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15"/>
      <p:bold r:id="rId16"/>
      <p:italic r:id="rId17"/>
    </p:embeddedFont>
    <p:embeddedFont>
      <p:font typeface="Libre Franklin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CBA406-3FA0-465E-BBF0-42744AB1C9B0}">
  <a:tblStyle styleId="{C5CBA406-3FA0-465E-BBF0-42744AB1C9B0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F6FC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F6FC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4A08D8-67AF-4B42-9F03-20AADD1784DE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276335f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cb276335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b6eb8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cb6eb8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cb6eb8d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cb6eb8d9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cb6eb8d9d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cb6eb8d9d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cb6eb8d9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cb6eb8d9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1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/>
          <p:nvPr/>
        </p:nvSpPr>
        <p:spPr>
          <a:xfrm>
            <a:off x="0" y="3764192"/>
            <a:ext cx="73692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 flipH="1">
            <a:off x="3583210" y="2072150"/>
            <a:ext cx="55605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14"/>
          <p:cNvGrpSpPr/>
          <p:nvPr/>
        </p:nvGrpSpPr>
        <p:grpSpPr>
          <a:xfrm>
            <a:off x="255991" y="-11"/>
            <a:ext cx="2251347" cy="1391229"/>
            <a:chOff x="3961956" y="4383950"/>
            <a:chExt cx="1160548" cy="548700"/>
          </a:xfrm>
        </p:grpSpPr>
        <p:sp>
          <p:nvSpPr>
            <p:cNvPr id="107" name="Google Shape;107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203225" y="275000"/>
            <a:ext cx="87375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4"/>
          <p:cNvGrpSpPr/>
          <p:nvPr/>
        </p:nvGrpSpPr>
        <p:grpSpPr>
          <a:xfrm>
            <a:off x="34934" y="6029501"/>
            <a:ext cx="1593306" cy="822734"/>
            <a:chOff x="6917201" y="0"/>
            <a:chExt cx="2227777" cy="863400"/>
          </a:xfrm>
        </p:grpSpPr>
        <p:sp>
          <p:nvSpPr>
            <p:cNvPr id="112" name="Google Shape;11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4"/>
          <p:cNvGrpSpPr/>
          <p:nvPr/>
        </p:nvGrpSpPr>
        <p:grpSpPr>
          <a:xfrm>
            <a:off x="5886353" y="1657"/>
            <a:ext cx="3257455" cy="1681990"/>
            <a:chOff x="6917201" y="0"/>
            <a:chExt cx="2227777" cy="863400"/>
          </a:xfrm>
        </p:grpSpPr>
        <p:sp>
          <p:nvSpPr>
            <p:cNvPr id="116" name="Google Shape;11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1393929" y="1734861"/>
            <a:ext cx="6366900" cy="33855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ldNum" idx="12"/>
          </p:nvPr>
        </p:nvSpPr>
        <p:spPr>
          <a:xfrm>
            <a:off x="8390734" y="6058224"/>
            <a:ext cx="548700" cy="524700"/>
          </a:xfrm>
          <a:prstGeom prst="rect">
            <a:avLst/>
          </a:prstGeom>
        </p:spPr>
        <p:txBody>
          <a:bodyPr spcFirstLastPara="1" wrap="square" lIns="0" tIns="0" rIns="0" bIns="0" anchor="ctr" anchorCtr="1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 rot="10800000" flipH="1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962400" y="5715000"/>
            <a:ext cx="21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 sz="2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SEARCHING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endParaRPr sz="2405"/>
          </a:p>
        </p:txBody>
      </p:sp>
      <p:sp>
        <p:nvSpPr>
          <p:cNvPr id="126" name="Google Shape;126;p15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SEARCHING </a:t>
            </a:r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INTERPOLATION SEARCH TIME COMPLEXITY: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514350" lvl="0" indent="-462915" algn="l" rtl="0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Best Case: T(n) = O(1)</a:t>
            </a:r>
            <a:endParaRPr sz="1400"/>
          </a:p>
          <a:p>
            <a:pPr marL="514350" lvl="0" indent="-462915" algn="l" rtl="0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Average Case: T(n) = O(loglogn)</a:t>
            </a:r>
            <a:endParaRPr sz="1400"/>
          </a:p>
          <a:p>
            <a:pPr marL="514350" lvl="0" indent="-462915" algn="l" rtl="0">
              <a:spcBef>
                <a:spcPts val="580"/>
              </a:spcBef>
              <a:spcAft>
                <a:spcPts val="0"/>
              </a:spcAft>
              <a:buSzPts val="1400"/>
              <a:buFont typeface="Libre Franklin"/>
              <a:buAutoNum type="arabicPeriod"/>
            </a:pPr>
            <a:r>
              <a:rPr lang="en-US" sz="1400"/>
              <a:t>Worst Case: T(n) = O(n)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SEARCHING </a:t>
            </a:r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COMPARISON  OF DIFFERENT SEARCHING:</a:t>
            </a:r>
            <a:endParaRPr sz="1400"/>
          </a:p>
          <a:p>
            <a:pPr marL="514350" lvl="0" indent="-51435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marL="514350" lvl="0" indent="-51435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</a:t>
            </a:r>
            <a:endParaRPr sz="1400"/>
          </a:p>
          <a:p>
            <a:pPr marL="514350" lvl="0" indent="-51435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</p:txBody>
      </p:sp>
      <p:graphicFrame>
        <p:nvGraphicFramePr>
          <p:cNvPr id="293" name="Google Shape;293;p25"/>
          <p:cNvGraphicFramePr/>
          <p:nvPr/>
        </p:nvGraphicFramePr>
        <p:xfrm>
          <a:off x="1066800" y="213359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{234A08D8-67AF-4B42-9F03-20AADD1784DE}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SEARCHING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 CASE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AVERAGE CASE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WORST CASE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Linear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O(n)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Binary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O(logn)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O(logn)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Interpolation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O(1)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O(loglogn)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Baskerville"/>
                        <a:buNone/>
                      </a:pPr>
                      <a:r>
                        <a:rPr lang="en-US"/>
                        <a:t>O(n)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838200" y="3124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41172" y="1548825"/>
            <a:ext cx="5272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(IT)</a:t>
            </a: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33" name="Google Shape;133;p16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{C5CBA406-3FA0-465E-BBF0-42744AB1C9B0}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PCC-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graphicFrame>
        <p:nvGraphicFramePr>
          <p:cNvPr id="139" name="Google Shape;139;p17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{234A08D8-67AF-4B42-9F03-20AADD1784DE}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ES-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algorithm student will able to analyze the algorithms to determine the time and computation complexity and justify the correctness.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Search problem (Linear Search and Binary Search) student will able to implement it.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problem of Stacks, Queues and linked list student will able to implement it and analyze the same to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write an algorithm Selection Sort, Bubble Sort, Insertion Sort, Quick Sort, Merge Sort, Heap Sort and compare their performance in term of Space and Time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implement Graph search and traversal algorithms and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0" name="Google Shape;140;p17"/>
          <p:cNvSpPr/>
          <p:nvPr/>
        </p:nvSpPr>
        <p:spPr>
          <a:xfrm>
            <a:off x="241175" y="1548825"/>
            <a:ext cx="5067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(ECE) </a:t>
            </a: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b="1">
              <a:solidFill>
                <a:srgbClr val="010202"/>
              </a:solidFill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SEARCHING 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DEFINITION: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400"/>
              <a:t>	Searching is a process of finding an element within the list of elements stored in any order or randomly.</a:t>
            </a:r>
            <a:endParaRPr sz="140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sz="1400"/>
          </a:p>
          <a:p>
            <a:pPr marL="274320" lvl="0" indent="-222884" algn="l" rtl="0">
              <a:spcBef>
                <a:spcPts val="58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b="1">
                <a:solidFill>
                  <a:srgbClr val="073763"/>
                </a:solidFill>
              </a:rPr>
              <a:t>TYPES OF SEARCHING:</a:t>
            </a:r>
            <a:endParaRPr sz="1400"/>
          </a:p>
          <a:p>
            <a:pPr marL="845820" lvl="1" indent="-530860" algn="l" rtl="0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Sequential / Linear Search </a:t>
            </a:r>
            <a:endParaRPr sz="1400"/>
          </a:p>
          <a:p>
            <a:pPr marL="845820" lvl="1" indent="-530860" algn="l" rtl="0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Binary Search</a:t>
            </a:r>
            <a:endParaRPr sz="1400"/>
          </a:p>
          <a:p>
            <a:pPr marL="845820" lvl="1" indent="-530860" algn="l" rtl="0">
              <a:spcBef>
                <a:spcPts val="370"/>
              </a:spcBef>
              <a:spcAft>
                <a:spcPts val="0"/>
              </a:spcAft>
              <a:buSzPts val="1400"/>
              <a:buFont typeface="Libre Franklin"/>
              <a:buAutoNum type="romanUcPeriod"/>
            </a:pPr>
            <a:r>
              <a:rPr lang="en-US" sz="1400"/>
              <a:t>Interpolation Search</a:t>
            </a:r>
            <a:endParaRPr sz="1400"/>
          </a:p>
          <a:p>
            <a:pPr marL="845820" lvl="1" indent="-441960" algn="l" rtl="0">
              <a:spcBef>
                <a:spcPts val="370"/>
              </a:spcBef>
              <a:spcAft>
                <a:spcPts val="0"/>
              </a:spcAft>
              <a:buSzPts val="2040"/>
              <a:buFont typeface="Libre Franklin"/>
              <a:buNone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457200" y="3893875"/>
            <a:ext cx="4637400" cy="1981800"/>
          </a:xfrm>
          <a:prstGeom prst="rect">
            <a:avLst/>
          </a:prstGeom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solidFill>
                  <a:srgbClr val="0F6FC6"/>
                </a:solidFill>
                <a:latin typeface="Arial"/>
                <a:ea typeface="Arial"/>
                <a:cs typeface="Arial"/>
                <a:sym typeface="Arial"/>
              </a:rPr>
              <a:t></a:t>
            </a:r>
            <a:r>
              <a:rPr lang="en-US" sz="1400" b="1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SEQUENTIAL / LINEAR SEARCH:</a:t>
            </a:r>
            <a:endParaRPr sz="1400" b="1">
              <a:solidFill>
                <a:srgbClr val="0F6FC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9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fnLinearSearch(int P[], int n, int SearchData)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9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9400" lvl="0" indent="177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for(i=0; i&lt;n; i++)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9400" lvl="0" indent="177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6600" lvl="0" indent="177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if(P[i]==SearchData)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6600" lvl="0" indent="177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93800" lvl="0" indent="177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printf(“\n DATA FOUND”);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93800" lvl="0" indent="177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printf(“\n DATA NOT FOUND”);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2" name="Google Shape;152;p19"/>
          <p:cNvSpPr/>
          <p:nvPr/>
        </p:nvSpPr>
        <p:spPr>
          <a:xfrm>
            <a:off x="6533525" y="26121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53" name="Google Shape;153;p19"/>
          <p:cNvSpPr/>
          <p:nvPr/>
        </p:nvSpPr>
        <p:spPr>
          <a:xfrm>
            <a:off x="6914525" y="26121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154" name="Google Shape;154;p19"/>
          <p:cNvSpPr/>
          <p:nvPr/>
        </p:nvSpPr>
        <p:spPr>
          <a:xfrm>
            <a:off x="7295525" y="26121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55" name="Google Shape;155;p19"/>
          <p:cNvSpPr/>
          <p:nvPr/>
        </p:nvSpPr>
        <p:spPr>
          <a:xfrm>
            <a:off x="7676525" y="26121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156" name="Google Shape;156;p19"/>
          <p:cNvSpPr/>
          <p:nvPr/>
        </p:nvSpPr>
        <p:spPr>
          <a:xfrm>
            <a:off x="8057525" y="26121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157" name="Google Shape;157;p19"/>
          <p:cNvSpPr/>
          <p:nvPr/>
        </p:nvSpPr>
        <p:spPr>
          <a:xfrm>
            <a:off x="6549925" y="2022167"/>
            <a:ext cx="311400" cy="39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</a:t>
            </a:r>
            <a:endParaRPr sz="1200"/>
          </a:p>
        </p:txBody>
      </p:sp>
      <p:sp>
        <p:nvSpPr>
          <p:cNvPr id="158" name="Google Shape;158;p19"/>
          <p:cNvSpPr txBox="1"/>
          <p:nvPr/>
        </p:nvSpPr>
        <p:spPr>
          <a:xfrm>
            <a:off x="6017350" y="25979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329075" y="1988300"/>
            <a:ext cx="11388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SearchData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707625" y="30043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6563025" y="302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6944025" y="302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325025" y="302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7706025" y="302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8087025" y="3029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7079225" y="3613900"/>
            <a:ext cx="12042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DATA FOUND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6533525" y="49489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68" name="Google Shape;168;p19"/>
          <p:cNvSpPr/>
          <p:nvPr/>
        </p:nvSpPr>
        <p:spPr>
          <a:xfrm>
            <a:off x="6914525" y="49489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169" name="Google Shape;169;p19"/>
          <p:cNvSpPr/>
          <p:nvPr/>
        </p:nvSpPr>
        <p:spPr>
          <a:xfrm>
            <a:off x="7295525" y="49489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70" name="Google Shape;170;p19"/>
          <p:cNvSpPr/>
          <p:nvPr/>
        </p:nvSpPr>
        <p:spPr>
          <a:xfrm>
            <a:off x="7676525" y="49489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171" name="Google Shape;171;p19"/>
          <p:cNvSpPr/>
          <p:nvPr/>
        </p:nvSpPr>
        <p:spPr>
          <a:xfrm>
            <a:off x="8057525" y="49489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172" name="Google Shape;172;p19"/>
          <p:cNvSpPr/>
          <p:nvPr/>
        </p:nvSpPr>
        <p:spPr>
          <a:xfrm>
            <a:off x="6467950" y="4351833"/>
            <a:ext cx="311400" cy="39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9</a:t>
            </a:r>
            <a:endParaRPr sz="1200" b="1"/>
          </a:p>
        </p:txBody>
      </p:sp>
      <p:sp>
        <p:nvSpPr>
          <p:cNvPr id="173" name="Google Shape;173;p19"/>
          <p:cNvSpPr txBox="1"/>
          <p:nvPr/>
        </p:nvSpPr>
        <p:spPr>
          <a:xfrm>
            <a:off x="6017350" y="49347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329075" y="4325100"/>
            <a:ext cx="11388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SearchData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5707625" y="53411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6563025" y="5366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944025" y="5366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7325025" y="5366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7706025" y="5366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8087025" y="5366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944025" y="5950700"/>
            <a:ext cx="17163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DATA NOT FOUND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6930925" y="2022167"/>
            <a:ext cx="311400" cy="39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</a:t>
            </a:r>
            <a:endParaRPr sz="1200"/>
          </a:p>
        </p:txBody>
      </p:sp>
      <p:sp>
        <p:nvSpPr>
          <p:cNvPr id="183" name="Google Shape;183;p19"/>
          <p:cNvSpPr/>
          <p:nvPr/>
        </p:nvSpPr>
        <p:spPr>
          <a:xfrm>
            <a:off x="7311925" y="2022167"/>
            <a:ext cx="311400" cy="39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</a:t>
            </a:r>
            <a:endParaRPr sz="1200"/>
          </a:p>
        </p:txBody>
      </p:sp>
      <p:sp>
        <p:nvSpPr>
          <p:cNvPr id="184" name="Google Shape;184;p19"/>
          <p:cNvSpPr/>
          <p:nvPr/>
        </p:nvSpPr>
        <p:spPr>
          <a:xfrm>
            <a:off x="7692925" y="2022167"/>
            <a:ext cx="311400" cy="39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5</a:t>
            </a:r>
            <a:endParaRPr sz="1200"/>
          </a:p>
        </p:txBody>
      </p:sp>
      <p:sp>
        <p:nvSpPr>
          <p:cNvPr id="185" name="Google Shape;185;p19"/>
          <p:cNvSpPr/>
          <p:nvPr/>
        </p:nvSpPr>
        <p:spPr>
          <a:xfrm>
            <a:off x="6925150" y="4351833"/>
            <a:ext cx="311400" cy="39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9</a:t>
            </a:r>
            <a:endParaRPr sz="1200" b="1"/>
          </a:p>
        </p:txBody>
      </p:sp>
      <p:sp>
        <p:nvSpPr>
          <p:cNvPr id="186" name="Google Shape;186;p19"/>
          <p:cNvSpPr/>
          <p:nvPr/>
        </p:nvSpPr>
        <p:spPr>
          <a:xfrm>
            <a:off x="7306150" y="4351833"/>
            <a:ext cx="311400" cy="39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9</a:t>
            </a:r>
            <a:endParaRPr sz="1200" b="1"/>
          </a:p>
        </p:txBody>
      </p:sp>
      <p:sp>
        <p:nvSpPr>
          <p:cNvPr id="187" name="Google Shape;187;p19"/>
          <p:cNvSpPr/>
          <p:nvPr/>
        </p:nvSpPr>
        <p:spPr>
          <a:xfrm>
            <a:off x="7687150" y="4351833"/>
            <a:ext cx="311400" cy="39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9</a:t>
            </a:r>
            <a:endParaRPr sz="1200" b="1"/>
          </a:p>
        </p:txBody>
      </p:sp>
      <p:sp>
        <p:nvSpPr>
          <p:cNvPr id="188" name="Google Shape;188;p19"/>
          <p:cNvSpPr/>
          <p:nvPr/>
        </p:nvSpPr>
        <p:spPr>
          <a:xfrm>
            <a:off x="8068150" y="4351833"/>
            <a:ext cx="311400" cy="393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9</a:t>
            </a:r>
            <a:endParaRPr sz="1200" b="1"/>
          </a:p>
        </p:txBody>
      </p:sp>
      <p:sp>
        <p:nvSpPr>
          <p:cNvPr id="189" name="Google Shape;189;p19"/>
          <p:cNvSpPr txBox="1"/>
          <p:nvPr/>
        </p:nvSpPr>
        <p:spPr>
          <a:xfrm>
            <a:off x="8468025" y="53662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228600" y="202346"/>
            <a:ext cx="77724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SEARCHING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/>
          <p:nvPr/>
        </p:nvSpPr>
        <p:spPr>
          <a:xfrm>
            <a:off x="6381125" y="42377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196" name="Google Shape;196;p20"/>
          <p:cNvSpPr/>
          <p:nvPr/>
        </p:nvSpPr>
        <p:spPr>
          <a:xfrm>
            <a:off x="6762125" y="42377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197" name="Google Shape;197;p20"/>
          <p:cNvSpPr/>
          <p:nvPr/>
        </p:nvSpPr>
        <p:spPr>
          <a:xfrm>
            <a:off x="7143125" y="42377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198" name="Google Shape;198;p20"/>
          <p:cNvSpPr/>
          <p:nvPr/>
        </p:nvSpPr>
        <p:spPr>
          <a:xfrm>
            <a:off x="7524125" y="42377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199" name="Google Shape;199;p20"/>
          <p:cNvSpPr/>
          <p:nvPr/>
        </p:nvSpPr>
        <p:spPr>
          <a:xfrm>
            <a:off x="7905125" y="42377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00" name="Google Shape;200;p20"/>
          <p:cNvSpPr/>
          <p:nvPr/>
        </p:nvSpPr>
        <p:spPr>
          <a:xfrm>
            <a:off x="6258250" y="3406600"/>
            <a:ext cx="504000" cy="627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23</a:t>
            </a:r>
            <a:endParaRPr sz="1200" b="1"/>
          </a:p>
        </p:txBody>
      </p:sp>
      <p:sp>
        <p:nvSpPr>
          <p:cNvPr id="201" name="Google Shape;201;p20"/>
          <p:cNvSpPr txBox="1"/>
          <p:nvPr/>
        </p:nvSpPr>
        <p:spPr>
          <a:xfrm>
            <a:off x="5864950" y="42235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5176675" y="3613900"/>
            <a:ext cx="11388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SearchData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5555225" y="46299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6410625" y="4655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6791625" y="4655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7172625" y="4655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7553625" y="4655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7934625" y="4655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425825" y="3376700"/>
            <a:ext cx="26445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b="1"/>
              <a:t>Best Case: T(n) = O(1)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40125" y="4135725"/>
            <a:ext cx="29523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2.     Average Case: T(n) = O(n)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540125" y="4846933"/>
            <a:ext cx="26445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3.     Worst Case: T(n) = O(n)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7096450" y="3406600"/>
            <a:ext cx="504000" cy="627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27</a:t>
            </a:r>
            <a:endParaRPr sz="1200" b="1"/>
          </a:p>
        </p:txBody>
      </p:sp>
      <p:sp>
        <p:nvSpPr>
          <p:cNvPr id="213" name="Google Shape;213;p20"/>
          <p:cNvSpPr/>
          <p:nvPr/>
        </p:nvSpPr>
        <p:spPr>
          <a:xfrm>
            <a:off x="7934650" y="3406600"/>
            <a:ext cx="504000" cy="627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2</a:t>
            </a:r>
            <a:endParaRPr sz="1200" b="1"/>
          </a:p>
        </p:txBody>
      </p:sp>
      <p:sp>
        <p:nvSpPr>
          <p:cNvPr id="214" name="Google Shape;214;p20"/>
          <p:cNvSpPr txBox="1"/>
          <p:nvPr/>
        </p:nvSpPr>
        <p:spPr>
          <a:xfrm>
            <a:off x="540125" y="1392533"/>
            <a:ext cx="53685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</a:pPr>
            <a:r>
              <a:rPr lang="en-US" b="1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SEQUENTIAL SEARCH TIME COMPLEXITY:</a:t>
            </a:r>
            <a:endParaRPr b="1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Time complexity of the algorithm also depends on the problem instance ( i.e., what set of data we have provided for the test). So, complexity of the algorithm is analyzed in three phases based on the problem instances.  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/>
          </p:nvPr>
        </p:nvSpPr>
        <p:spPr>
          <a:xfrm>
            <a:off x="228600" y="278546"/>
            <a:ext cx="77724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SEARCHING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304800" y="4999050"/>
            <a:ext cx="5149800" cy="1143000"/>
          </a:xfrm>
          <a:prstGeom prst="rect">
            <a:avLst/>
          </a:prstGeom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274320" lvl="0" indent="-2860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</a:pPr>
            <a:r>
              <a:rPr lang="en-US" sz="1400" b="1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BINARY SEARCH:</a:t>
            </a:r>
            <a:endParaRPr sz="1400"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PRECONDITION : 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list of elements stored in any order (sorted).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fnBinarySearch(int P[], int n, int SearchData)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low=0, high=n-1;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while(low &lt;= high)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mid=(low+high) / 2;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if(SearchData == P[mid])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printf(“\n DATA FOUND”);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elseif( SearchData &lt; P[mid])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= mid – 1;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= mid + 1;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 (“\n DATA NOT FOUND”);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6609725" y="3526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22" name="Google Shape;222;p21"/>
          <p:cNvSpPr/>
          <p:nvPr/>
        </p:nvSpPr>
        <p:spPr>
          <a:xfrm>
            <a:off x="6990725" y="3526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23" name="Google Shape;223;p21"/>
          <p:cNvSpPr/>
          <p:nvPr/>
        </p:nvSpPr>
        <p:spPr>
          <a:xfrm>
            <a:off x="7371725" y="3526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24" name="Google Shape;224;p21"/>
          <p:cNvSpPr/>
          <p:nvPr/>
        </p:nvSpPr>
        <p:spPr>
          <a:xfrm>
            <a:off x="7752725" y="3526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25" name="Google Shape;225;p21"/>
          <p:cNvSpPr/>
          <p:nvPr/>
        </p:nvSpPr>
        <p:spPr>
          <a:xfrm>
            <a:off x="8133725" y="3526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226" name="Google Shape;226;p21"/>
          <p:cNvSpPr/>
          <p:nvPr/>
        </p:nvSpPr>
        <p:spPr>
          <a:xfrm>
            <a:off x="6486850" y="2492200"/>
            <a:ext cx="504000" cy="627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5</a:t>
            </a:r>
            <a:endParaRPr sz="1200" b="1"/>
          </a:p>
        </p:txBody>
      </p:sp>
      <p:sp>
        <p:nvSpPr>
          <p:cNvPr id="227" name="Google Shape;227;p21"/>
          <p:cNvSpPr txBox="1"/>
          <p:nvPr/>
        </p:nvSpPr>
        <p:spPr>
          <a:xfrm>
            <a:off x="6093550" y="35123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5405275" y="2496300"/>
            <a:ext cx="11388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SearchData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5783825" y="3918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6639225" y="3943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7020225" y="3943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7401225" y="3943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7782225" y="3943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8163225" y="3943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6926825" y="6153900"/>
            <a:ext cx="12042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DATA FOUND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6017350" y="4629900"/>
            <a:ext cx="59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low: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6017350" y="5036300"/>
            <a:ext cx="59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high: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6017350" y="5442700"/>
            <a:ext cx="5925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mid: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6791625" y="4655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6791625" y="5061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6791625" y="5467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7248825" y="2521433"/>
            <a:ext cx="1323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&lt; P[2]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7172625" y="5467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7172625" y="50614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7248825" y="2521433"/>
            <a:ext cx="1323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&gt; P[0]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7553625" y="46550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1"/>
          <p:cNvSpPr txBox="1"/>
          <p:nvPr/>
        </p:nvSpPr>
        <p:spPr>
          <a:xfrm>
            <a:off x="7553625" y="5467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7248825" y="2521433"/>
            <a:ext cx="1323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== P[1]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1"/>
          <p:cNvSpPr txBox="1">
            <a:spLocks noGrp="1"/>
          </p:cNvSpPr>
          <p:nvPr>
            <p:ph type="title"/>
          </p:nvPr>
        </p:nvSpPr>
        <p:spPr>
          <a:xfrm>
            <a:off x="609600" y="1984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SEARCHING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9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6381125" y="4034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</a:t>
            </a:r>
            <a:endParaRPr sz="1000"/>
          </a:p>
        </p:txBody>
      </p:sp>
      <p:sp>
        <p:nvSpPr>
          <p:cNvPr id="255" name="Google Shape;255;p22"/>
          <p:cNvSpPr/>
          <p:nvPr/>
        </p:nvSpPr>
        <p:spPr>
          <a:xfrm>
            <a:off x="6762125" y="4034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5</a:t>
            </a:r>
            <a:endParaRPr sz="1000"/>
          </a:p>
        </p:txBody>
      </p:sp>
      <p:sp>
        <p:nvSpPr>
          <p:cNvPr id="256" name="Google Shape;256;p22"/>
          <p:cNvSpPr/>
          <p:nvPr/>
        </p:nvSpPr>
        <p:spPr>
          <a:xfrm>
            <a:off x="7143125" y="4034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12</a:t>
            </a:r>
            <a:endParaRPr sz="1000"/>
          </a:p>
        </p:txBody>
      </p:sp>
      <p:sp>
        <p:nvSpPr>
          <p:cNvPr id="257" name="Google Shape;257;p22"/>
          <p:cNvSpPr/>
          <p:nvPr/>
        </p:nvSpPr>
        <p:spPr>
          <a:xfrm>
            <a:off x="7524125" y="4034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23</a:t>
            </a:r>
            <a:endParaRPr sz="1000"/>
          </a:p>
        </p:txBody>
      </p:sp>
      <p:sp>
        <p:nvSpPr>
          <p:cNvPr id="258" name="Google Shape;258;p22"/>
          <p:cNvSpPr/>
          <p:nvPr/>
        </p:nvSpPr>
        <p:spPr>
          <a:xfrm>
            <a:off x="7905125" y="4034500"/>
            <a:ext cx="368700" cy="3933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27</a:t>
            </a:r>
            <a:endParaRPr sz="1000"/>
          </a:p>
        </p:txBody>
      </p:sp>
      <p:sp>
        <p:nvSpPr>
          <p:cNvPr id="259" name="Google Shape;259;p22"/>
          <p:cNvSpPr/>
          <p:nvPr/>
        </p:nvSpPr>
        <p:spPr>
          <a:xfrm>
            <a:off x="7096450" y="3203400"/>
            <a:ext cx="504000" cy="627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12</a:t>
            </a:r>
            <a:endParaRPr sz="1200" b="1"/>
          </a:p>
        </p:txBody>
      </p:sp>
      <p:sp>
        <p:nvSpPr>
          <p:cNvPr id="260" name="Google Shape;260;p22"/>
          <p:cNvSpPr txBox="1"/>
          <p:nvPr/>
        </p:nvSpPr>
        <p:spPr>
          <a:xfrm>
            <a:off x="5864950" y="4020300"/>
            <a:ext cx="4506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P[]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5176675" y="3410700"/>
            <a:ext cx="11388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SearchData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5555225" y="4426700"/>
            <a:ext cx="7602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Index(i)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6410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6791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7172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7553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7934625" y="4451833"/>
            <a:ext cx="1965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425825" y="3173500"/>
            <a:ext cx="26445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en-US" b="1"/>
              <a:t>Best Case: T(n) = O(1)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540125" y="3932525"/>
            <a:ext cx="31020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2.     Average Case: T(n) = O(logn)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540125" y="4643725"/>
            <a:ext cx="31020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3.     Worst Case: T(n) = O(logn)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6334450" y="3203400"/>
            <a:ext cx="504000" cy="627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2</a:t>
            </a:r>
            <a:endParaRPr sz="1200" b="1"/>
          </a:p>
        </p:txBody>
      </p:sp>
      <p:sp>
        <p:nvSpPr>
          <p:cNvPr id="272" name="Google Shape;272;p22"/>
          <p:cNvSpPr/>
          <p:nvPr/>
        </p:nvSpPr>
        <p:spPr>
          <a:xfrm>
            <a:off x="6715450" y="3203400"/>
            <a:ext cx="504000" cy="6273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5</a:t>
            </a:r>
            <a:endParaRPr sz="1200" b="1"/>
          </a:p>
        </p:txBody>
      </p:sp>
      <p:sp>
        <p:nvSpPr>
          <p:cNvPr id="273" name="Google Shape;273;p22"/>
          <p:cNvSpPr txBox="1"/>
          <p:nvPr/>
        </p:nvSpPr>
        <p:spPr>
          <a:xfrm>
            <a:off x="540125" y="1392533"/>
            <a:ext cx="5368500" cy="1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2884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</a:pPr>
            <a:r>
              <a:rPr lang="en-US" b="1">
                <a:solidFill>
                  <a:srgbClr val="07376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BINARY SEARCH TIME COMPLEXITY:</a:t>
            </a:r>
            <a:endParaRPr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7376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/>
              <a:t>Time complexity of the algorithm also depends on the problem instance ( i.e., what set of data we have provided for the test). So, complexity of the algorithm is analyzed in three phases based on the problem instances.  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609600" y="1984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SEARCHING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SEARCHING </a:t>
            </a:r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body" idx="1"/>
          </p:nvPr>
        </p:nvSpPr>
        <p:spPr>
          <a:xfrm>
            <a:off x="381000" y="12954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8603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-US" sz="1400" b="1">
                <a:solidFill>
                  <a:srgbClr val="073763"/>
                </a:solidFill>
              </a:rPr>
              <a:t>INTERPOLATION SEARCH:</a:t>
            </a:r>
            <a:endParaRPr sz="1400" b="1">
              <a:solidFill>
                <a:srgbClr val="073763"/>
              </a:solidFill>
            </a:endParaRPr>
          </a:p>
          <a:p>
            <a:pPr marL="27432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73763"/>
              </a:solidFill>
            </a:endParaRPr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 b="1">
                <a:solidFill>
                  <a:srgbClr val="073763"/>
                </a:solidFill>
              </a:rPr>
              <a:t>	</a:t>
            </a:r>
            <a:r>
              <a:rPr lang="en-US" sz="1400" b="1"/>
              <a:t> - PRECONDITION : </a:t>
            </a:r>
            <a:r>
              <a:rPr lang="en-US" sz="1400"/>
              <a:t>the list of elements stored in any order (sorted).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fnInterpolationSearch(int P[], int n, int SearchData)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low=0, high=n-1;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while(low &lt;= high)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mid=low+(high - low)(SearchData – P[low]) / (P[high] – P[low]);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if(SearchData == P[mid])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{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	printf(“\n DATA FOUND”);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	return;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elseif( SearchData &lt; P[mid])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	high = mid – 1;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else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		low = mid + 1;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}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	printf (“\n DATA NOT FOUND”);</a:t>
            </a:r>
            <a:endParaRPr sz="1400"/>
          </a:p>
          <a:p>
            <a:pPr marL="274320" lvl="0" indent="-274320" algn="l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1216"/>
              <a:buNone/>
            </a:pPr>
            <a:r>
              <a:rPr lang="en-US" sz="1400"/>
              <a:t>	}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DATA STRUCTURE AND ALGORITHMS</vt:lpstr>
      <vt:lpstr>DATA STRUCTURE AND ALGORITHMS</vt:lpstr>
      <vt:lpstr>DATA STRUCTURE AND ALGORITHMS</vt:lpstr>
      <vt:lpstr>SEARCHING </vt:lpstr>
      <vt:lpstr>SEQUENTIAL / LINEAR SEARCH: fnLinearSearch(int P[], int n, int SearchData) { for(i=0; i&lt;n; i++) { if(P[i]==SearchData) { printf(“\n DATA FOUND”); return; } } printf(“\n DATA NOT FOUND”);        } </vt:lpstr>
      <vt:lpstr>SEARCHING </vt:lpstr>
      <vt:lpstr>BINARY SEARCH:  - PRECONDITION :  The list of elements stored in any order (sorted).  fnBinarySearch(int P[], int n, int SearchData) { low=0, high=n-1; while(low &lt;= high) { mid=(low+high) / 2; if(SearchData == P[mid]) { printf(“\n DATA FOUND”); return; } elseif( SearchData &lt; P[mid]) high = mid – 1; else low = mid + 1; } printf (“\n DATA NOT FOUND”); } </vt:lpstr>
      <vt:lpstr>SEARCHING </vt:lpstr>
      <vt:lpstr>SEARCHING </vt:lpstr>
      <vt:lpstr>SEARCHING </vt:lpstr>
      <vt:lpstr>SEARCHING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cp:lastModifiedBy>Angad Singh</cp:lastModifiedBy>
  <cp:revision>1</cp:revision>
  <dcterms:modified xsi:type="dcterms:W3CDTF">2022-07-31T07:29:49Z</dcterms:modified>
</cp:coreProperties>
</file>