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y="6858000" cx="9144000"/>
  <p:notesSz cx="6858000" cy="9144000"/>
  <p:embeddedFontLst>
    <p:embeddedFont>
      <p:font typeface="Libre Franklin"/>
      <p:regular r:id="rId48"/>
      <p:bold r:id="rId49"/>
      <p:italic r:id="rId50"/>
      <p:boldItalic r:id="rId51"/>
    </p:embeddedFont>
    <p:embeddedFont>
      <p:font typeface="Libre Baskerville"/>
      <p:regular r:id="rId52"/>
      <p:bold r:id="rId53"/>
      <p: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630FCB-C5F8-4FBC-8071-C1FC528B29EB}">
  <a:tblStyle styleId="{1A630FCB-C5F8-4FBC-8071-C1FC528B29EB}" styleName="Table_0">
    <a:wholeTbl>
      <a:tcTxStyle b="off" i="off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fill>
          <a:solidFill>
            <a:srgbClr val="CAD4EA"/>
          </a:solidFill>
        </a:fill>
      </a:tcStyle>
    </a:band1H>
    <a:band2H>
      <a:tcTxStyle/>
    </a:band2H>
    <a:band1V>
      <a:tcTxStyle/>
      <a:tcStyle>
        <a:fill>
          <a:solidFill>
            <a:srgbClr val="CAD4EA"/>
          </a:solidFill>
        </a:fill>
      </a:tcStyle>
    </a:band1V>
    <a:band2V>
      <a:tcTxStyle/>
    </a:band2V>
    <a:lastCol>
      <a:tcTxStyle b="on" i="off">
        <a:font>
          <a:latin typeface="Perpetua"/>
          <a:ea typeface="Perpetua"/>
          <a:cs typeface="Perpetua"/>
        </a:font>
        <a:srgbClr val="FFFFFF"/>
      </a:tcTxStyle>
      <a:tcStyle>
        <a:fill>
          <a:solidFill>
            <a:srgbClr val="0F6FC6"/>
          </a:solidFill>
        </a:fill>
      </a:tcStyle>
    </a:lastCol>
    <a:firstCol>
      <a:tcTxStyle b="on" i="off">
        <a:font>
          <a:latin typeface="Perpetua"/>
          <a:ea typeface="Perpetua"/>
          <a:cs typeface="Perpetua"/>
        </a:font>
        <a:srgbClr val="FFFFFF"/>
      </a:tcTxStyle>
      <a:tcStyle>
        <a:fill>
          <a:solidFill>
            <a:srgbClr val="0F6FC6"/>
          </a:solidFill>
        </a:fill>
      </a:tcStyle>
    </a:firstCol>
    <a:lastRow>
      <a:tcTxStyle b="on" i="off">
        <a:font>
          <a:latin typeface="Perpetua"/>
          <a:ea typeface="Perpetua"/>
          <a:cs typeface="Perpetua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0F6FC6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Perpetua"/>
          <a:ea typeface="Perpetua"/>
          <a:cs typeface="Perpetua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0F6FC6"/>
          </a:solidFill>
        </a:fill>
      </a:tcStyle>
    </a:firstRow>
    <a:neCell>
      <a:tcTxStyle/>
    </a:neCell>
    <a:nwCell>
      <a:tcTxStyle/>
    </a:nwCell>
  </a:tblStyle>
  <a:tblStyle styleId="{6D62F384-80B1-4261-8C14-AD0B8B64E9B8}" styleName="Table_1">
    <a:wholeTbl>
      <a:tcTxStyle b="off" i="off">
        <a:font>
          <a:latin typeface="Perpetua"/>
          <a:ea typeface="Perpetua"/>
          <a:cs typeface="Perpetu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fill>
          <a:solidFill>
            <a:srgbClr val="CAD4EA"/>
          </a:solidFill>
        </a:fill>
      </a:tcStyle>
    </a:band1H>
    <a:band2H>
      <a:tcTxStyle/>
    </a:band2H>
    <a:band1V>
      <a:tcTxStyle/>
      <a:tcStyle>
        <a:fill>
          <a:solidFill>
            <a:srgbClr val="CAD4EA"/>
          </a:solidFill>
        </a:fill>
      </a:tcStyle>
    </a:band1V>
    <a:band2V>
      <a:tcTxStyle/>
    </a:band2V>
    <a:lastCol>
      <a:tcTxStyle b="on" i="off">
        <a:font>
          <a:latin typeface="Perpetua"/>
          <a:ea typeface="Perpetua"/>
          <a:cs typeface="Perpetu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Perpetua"/>
          <a:ea typeface="Perpetua"/>
          <a:cs typeface="Perpetu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Perpetua"/>
          <a:ea typeface="Perpetua"/>
          <a:cs typeface="Perpetu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Perpetua"/>
          <a:ea typeface="Perpetua"/>
          <a:cs typeface="Perpetu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LibreFranklin-regular.fntdata"/><Relationship Id="rId47" Type="http://schemas.openxmlformats.org/officeDocument/2006/relationships/slide" Target="slides/slide40.xml"/><Relationship Id="rId49" Type="http://schemas.openxmlformats.org/officeDocument/2006/relationships/font" Target="fonts/LibreFranklin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LibreFranklin-boldItalic.fntdata"/><Relationship Id="rId50" Type="http://schemas.openxmlformats.org/officeDocument/2006/relationships/font" Target="fonts/LibreFranklin-italic.fntdata"/><Relationship Id="rId53" Type="http://schemas.openxmlformats.org/officeDocument/2006/relationships/font" Target="fonts/LibreBaskerville-bold.fntdata"/><Relationship Id="rId52" Type="http://schemas.openxmlformats.org/officeDocument/2006/relationships/font" Target="fonts/LibreBaskerville-regular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54" Type="http://schemas.openxmlformats.org/officeDocument/2006/relationships/font" Target="fonts/LibreBaskerville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27e5e359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f27e5e3596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 rotWithShape="1">
          <a:blip r:embed="rId2">
            <a:alphaModFix/>
          </a:blip>
          <a:tile algn="tl" flip="none" tx="0" sx="55000" ty="0" sy="55000"/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rgbClr val="A8B9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4" name="Google Shape;24;p2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indent="-293369" lvl="1" marL="914400" algn="l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/>
          <p:nvPr>
            <p:ph idx="12" type="sldNum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1"/>
          <p:cNvSpPr/>
          <p:nvPr/>
        </p:nvSpPr>
        <p:spPr>
          <a:xfrm flipH="1" rot="10800000">
            <a:off x="68307" y="4683555"/>
            <a:ext cx="900684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rgbClr val="A8B9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9" name="Google Shape;89;p11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0" name="Google Shape;90;p11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370"/>
              </a:spcBef>
              <a:spcAft>
                <a:spcPts val="0"/>
              </a:spcAft>
              <a:buClr>
                <a:srgbClr val="A8B9DF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A8B9DF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A8CBE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2" name="Google Shape;112;p1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7" name="Google Shape;137;p19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9" name="Google Shape;139;p19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5" name="Google Shape;155;p22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6" name="Google Shape;156;p2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3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3" name="Google Shape;163;p2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2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 rotWithShape="1">
          <a:blip r:embed="rId2">
            <a:alphaModFix/>
          </a:blip>
          <a:tile algn="tl" flip="none" tx="0" sx="55000" ty="0" sy="55000"/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/>
          <p:nvPr/>
        </p:nvSpPr>
        <p:spPr>
          <a:xfrm flipH="1" rot="10800000">
            <a:off x="69412" y="2376830"/>
            <a:ext cx="9013515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rgbClr val="A8B9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6" name="Google Shape;46;p5"/>
          <p:cNvSpPr/>
          <p:nvPr>
            <p:ph idx="12" type="sldNum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5" name="Google Shape;75;p10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0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0"/>
              </a:spcBef>
              <a:spcAft>
                <a:spcPts val="0"/>
              </a:spcAft>
              <a:buClr>
                <a:srgbClr val="A8B9DF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A8B9DF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A8CBE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" name="Google Shape;12;p1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/>
          <p:nvPr/>
        </p:nvSpPr>
        <p:spPr>
          <a:xfrm>
            <a:off x="3677325" y="6019800"/>
            <a:ext cx="203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DCC0F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PKS, BCREC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5" name="Google Shape;105;p1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44"/>
              <a:buNone/>
            </a:pPr>
            <a:r>
              <a:rPr lang="en-US" sz="2405"/>
              <a:t>TREE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2405"/>
              <a:t>Presented by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2405"/>
              <a:t>Prabal Kumar Sahu</a:t>
            </a:r>
            <a:endParaRPr sz="2405"/>
          </a:p>
          <a:p>
            <a:pPr indent="0" lvl="0" marL="0" rtl="0" algn="ctr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2405"/>
              <a:t>Asst. Prof., IT Dept., BCREC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t/>
            </a:r>
            <a:endParaRPr sz="2405"/>
          </a:p>
        </p:txBody>
      </p:sp>
      <p:sp>
        <p:nvSpPr>
          <p:cNvPr id="183" name="Google Shape;183;p26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lang="en-US"/>
              <a:t>DATA STRUCTURE AND ALGORITHMS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TREE </a:t>
            </a:r>
            <a:endParaRPr/>
          </a:p>
        </p:txBody>
      </p:sp>
      <p:sp>
        <p:nvSpPr>
          <p:cNvPr id="410" name="Google Shape;410;p35"/>
          <p:cNvSpPr txBox="1"/>
          <p:nvPr>
            <p:ph idx="1" type="body"/>
          </p:nvPr>
        </p:nvSpPr>
        <p:spPr>
          <a:xfrm>
            <a:off x="914400" y="1447800"/>
            <a:ext cx="77724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1" lang="en-US" sz="1400">
                <a:solidFill>
                  <a:srgbClr val="073763"/>
                </a:solidFill>
              </a:rPr>
              <a:t>TYPES OF BINARY TREES:</a:t>
            </a:r>
            <a:endParaRPr sz="1400"/>
          </a:p>
          <a:p>
            <a:pPr indent="-222884" lvl="0" marL="274320" rtl="0" algn="l">
              <a:spcBef>
                <a:spcPts val="58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lang="en-US" sz="1400">
                <a:solidFill>
                  <a:srgbClr val="073763"/>
                </a:solidFill>
              </a:rPr>
              <a:t>Complete binary tree:</a:t>
            </a:r>
            <a:endParaRPr sz="1400"/>
          </a:p>
          <a:p>
            <a:pPr indent="-187959" lvl="1" marL="548640" rtl="0" algn="l">
              <a:spcBef>
                <a:spcPts val="37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1400">
                <a:solidFill>
                  <a:srgbClr val="073763"/>
                </a:solidFill>
              </a:rPr>
              <a:t>all its levels except possibly the last, have the maximum number of possible nodes</a:t>
            </a:r>
            <a:endParaRPr sz="1400"/>
          </a:p>
          <a:p>
            <a:pPr indent="-187959" lvl="1" marL="548640" rtl="0" algn="l">
              <a:spcBef>
                <a:spcPts val="37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1400">
                <a:solidFill>
                  <a:srgbClr val="073763"/>
                </a:solidFill>
              </a:rPr>
              <a:t>all the nodes at the last level appear as far left as possible.</a:t>
            </a:r>
            <a:endParaRPr sz="1400"/>
          </a:p>
        </p:txBody>
      </p:sp>
      <p:sp>
        <p:nvSpPr>
          <p:cNvPr id="411" name="Google Shape;411;p35"/>
          <p:cNvSpPr/>
          <p:nvPr/>
        </p:nvSpPr>
        <p:spPr>
          <a:xfrm>
            <a:off x="4114800" y="4267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endParaRPr/>
          </a:p>
        </p:txBody>
      </p:sp>
      <p:sp>
        <p:nvSpPr>
          <p:cNvPr id="412" name="Google Shape;412;p35"/>
          <p:cNvSpPr/>
          <p:nvPr/>
        </p:nvSpPr>
        <p:spPr>
          <a:xfrm>
            <a:off x="2514600" y="4876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endParaRPr/>
          </a:p>
        </p:txBody>
      </p:sp>
      <p:sp>
        <p:nvSpPr>
          <p:cNvPr id="413" name="Google Shape;413;p35"/>
          <p:cNvSpPr/>
          <p:nvPr/>
        </p:nvSpPr>
        <p:spPr>
          <a:xfrm>
            <a:off x="5334000" y="4876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</a:t>
            </a:r>
            <a:endParaRPr/>
          </a:p>
        </p:txBody>
      </p:sp>
      <p:sp>
        <p:nvSpPr>
          <p:cNvPr id="414" name="Google Shape;414;p35"/>
          <p:cNvSpPr/>
          <p:nvPr/>
        </p:nvSpPr>
        <p:spPr>
          <a:xfrm>
            <a:off x="1981200" y="5486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</a:t>
            </a:r>
            <a:endParaRPr/>
          </a:p>
        </p:txBody>
      </p:sp>
      <p:sp>
        <p:nvSpPr>
          <p:cNvPr id="415" name="Google Shape;415;p35"/>
          <p:cNvSpPr/>
          <p:nvPr/>
        </p:nvSpPr>
        <p:spPr>
          <a:xfrm>
            <a:off x="2819400" y="5486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</a:t>
            </a:r>
            <a:endParaRPr/>
          </a:p>
        </p:txBody>
      </p:sp>
      <p:sp>
        <p:nvSpPr>
          <p:cNvPr id="416" name="Google Shape;416;p35"/>
          <p:cNvSpPr/>
          <p:nvPr/>
        </p:nvSpPr>
        <p:spPr>
          <a:xfrm>
            <a:off x="1600200" y="6096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</a:t>
            </a:r>
            <a:endParaRPr/>
          </a:p>
        </p:txBody>
      </p:sp>
      <p:sp>
        <p:nvSpPr>
          <p:cNvPr id="417" name="Google Shape;417;p35"/>
          <p:cNvSpPr/>
          <p:nvPr/>
        </p:nvSpPr>
        <p:spPr>
          <a:xfrm>
            <a:off x="4724400" y="5486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</a:t>
            </a:r>
            <a:endParaRPr/>
          </a:p>
        </p:txBody>
      </p:sp>
      <p:sp>
        <p:nvSpPr>
          <p:cNvPr id="418" name="Google Shape;418;p35"/>
          <p:cNvSpPr/>
          <p:nvPr/>
        </p:nvSpPr>
        <p:spPr>
          <a:xfrm>
            <a:off x="6019800" y="5486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</a:t>
            </a:r>
            <a:endParaRPr/>
          </a:p>
        </p:txBody>
      </p:sp>
      <p:cxnSp>
        <p:nvCxnSpPr>
          <p:cNvPr id="419" name="Google Shape;419;p35"/>
          <p:cNvCxnSpPr>
            <a:stCxn id="411" idx="3"/>
            <a:endCxn id="412" idx="7"/>
          </p:cNvCxnSpPr>
          <p:nvPr/>
        </p:nvCxnSpPr>
        <p:spPr>
          <a:xfrm flipH="1">
            <a:off x="2839796" y="4592404"/>
            <a:ext cx="1330800" cy="340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0" name="Google Shape;420;p35"/>
          <p:cNvCxnSpPr>
            <a:stCxn id="411" idx="5"/>
            <a:endCxn id="413" idx="1"/>
          </p:cNvCxnSpPr>
          <p:nvPr/>
        </p:nvCxnSpPr>
        <p:spPr>
          <a:xfrm>
            <a:off x="4440004" y="4592404"/>
            <a:ext cx="949800" cy="340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1" name="Google Shape;421;p35"/>
          <p:cNvCxnSpPr>
            <a:stCxn id="412" idx="3"/>
            <a:endCxn id="414" idx="7"/>
          </p:cNvCxnSpPr>
          <p:nvPr/>
        </p:nvCxnSpPr>
        <p:spPr>
          <a:xfrm flipH="1">
            <a:off x="2306396" y="5202004"/>
            <a:ext cx="264000" cy="340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2" name="Google Shape;422;p35"/>
          <p:cNvCxnSpPr>
            <a:stCxn id="412" idx="5"/>
            <a:endCxn id="415" idx="0"/>
          </p:cNvCxnSpPr>
          <p:nvPr/>
        </p:nvCxnSpPr>
        <p:spPr>
          <a:xfrm>
            <a:off x="2839804" y="5202004"/>
            <a:ext cx="170100" cy="2844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3" name="Google Shape;423;p35"/>
          <p:cNvCxnSpPr/>
          <p:nvPr/>
        </p:nvCxnSpPr>
        <p:spPr>
          <a:xfrm flipH="1">
            <a:off x="1828800" y="57912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4" name="Google Shape;424;p35"/>
          <p:cNvCxnSpPr>
            <a:stCxn id="413" idx="3"/>
            <a:endCxn id="417" idx="0"/>
          </p:cNvCxnSpPr>
          <p:nvPr/>
        </p:nvCxnSpPr>
        <p:spPr>
          <a:xfrm flipH="1">
            <a:off x="4914896" y="5202004"/>
            <a:ext cx="474900" cy="2844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5" name="Google Shape;425;p35"/>
          <p:cNvCxnSpPr>
            <a:stCxn id="413" idx="5"/>
            <a:endCxn id="418" idx="0"/>
          </p:cNvCxnSpPr>
          <p:nvPr/>
        </p:nvCxnSpPr>
        <p:spPr>
          <a:xfrm>
            <a:off x="5659204" y="5202004"/>
            <a:ext cx="551100" cy="2844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6" name="Google Shape;426;p35"/>
          <p:cNvSpPr txBox="1"/>
          <p:nvPr/>
        </p:nvSpPr>
        <p:spPr>
          <a:xfrm>
            <a:off x="4720358" y="4191000"/>
            <a:ext cx="6014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2485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Root</a:t>
            </a:r>
            <a:endParaRPr sz="1300"/>
          </a:p>
        </p:txBody>
      </p:sp>
      <p:cxnSp>
        <p:nvCxnSpPr>
          <p:cNvPr id="427" name="Google Shape;427;p35"/>
          <p:cNvCxnSpPr>
            <a:stCxn id="426" idx="1"/>
            <a:endCxn id="411" idx="6"/>
          </p:cNvCxnSpPr>
          <p:nvPr/>
        </p:nvCxnSpPr>
        <p:spPr>
          <a:xfrm flipH="1">
            <a:off x="4495658" y="4375666"/>
            <a:ext cx="224700" cy="81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TREE </a:t>
            </a:r>
            <a:endParaRPr/>
          </a:p>
        </p:txBody>
      </p:sp>
      <p:sp>
        <p:nvSpPr>
          <p:cNvPr id="433" name="Google Shape;433;p36"/>
          <p:cNvSpPr txBox="1"/>
          <p:nvPr>
            <p:ph idx="1" type="body"/>
          </p:nvPr>
        </p:nvSpPr>
        <p:spPr>
          <a:xfrm>
            <a:off x="914400" y="1447800"/>
            <a:ext cx="77724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1" lang="en-US" sz="1400">
                <a:solidFill>
                  <a:srgbClr val="073763"/>
                </a:solidFill>
              </a:rPr>
              <a:t>TYPES OF BINARY TREES:</a:t>
            </a:r>
            <a:endParaRPr sz="1400"/>
          </a:p>
          <a:p>
            <a:pPr indent="-222884" lvl="0" marL="274320" rtl="0" algn="l">
              <a:spcBef>
                <a:spcPts val="58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lang="en-US" sz="1400">
                <a:solidFill>
                  <a:srgbClr val="073763"/>
                </a:solidFill>
              </a:rPr>
              <a:t>Full binary tree:</a:t>
            </a:r>
            <a:endParaRPr sz="1400"/>
          </a:p>
          <a:p>
            <a:pPr indent="-187959" lvl="1" marL="548640" rtl="0" algn="l">
              <a:spcBef>
                <a:spcPts val="37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1400">
                <a:solidFill>
                  <a:srgbClr val="073763"/>
                </a:solidFill>
              </a:rPr>
              <a:t>Each node has either zero or two children</a:t>
            </a:r>
            <a:endParaRPr sz="1400"/>
          </a:p>
          <a:p>
            <a:pPr indent="-187959" lvl="1" marL="548640" rtl="0" algn="l">
              <a:spcBef>
                <a:spcPts val="37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1400">
                <a:solidFill>
                  <a:srgbClr val="073763"/>
                </a:solidFill>
              </a:rPr>
              <a:t>All the leaf nodes are in the last level.	</a:t>
            </a:r>
            <a:endParaRPr sz="1400"/>
          </a:p>
        </p:txBody>
      </p:sp>
      <p:sp>
        <p:nvSpPr>
          <p:cNvPr id="434" name="Google Shape;434;p36"/>
          <p:cNvSpPr/>
          <p:nvPr/>
        </p:nvSpPr>
        <p:spPr>
          <a:xfrm>
            <a:off x="4114800" y="4267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endParaRPr/>
          </a:p>
        </p:txBody>
      </p:sp>
      <p:sp>
        <p:nvSpPr>
          <p:cNvPr id="435" name="Google Shape;435;p36"/>
          <p:cNvSpPr/>
          <p:nvPr/>
        </p:nvSpPr>
        <p:spPr>
          <a:xfrm>
            <a:off x="2514600" y="4876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endParaRPr/>
          </a:p>
        </p:txBody>
      </p:sp>
      <p:sp>
        <p:nvSpPr>
          <p:cNvPr id="436" name="Google Shape;436;p36"/>
          <p:cNvSpPr/>
          <p:nvPr/>
        </p:nvSpPr>
        <p:spPr>
          <a:xfrm>
            <a:off x="5334000" y="4876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</a:t>
            </a:r>
            <a:endParaRPr/>
          </a:p>
        </p:txBody>
      </p:sp>
      <p:sp>
        <p:nvSpPr>
          <p:cNvPr id="437" name="Google Shape;437;p36"/>
          <p:cNvSpPr/>
          <p:nvPr/>
        </p:nvSpPr>
        <p:spPr>
          <a:xfrm>
            <a:off x="1981200" y="5486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</a:t>
            </a:r>
            <a:endParaRPr/>
          </a:p>
        </p:txBody>
      </p:sp>
      <p:sp>
        <p:nvSpPr>
          <p:cNvPr id="438" name="Google Shape;438;p36"/>
          <p:cNvSpPr/>
          <p:nvPr/>
        </p:nvSpPr>
        <p:spPr>
          <a:xfrm>
            <a:off x="2819400" y="5486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</a:t>
            </a:r>
            <a:endParaRPr/>
          </a:p>
        </p:txBody>
      </p:sp>
      <p:sp>
        <p:nvSpPr>
          <p:cNvPr id="439" name="Google Shape;439;p36"/>
          <p:cNvSpPr/>
          <p:nvPr/>
        </p:nvSpPr>
        <p:spPr>
          <a:xfrm>
            <a:off x="4724400" y="5486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</a:t>
            </a:r>
            <a:endParaRPr/>
          </a:p>
        </p:txBody>
      </p:sp>
      <p:sp>
        <p:nvSpPr>
          <p:cNvPr id="440" name="Google Shape;440;p36"/>
          <p:cNvSpPr/>
          <p:nvPr/>
        </p:nvSpPr>
        <p:spPr>
          <a:xfrm>
            <a:off x="6019800" y="5486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</a:t>
            </a:r>
            <a:endParaRPr/>
          </a:p>
        </p:txBody>
      </p:sp>
      <p:cxnSp>
        <p:nvCxnSpPr>
          <p:cNvPr id="441" name="Google Shape;441;p36"/>
          <p:cNvCxnSpPr>
            <a:stCxn id="434" idx="3"/>
            <a:endCxn id="435" idx="7"/>
          </p:cNvCxnSpPr>
          <p:nvPr/>
        </p:nvCxnSpPr>
        <p:spPr>
          <a:xfrm flipH="1">
            <a:off x="2839796" y="4592404"/>
            <a:ext cx="1330800" cy="340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2" name="Google Shape;442;p36"/>
          <p:cNvCxnSpPr>
            <a:stCxn id="434" idx="5"/>
            <a:endCxn id="436" idx="1"/>
          </p:cNvCxnSpPr>
          <p:nvPr/>
        </p:nvCxnSpPr>
        <p:spPr>
          <a:xfrm>
            <a:off x="4440004" y="4592404"/>
            <a:ext cx="949800" cy="340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3" name="Google Shape;443;p36"/>
          <p:cNvCxnSpPr>
            <a:stCxn id="435" idx="3"/>
            <a:endCxn id="437" idx="7"/>
          </p:cNvCxnSpPr>
          <p:nvPr/>
        </p:nvCxnSpPr>
        <p:spPr>
          <a:xfrm flipH="1">
            <a:off x="2306396" y="5202004"/>
            <a:ext cx="264000" cy="340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4" name="Google Shape;444;p36"/>
          <p:cNvCxnSpPr>
            <a:stCxn id="435" idx="5"/>
            <a:endCxn id="438" idx="0"/>
          </p:cNvCxnSpPr>
          <p:nvPr/>
        </p:nvCxnSpPr>
        <p:spPr>
          <a:xfrm>
            <a:off x="2839804" y="5202004"/>
            <a:ext cx="170100" cy="2844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5" name="Google Shape;445;p36"/>
          <p:cNvCxnSpPr>
            <a:stCxn id="436" idx="3"/>
            <a:endCxn id="439" idx="0"/>
          </p:cNvCxnSpPr>
          <p:nvPr/>
        </p:nvCxnSpPr>
        <p:spPr>
          <a:xfrm flipH="1">
            <a:off x="4914896" y="5202004"/>
            <a:ext cx="474900" cy="2844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6" name="Google Shape;446;p36"/>
          <p:cNvCxnSpPr>
            <a:stCxn id="436" idx="5"/>
            <a:endCxn id="440" idx="0"/>
          </p:cNvCxnSpPr>
          <p:nvPr/>
        </p:nvCxnSpPr>
        <p:spPr>
          <a:xfrm>
            <a:off x="5659204" y="5202004"/>
            <a:ext cx="551100" cy="2844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7" name="Google Shape;447;p36"/>
          <p:cNvSpPr txBox="1"/>
          <p:nvPr/>
        </p:nvSpPr>
        <p:spPr>
          <a:xfrm>
            <a:off x="4720358" y="4191000"/>
            <a:ext cx="6014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2485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Root</a:t>
            </a:r>
            <a:endParaRPr sz="1300"/>
          </a:p>
        </p:txBody>
      </p:sp>
      <p:cxnSp>
        <p:nvCxnSpPr>
          <p:cNvPr id="448" name="Google Shape;448;p36"/>
          <p:cNvCxnSpPr>
            <a:stCxn id="447" idx="1"/>
            <a:endCxn id="434" idx="6"/>
          </p:cNvCxnSpPr>
          <p:nvPr/>
        </p:nvCxnSpPr>
        <p:spPr>
          <a:xfrm flipH="1">
            <a:off x="4495658" y="4375666"/>
            <a:ext cx="224700" cy="81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TREE </a:t>
            </a:r>
            <a:endParaRPr/>
          </a:p>
        </p:txBody>
      </p:sp>
      <p:sp>
        <p:nvSpPr>
          <p:cNvPr id="454" name="Google Shape;454;p37"/>
          <p:cNvSpPr txBox="1"/>
          <p:nvPr>
            <p:ph idx="1" type="body"/>
          </p:nvPr>
        </p:nvSpPr>
        <p:spPr>
          <a:xfrm>
            <a:off x="914400" y="1447800"/>
            <a:ext cx="77724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44"/>
              <a:buNone/>
            </a:pPr>
            <a:r>
              <a:rPr b="1" lang="en-US" sz="1400">
                <a:solidFill>
                  <a:srgbClr val="073763"/>
                </a:solidFill>
              </a:rPr>
              <a:t>TYPES OF BINARY TREES:</a:t>
            </a:r>
            <a:endParaRPr sz="1400"/>
          </a:p>
          <a:p>
            <a:pPr indent="-23341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lang="en-US" sz="1400">
                <a:solidFill>
                  <a:srgbClr val="073763"/>
                </a:solidFill>
              </a:rPr>
              <a:t>Extended binary tree (or 2-tree):</a:t>
            </a:r>
            <a:endParaRPr sz="1400"/>
          </a:p>
          <a:p>
            <a:pPr indent="-197675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1400">
                <a:solidFill>
                  <a:srgbClr val="073763"/>
                </a:solidFill>
              </a:rPr>
              <a:t>Each node has either two or zero children</a:t>
            </a:r>
            <a:endParaRPr sz="1400"/>
          </a:p>
          <a:p>
            <a:pPr indent="-197675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1400">
                <a:solidFill>
                  <a:srgbClr val="073763"/>
                </a:solidFill>
              </a:rPr>
              <a:t>The node with zero children is called external node (represented by square)</a:t>
            </a:r>
            <a:endParaRPr sz="1400"/>
          </a:p>
          <a:p>
            <a:pPr indent="-197675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1400">
                <a:solidFill>
                  <a:srgbClr val="073763"/>
                </a:solidFill>
              </a:rPr>
              <a:t>The node with two children is called internal node (represented by circle)</a:t>
            </a:r>
            <a:endParaRPr sz="1400"/>
          </a:p>
        </p:txBody>
      </p:sp>
      <p:grpSp>
        <p:nvGrpSpPr>
          <p:cNvPr id="455" name="Google Shape;455;p37"/>
          <p:cNvGrpSpPr/>
          <p:nvPr/>
        </p:nvGrpSpPr>
        <p:grpSpPr>
          <a:xfrm>
            <a:off x="5486400" y="4038600"/>
            <a:ext cx="3429000" cy="1676400"/>
            <a:chOff x="3048000" y="4191000"/>
            <a:chExt cx="3429000" cy="1676400"/>
          </a:xfrm>
        </p:grpSpPr>
        <p:sp>
          <p:nvSpPr>
            <p:cNvPr id="456" name="Google Shape;456;p37"/>
            <p:cNvSpPr/>
            <p:nvPr/>
          </p:nvSpPr>
          <p:spPr>
            <a:xfrm>
              <a:off x="4114800" y="42672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A51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6</a:t>
              </a:r>
              <a:endParaRPr/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5334000" y="48768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0A51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5</a:t>
              </a:r>
              <a:endParaRPr/>
            </a:p>
          </p:txBody>
        </p:sp>
        <p:cxnSp>
          <p:nvCxnSpPr>
            <p:cNvPr id="458" name="Google Shape;458;p37"/>
            <p:cNvCxnSpPr>
              <a:stCxn id="456" idx="3"/>
              <a:endCxn id="459" idx="0"/>
            </p:cNvCxnSpPr>
            <p:nvPr/>
          </p:nvCxnSpPr>
          <p:spPr>
            <a:xfrm flipH="1">
              <a:off x="3314696" y="4592404"/>
              <a:ext cx="855900" cy="360600"/>
            </a:xfrm>
            <a:prstGeom prst="straightConnector1">
              <a:avLst/>
            </a:prstGeom>
            <a:noFill/>
            <a:ln cap="flat" cmpd="sng" w="9525">
              <a:solidFill>
                <a:srgbClr val="0357A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0" name="Google Shape;460;p37"/>
            <p:cNvCxnSpPr>
              <a:stCxn id="456" idx="5"/>
              <a:endCxn id="457" idx="2"/>
            </p:cNvCxnSpPr>
            <p:nvPr/>
          </p:nvCxnSpPr>
          <p:spPr>
            <a:xfrm>
              <a:off x="4440004" y="4592404"/>
              <a:ext cx="894000" cy="474900"/>
            </a:xfrm>
            <a:prstGeom prst="straightConnector1">
              <a:avLst/>
            </a:prstGeom>
            <a:noFill/>
            <a:ln cap="flat" cmpd="sng" w="9525">
              <a:solidFill>
                <a:srgbClr val="0357A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1" name="Google Shape;461;p37"/>
            <p:cNvCxnSpPr>
              <a:stCxn id="457" idx="3"/>
            </p:cNvCxnSpPr>
            <p:nvPr/>
          </p:nvCxnSpPr>
          <p:spPr>
            <a:xfrm flipH="1">
              <a:off x="4914896" y="5202004"/>
              <a:ext cx="474900" cy="284400"/>
            </a:xfrm>
            <a:prstGeom prst="straightConnector1">
              <a:avLst/>
            </a:prstGeom>
            <a:noFill/>
            <a:ln cap="flat" cmpd="sng" w="9525">
              <a:solidFill>
                <a:srgbClr val="0357A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2" name="Google Shape;462;p37"/>
            <p:cNvCxnSpPr>
              <a:stCxn id="457" idx="5"/>
            </p:cNvCxnSpPr>
            <p:nvPr/>
          </p:nvCxnSpPr>
          <p:spPr>
            <a:xfrm>
              <a:off x="5659204" y="5202004"/>
              <a:ext cx="551100" cy="284400"/>
            </a:xfrm>
            <a:prstGeom prst="straightConnector1">
              <a:avLst/>
            </a:prstGeom>
            <a:noFill/>
            <a:ln cap="flat" cmpd="sng" w="9525">
              <a:solidFill>
                <a:srgbClr val="0357A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3" name="Google Shape;463;p37"/>
            <p:cNvSpPr txBox="1"/>
            <p:nvPr/>
          </p:nvSpPr>
          <p:spPr>
            <a:xfrm>
              <a:off x="4720358" y="4191000"/>
              <a:ext cx="6014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02485C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Root</a:t>
              </a:r>
              <a:endParaRPr sz="1300"/>
            </a:p>
          </p:txBody>
        </p:sp>
        <p:cxnSp>
          <p:nvCxnSpPr>
            <p:cNvPr id="464" name="Google Shape;464;p37"/>
            <p:cNvCxnSpPr>
              <a:stCxn id="463" idx="1"/>
              <a:endCxn id="456" idx="6"/>
            </p:cNvCxnSpPr>
            <p:nvPr/>
          </p:nvCxnSpPr>
          <p:spPr>
            <a:xfrm flipH="1">
              <a:off x="4495658" y="4375666"/>
              <a:ext cx="224700" cy="819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459" name="Google Shape;459;p37"/>
            <p:cNvSpPr/>
            <p:nvPr/>
          </p:nvSpPr>
          <p:spPr>
            <a:xfrm>
              <a:off x="3048000" y="4953000"/>
              <a:ext cx="533400" cy="381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0A51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1</a:t>
              </a: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4648200" y="5486400"/>
              <a:ext cx="533400" cy="381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0A51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2</a:t>
              </a: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5943600" y="5486400"/>
              <a:ext cx="533400" cy="381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0A51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3</a:t>
              </a:r>
              <a:endParaRPr/>
            </a:p>
          </p:txBody>
        </p:sp>
      </p:grpSp>
      <p:sp>
        <p:nvSpPr>
          <p:cNvPr id="467" name="Google Shape;467;p37"/>
          <p:cNvSpPr txBox="1"/>
          <p:nvPr/>
        </p:nvSpPr>
        <p:spPr>
          <a:xfrm>
            <a:off x="838200" y="3733800"/>
            <a:ext cx="42795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5486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u="none" cap="none" strike="noStrike">
                <a:solidFill>
                  <a:srgbClr val="07376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PROPERTIES:</a:t>
            </a:r>
            <a:endParaRPr/>
          </a:p>
          <a:p>
            <a:pPr indent="-228600" lvl="1" marL="54864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b="0" i="0" lang="en-US" u="none" cap="none" strike="noStrike">
                <a:solidFill>
                  <a:srgbClr val="07376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Number of external nodes (N</a:t>
            </a:r>
            <a:r>
              <a:rPr b="0" baseline="-25000" i="0" lang="en-US" u="none" cap="none" strike="noStrike">
                <a:solidFill>
                  <a:srgbClr val="07376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</a:t>
            </a:r>
            <a:r>
              <a:rPr b="0" i="0" lang="en-US" u="none" cap="none" strike="noStrike">
                <a:solidFill>
                  <a:srgbClr val="07376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  <a:endParaRPr/>
          </a:p>
          <a:p>
            <a:pPr indent="-228600" lvl="1" marL="54864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b="0" i="0" lang="en-US" u="none" cap="none" strike="noStrike">
                <a:solidFill>
                  <a:srgbClr val="07376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Number of internal nodes (N</a:t>
            </a:r>
            <a:r>
              <a:rPr b="0" baseline="-25000" i="0" lang="en-US" u="none" cap="none" strike="noStrike">
                <a:solidFill>
                  <a:srgbClr val="07376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b="0" i="0" lang="en-US" u="none" cap="none" strike="noStrike">
                <a:solidFill>
                  <a:srgbClr val="07376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  <a:endParaRPr/>
          </a:p>
          <a:p>
            <a:pPr indent="-228600" lvl="1" marL="54864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b="1" i="0" lang="en-US" u="none" cap="none" strike="noStrike">
                <a:solidFill>
                  <a:srgbClr val="07376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r>
              <a:rPr b="1" baseline="-25000" i="0" lang="en-US" u="none" cap="none" strike="noStrike">
                <a:solidFill>
                  <a:srgbClr val="07376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 </a:t>
            </a:r>
            <a:r>
              <a:rPr b="1" i="0" lang="en-US" u="none" cap="none" strike="noStrike">
                <a:solidFill>
                  <a:srgbClr val="07376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= N</a:t>
            </a:r>
            <a:r>
              <a:rPr b="1" baseline="-25000" i="0" lang="en-US" u="none" cap="none" strike="noStrike">
                <a:solidFill>
                  <a:srgbClr val="07376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 </a:t>
            </a:r>
            <a:r>
              <a:rPr b="1" i="0" lang="en-US" u="none" cap="none" strike="noStrike">
                <a:solidFill>
                  <a:srgbClr val="07376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+1</a:t>
            </a:r>
            <a:endParaRPr/>
          </a:p>
          <a:p>
            <a:pPr indent="-228600" lvl="1" marL="54864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b="0" i="0" lang="en-US" u="none" cap="none" strike="noStrike">
                <a:solidFill>
                  <a:srgbClr val="07376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External path length (L</a:t>
            </a:r>
            <a:r>
              <a:rPr b="0" baseline="-25000" i="0" lang="en-US" u="none" cap="none" strike="noStrike">
                <a:solidFill>
                  <a:srgbClr val="07376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</a:t>
            </a:r>
            <a:r>
              <a:rPr b="0" i="0" lang="en-US" u="none" cap="none" strike="noStrike">
                <a:solidFill>
                  <a:srgbClr val="07376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  <a:endParaRPr/>
          </a:p>
          <a:p>
            <a:pPr indent="-228600" lvl="1" marL="54864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b="0" i="0" lang="en-US" u="none" cap="none" strike="noStrike">
                <a:solidFill>
                  <a:srgbClr val="07376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Internal path length (L</a:t>
            </a:r>
            <a:r>
              <a:rPr b="0" baseline="-25000" i="0" lang="en-US" u="none" cap="none" strike="noStrike">
                <a:solidFill>
                  <a:srgbClr val="07376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b="0" i="0" lang="en-US" u="none" cap="none" strike="noStrike">
                <a:solidFill>
                  <a:srgbClr val="07376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  <a:endParaRPr/>
          </a:p>
          <a:p>
            <a:pPr indent="-228600" lvl="1" marL="54864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b="1" i="0" lang="en-US" u="none" cap="none" strike="noStrike">
                <a:solidFill>
                  <a:srgbClr val="07376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</a:t>
            </a:r>
            <a:r>
              <a:rPr b="1" baseline="-25000" i="0" lang="en-US" u="none" cap="none" strike="noStrike">
                <a:solidFill>
                  <a:srgbClr val="07376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 </a:t>
            </a:r>
            <a:r>
              <a:rPr b="1" i="0" lang="en-US" u="none" cap="none" strike="noStrike">
                <a:solidFill>
                  <a:srgbClr val="07376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= L</a:t>
            </a:r>
            <a:r>
              <a:rPr b="1" baseline="-25000" i="0" lang="en-US" u="none" cap="none" strike="noStrike">
                <a:solidFill>
                  <a:srgbClr val="07376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 </a:t>
            </a:r>
            <a:r>
              <a:rPr b="1" i="0" lang="en-US" u="none" cap="none" strike="noStrike">
                <a:solidFill>
                  <a:srgbClr val="07376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+ 2N</a:t>
            </a:r>
            <a:r>
              <a:rPr b="1" baseline="-25000" i="0" lang="en-US" u="none" cap="none" strike="noStrike">
                <a:solidFill>
                  <a:srgbClr val="07376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endParaRPr b="1" i="0" u="none" cap="none" strike="noStrike">
              <a:solidFill>
                <a:srgbClr val="073763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1" marL="54864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t/>
            </a:r>
            <a:endParaRPr b="0" i="0" u="none" cap="none" strike="noStrike">
              <a:solidFill>
                <a:srgbClr val="073763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1" marL="54864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t/>
            </a:r>
            <a:endParaRPr b="0" i="0" u="none" cap="none" strike="noStrike">
              <a:solidFill>
                <a:srgbClr val="073763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TREE </a:t>
            </a:r>
            <a:endParaRPr/>
          </a:p>
        </p:txBody>
      </p:sp>
      <p:sp>
        <p:nvSpPr>
          <p:cNvPr id="473" name="Google Shape;473;p38"/>
          <p:cNvSpPr txBox="1"/>
          <p:nvPr>
            <p:ph idx="1" type="body"/>
          </p:nvPr>
        </p:nvSpPr>
        <p:spPr>
          <a:xfrm>
            <a:off x="914400" y="14478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884" lvl="0" marL="274320" rtl="0" algn="l"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b="1" lang="en-US" sz="1400">
                <a:solidFill>
                  <a:srgbClr val="073763"/>
                </a:solidFill>
              </a:rPr>
              <a:t>PROPERTIES OF BINARY TREES:</a:t>
            </a:r>
            <a:endParaRPr sz="1400"/>
          </a:p>
          <a:p>
            <a:pPr indent="-187959" lvl="1" marL="548640" rtl="0" algn="l">
              <a:spcBef>
                <a:spcPts val="37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b="1" lang="en-US" sz="1400"/>
              <a:t>A binary tree with n nodes has exactly n-1 edges.</a:t>
            </a:r>
            <a:endParaRPr sz="1400"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None/>
            </a:pPr>
            <a:r>
              <a:rPr b="1" lang="en-US" sz="1400"/>
              <a:t>	</a:t>
            </a:r>
            <a:r>
              <a:rPr lang="en-US" sz="1400"/>
              <a:t>Let n=1 (one node) no. of edges=1-1=0 hence the property is true for one node.</a:t>
            </a:r>
            <a:endParaRPr sz="1400"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None/>
            </a:pPr>
            <a:r>
              <a:rPr b="1" lang="en-US" sz="1400"/>
              <a:t>	</a:t>
            </a:r>
            <a:r>
              <a:rPr lang="en-US" sz="1400"/>
              <a:t>Assume n= k for k no. of nodes have k-1 edges</a:t>
            </a:r>
            <a:endParaRPr sz="1400"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None/>
            </a:pPr>
            <a:r>
              <a:rPr lang="en-US" sz="1400"/>
              <a:t>	now n=k+1 now addition of node includes one extra edge in edge set. So total no. of edges=k-1+1=k. Hence proved.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TREE </a:t>
            </a:r>
            <a:endParaRPr/>
          </a:p>
        </p:txBody>
      </p:sp>
      <p:sp>
        <p:nvSpPr>
          <p:cNvPr id="479" name="Google Shape;479;p39"/>
          <p:cNvSpPr txBox="1"/>
          <p:nvPr>
            <p:ph idx="1" type="body"/>
          </p:nvPr>
        </p:nvSpPr>
        <p:spPr>
          <a:xfrm>
            <a:off x="914400" y="1447800"/>
            <a:ext cx="7239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884" lvl="0" marL="274320" rtl="0" algn="l"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b="1" lang="en-US" sz="1400">
                <a:solidFill>
                  <a:srgbClr val="073763"/>
                </a:solidFill>
              </a:rPr>
              <a:t>PROPERTIES OF BINARY TREES:</a:t>
            </a:r>
            <a:endParaRPr sz="1400"/>
          </a:p>
          <a:p>
            <a:pPr indent="-187959" lvl="1" marL="548640" rtl="0" algn="l">
              <a:spcBef>
                <a:spcPts val="37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b="1" lang="en-US" sz="1400"/>
              <a:t>The maximum number of nodes on level i is 2</a:t>
            </a:r>
            <a:r>
              <a:rPr b="1" baseline="30000" lang="en-US" sz="1400"/>
              <a:t>i</a:t>
            </a:r>
            <a:r>
              <a:rPr b="1" lang="en-US" sz="1400"/>
              <a:t>.</a:t>
            </a:r>
            <a:endParaRPr sz="1400"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None/>
            </a:pPr>
            <a:r>
              <a:rPr b="1" lang="en-US" sz="1400"/>
              <a:t>	</a:t>
            </a:r>
            <a:r>
              <a:rPr lang="en-US" sz="1400"/>
              <a:t>Let i=0 (level 0) there is only one node (root node) 2</a:t>
            </a:r>
            <a:r>
              <a:rPr baseline="30000" lang="en-US" sz="1400"/>
              <a:t>0</a:t>
            </a:r>
            <a:r>
              <a:rPr lang="en-US" sz="1400"/>
              <a:t>=1. Hence the property is true for i=0.</a:t>
            </a:r>
            <a:endParaRPr sz="1400"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None/>
            </a:pPr>
            <a:r>
              <a:rPr b="1" lang="en-US" sz="1400"/>
              <a:t>	</a:t>
            </a:r>
            <a:r>
              <a:rPr lang="en-US" sz="1400"/>
              <a:t>Assume i= k property is true for k-th level, so no. nodes is 2</a:t>
            </a:r>
            <a:r>
              <a:rPr baseline="30000" lang="en-US" sz="1400"/>
              <a:t>k</a:t>
            </a:r>
            <a:endParaRPr sz="1400"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None/>
            </a:pPr>
            <a:r>
              <a:rPr lang="en-US" sz="1400"/>
              <a:t>	now i=k+1 in a binary tree each node have maximum two children. So at (k+1)-th level have maximum no. of nodes 2 X 2</a:t>
            </a:r>
            <a:r>
              <a:rPr baseline="30000" lang="en-US" sz="1400"/>
              <a:t>k</a:t>
            </a:r>
            <a:r>
              <a:rPr lang="en-US" sz="1400"/>
              <a:t> = 2</a:t>
            </a:r>
            <a:r>
              <a:rPr baseline="30000" lang="en-US" sz="1400"/>
              <a:t>k+1</a:t>
            </a:r>
            <a:r>
              <a:rPr lang="en-US" sz="1400"/>
              <a:t> . Hence proved.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TREE </a:t>
            </a:r>
            <a:endParaRPr/>
          </a:p>
        </p:txBody>
      </p:sp>
      <p:sp>
        <p:nvSpPr>
          <p:cNvPr id="485" name="Google Shape;485;p40"/>
          <p:cNvSpPr txBox="1"/>
          <p:nvPr>
            <p:ph idx="1" type="body"/>
          </p:nvPr>
        </p:nvSpPr>
        <p:spPr>
          <a:xfrm>
            <a:off x="914400" y="1447800"/>
            <a:ext cx="7924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884" lvl="0" marL="274320" rtl="0" algn="l"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b="1" lang="en-US" sz="1400">
                <a:solidFill>
                  <a:srgbClr val="073763"/>
                </a:solidFill>
              </a:rPr>
              <a:t>PROPERTIES OF BINARY TREES:</a:t>
            </a:r>
            <a:endParaRPr sz="1400"/>
          </a:p>
          <a:p>
            <a:pPr indent="-187959" lvl="1" marL="548640" rtl="0" algn="l">
              <a:spcBef>
                <a:spcPts val="37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b="1" lang="en-US" sz="1400"/>
              <a:t>The number of nodes in full binary tree with height h is 2</a:t>
            </a:r>
            <a:r>
              <a:rPr b="1" baseline="30000" lang="en-US" sz="1400"/>
              <a:t>h</a:t>
            </a:r>
            <a:r>
              <a:rPr b="1" lang="en-US" sz="1400"/>
              <a:t>-1.</a:t>
            </a:r>
            <a:endParaRPr sz="1400"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None/>
            </a:pPr>
            <a:r>
              <a:rPr b="1" lang="en-US" sz="1400"/>
              <a:t>	</a:t>
            </a:r>
            <a:r>
              <a:rPr lang="en-US" sz="1400"/>
              <a:t>If Height is (h) then level of tree is (h-1)</a:t>
            </a:r>
            <a:endParaRPr sz="1400"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None/>
            </a:pPr>
            <a:r>
              <a:rPr lang="en-US" sz="1400"/>
              <a:t>	So, Total no. of nodes= 2</a:t>
            </a:r>
            <a:r>
              <a:rPr baseline="30000" lang="en-US" sz="1400"/>
              <a:t>0</a:t>
            </a:r>
            <a:r>
              <a:rPr lang="en-US" sz="1400"/>
              <a:t>+2</a:t>
            </a:r>
            <a:r>
              <a:rPr baseline="30000" lang="en-US" sz="1400"/>
              <a:t>1</a:t>
            </a:r>
            <a:r>
              <a:rPr lang="en-US" sz="1400"/>
              <a:t>+2</a:t>
            </a:r>
            <a:r>
              <a:rPr baseline="30000" lang="en-US" sz="1400"/>
              <a:t>2</a:t>
            </a:r>
            <a:r>
              <a:rPr lang="en-US" sz="1400"/>
              <a:t>+………+2</a:t>
            </a:r>
            <a:r>
              <a:rPr baseline="30000" lang="en-US" sz="1400"/>
              <a:t>h-1</a:t>
            </a:r>
            <a:endParaRPr sz="1400"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None/>
            </a:pPr>
            <a:r>
              <a:rPr lang="en-US" sz="1400"/>
              <a:t>				  = 2</a:t>
            </a:r>
            <a:r>
              <a:rPr baseline="30000" lang="en-US" sz="1400"/>
              <a:t>h-1+1</a:t>
            </a:r>
            <a:r>
              <a:rPr lang="en-US" sz="1400"/>
              <a:t> – 1</a:t>
            </a:r>
            <a:endParaRPr sz="1400"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None/>
            </a:pPr>
            <a:r>
              <a:rPr lang="en-US" sz="1400"/>
              <a:t>				  = 2</a:t>
            </a:r>
            <a:r>
              <a:rPr baseline="30000" lang="en-US" sz="1400"/>
              <a:t>h</a:t>
            </a:r>
            <a:r>
              <a:rPr lang="en-US" sz="1400"/>
              <a:t> - 1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TREE </a:t>
            </a:r>
            <a:endParaRPr/>
          </a:p>
        </p:txBody>
      </p:sp>
      <p:sp>
        <p:nvSpPr>
          <p:cNvPr id="491" name="Google Shape;491;p41"/>
          <p:cNvSpPr txBox="1"/>
          <p:nvPr>
            <p:ph idx="1" type="body"/>
          </p:nvPr>
        </p:nvSpPr>
        <p:spPr>
          <a:xfrm>
            <a:off x="914400" y="1447800"/>
            <a:ext cx="7239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3935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b="1" lang="en-US" sz="1400">
                <a:solidFill>
                  <a:srgbClr val="073763"/>
                </a:solidFill>
              </a:rPr>
              <a:t>PROPERTIES OF BINARY TREES:</a:t>
            </a:r>
            <a:endParaRPr sz="1400"/>
          </a:p>
          <a:p>
            <a:pPr indent="-20739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b="1" lang="en-US" sz="1400"/>
              <a:t>If n is the total number of nodes in a complete binary tree of height h, then h = floor(log</a:t>
            </a:r>
            <a:r>
              <a:rPr b="1" baseline="-25000" lang="en-US" sz="1400"/>
              <a:t>2</a:t>
            </a:r>
            <a:r>
              <a:rPr b="1" lang="en-US" sz="1400"/>
              <a:t>n)+1.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734"/>
              <a:buNone/>
            </a:pPr>
            <a:r>
              <a:rPr b="1" lang="en-US" sz="1400"/>
              <a:t>	</a:t>
            </a:r>
            <a:r>
              <a:rPr lang="en-US" sz="1400"/>
              <a:t>So,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734"/>
              <a:buNone/>
            </a:pPr>
            <a:r>
              <a:rPr lang="en-US" sz="1400"/>
              <a:t>		Total no. of node is 2</a:t>
            </a:r>
            <a:r>
              <a:rPr baseline="30000" lang="en-US" sz="1400"/>
              <a:t>h-1</a:t>
            </a:r>
            <a:r>
              <a:rPr lang="en-US" sz="1400"/>
              <a:t> -1 if tree height is h-1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734"/>
              <a:buNone/>
            </a:pPr>
            <a:r>
              <a:rPr lang="en-US" sz="1400"/>
              <a:t>		so, minimum total no. of nodes 2</a:t>
            </a:r>
            <a:r>
              <a:rPr baseline="30000" lang="en-US" sz="1400"/>
              <a:t>h-1</a:t>
            </a:r>
            <a:r>
              <a:rPr lang="en-US" sz="1400"/>
              <a:t> -1+1= 2</a:t>
            </a:r>
            <a:r>
              <a:rPr baseline="30000" lang="en-US" sz="1400"/>
              <a:t>h-1</a:t>
            </a:r>
            <a:r>
              <a:rPr lang="en-US" sz="1400"/>
              <a:t> if tree height is h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734"/>
              <a:buNone/>
            </a:pPr>
            <a:r>
              <a:rPr lang="en-US" sz="1400"/>
              <a:t>		and maximum total no. nodes 2</a:t>
            </a:r>
            <a:r>
              <a:rPr baseline="30000" lang="en-US" sz="1400"/>
              <a:t>h</a:t>
            </a:r>
            <a:r>
              <a:rPr lang="en-US" sz="1400"/>
              <a:t>-1 if tree height is h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734"/>
              <a:buNone/>
            </a:pPr>
            <a:r>
              <a:rPr lang="en-US" sz="1400"/>
              <a:t>		so,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734"/>
              <a:buNone/>
            </a:pPr>
            <a:r>
              <a:rPr lang="en-US" sz="1400"/>
              <a:t>		 2</a:t>
            </a:r>
            <a:r>
              <a:rPr baseline="30000" lang="en-US" sz="1400"/>
              <a:t>h-1  </a:t>
            </a:r>
            <a:r>
              <a:rPr lang="en-US" sz="1400"/>
              <a:t>≤  n  ≤ 2</a:t>
            </a:r>
            <a:r>
              <a:rPr baseline="30000" lang="en-US" sz="1400"/>
              <a:t>h</a:t>
            </a:r>
            <a:r>
              <a:rPr lang="en-US" sz="1400"/>
              <a:t>-1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734"/>
              <a:buNone/>
            </a:pPr>
            <a:r>
              <a:rPr lang="en-US" sz="1400"/>
              <a:t>		 2</a:t>
            </a:r>
            <a:r>
              <a:rPr baseline="30000" lang="en-US" sz="1400"/>
              <a:t>h-1  </a:t>
            </a:r>
            <a:r>
              <a:rPr lang="en-US" sz="1400"/>
              <a:t>≤  n  &lt; 2</a:t>
            </a:r>
            <a:r>
              <a:rPr baseline="30000" lang="en-US" sz="1400"/>
              <a:t>h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734"/>
              <a:buNone/>
            </a:pPr>
            <a:r>
              <a:rPr lang="en-US" sz="1400"/>
              <a:t>		h-1 ≤  log</a:t>
            </a:r>
            <a:r>
              <a:rPr baseline="-25000" lang="en-US" sz="1400"/>
              <a:t>2</a:t>
            </a:r>
            <a:r>
              <a:rPr lang="en-US" sz="1400"/>
              <a:t>n  &lt; h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734"/>
              <a:buNone/>
            </a:pPr>
            <a:r>
              <a:rPr lang="en-US" sz="1400"/>
              <a:t>		if we take floor value of log</a:t>
            </a:r>
            <a:r>
              <a:rPr baseline="-25000" lang="en-US" sz="1400"/>
              <a:t>2</a:t>
            </a:r>
            <a:r>
              <a:rPr lang="en-US" sz="1400"/>
              <a:t>n then it will be h-1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734"/>
              <a:buNone/>
            </a:pPr>
            <a:r>
              <a:rPr lang="en-US" sz="1400"/>
              <a:t>		so, h-1=floor(log</a:t>
            </a:r>
            <a:r>
              <a:rPr baseline="-25000" lang="en-US" sz="1400"/>
              <a:t>2</a:t>
            </a:r>
            <a:r>
              <a:rPr lang="en-US" sz="1400"/>
              <a:t>n)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734"/>
              <a:buNone/>
            </a:pPr>
            <a:r>
              <a:rPr lang="en-US" sz="1400"/>
              <a:t>		      h = floor(log</a:t>
            </a:r>
            <a:r>
              <a:rPr baseline="-25000" lang="en-US" sz="1400"/>
              <a:t>2</a:t>
            </a:r>
            <a:r>
              <a:rPr lang="en-US" sz="1400"/>
              <a:t>n) + 1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734"/>
              <a:buNone/>
            </a:pPr>
            <a:r>
              <a:rPr lang="en-US" sz="1400"/>
              <a:t>		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TREE </a:t>
            </a:r>
            <a:endParaRPr/>
          </a:p>
        </p:txBody>
      </p:sp>
      <p:sp>
        <p:nvSpPr>
          <p:cNvPr id="497" name="Google Shape;497;p42"/>
          <p:cNvSpPr txBox="1"/>
          <p:nvPr>
            <p:ph idx="1" type="body"/>
          </p:nvPr>
        </p:nvSpPr>
        <p:spPr>
          <a:xfrm>
            <a:off x="914400" y="1447800"/>
            <a:ext cx="7239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884" lvl="0" marL="274320" rtl="0" algn="l"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b="1" lang="en-US" sz="1400">
                <a:solidFill>
                  <a:srgbClr val="073763"/>
                </a:solidFill>
              </a:rPr>
              <a:t>PROPERTIES OF BINARY TREES:</a:t>
            </a:r>
            <a:endParaRPr sz="1400"/>
          </a:p>
          <a:p>
            <a:pPr indent="-187959" lvl="1" marL="548640" rtl="0" algn="l">
              <a:spcBef>
                <a:spcPts val="37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b="1" lang="en-US" sz="1400"/>
              <a:t>If n</a:t>
            </a:r>
            <a:r>
              <a:rPr b="1" baseline="-25000" lang="en-US" sz="1400"/>
              <a:t>0</a:t>
            </a:r>
            <a:r>
              <a:rPr b="1" lang="en-US" sz="1400"/>
              <a:t> be the total number of leaf nodes and n</a:t>
            </a:r>
            <a:r>
              <a:rPr b="1" baseline="-25000" lang="en-US" sz="1400"/>
              <a:t>2</a:t>
            </a:r>
            <a:r>
              <a:rPr b="1" lang="en-US" sz="1400"/>
              <a:t> be the total number of nodes having two children in a binary tree, then prove that n</a:t>
            </a:r>
            <a:r>
              <a:rPr b="1" baseline="-25000" lang="en-US" sz="1400"/>
              <a:t>2</a:t>
            </a:r>
            <a:r>
              <a:rPr b="1" lang="en-US" sz="1400"/>
              <a:t>=n</a:t>
            </a:r>
            <a:r>
              <a:rPr b="1" baseline="-25000" lang="en-US" sz="1400"/>
              <a:t>0</a:t>
            </a:r>
            <a:r>
              <a:rPr b="1" lang="en-US" sz="1400"/>
              <a:t>-1.</a:t>
            </a:r>
            <a:endParaRPr sz="1400"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None/>
            </a:pPr>
            <a:r>
              <a:rPr lang="en-US" sz="1400"/>
              <a:t>Assume n</a:t>
            </a:r>
            <a:r>
              <a:rPr baseline="-25000" lang="en-US" sz="1400"/>
              <a:t>1</a:t>
            </a:r>
            <a:r>
              <a:rPr lang="en-US" sz="1400"/>
              <a:t> is the total no. of nodes with one child.</a:t>
            </a:r>
            <a:endParaRPr sz="1400"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None/>
            </a:pPr>
            <a:r>
              <a:rPr lang="en-US" sz="1400"/>
              <a:t>Now total no. of nodes N = n</a:t>
            </a:r>
            <a:r>
              <a:rPr baseline="-25000" lang="en-US" sz="1400"/>
              <a:t>0</a:t>
            </a:r>
            <a:r>
              <a:rPr lang="en-US" sz="1400"/>
              <a:t> + n</a:t>
            </a:r>
            <a:r>
              <a:rPr baseline="-25000" lang="en-US" sz="1400"/>
              <a:t>1</a:t>
            </a:r>
            <a:r>
              <a:rPr lang="en-US" sz="1400"/>
              <a:t> + n</a:t>
            </a:r>
            <a:r>
              <a:rPr baseline="-25000" lang="en-US" sz="1400"/>
              <a:t>2</a:t>
            </a:r>
            <a:endParaRPr sz="1400"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None/>
            </a:pPr>
            <a:r>
              <a:rPr lang="en-US" sz="1400"/>
              <a:t>Total no. of edges E = n</a:t>
            </a:r>
            <a:r>
              <a:rPr baseline="-25000" lang="en-US" sz="1400"/>
              <a:t>0</a:t>
            </a:r>
            <a:r>
              <a:rPr lang="en-US" sz="1400"/>
              <a:t>*0 + n</a:t>
            </a:r>
            <a:r>
              <a:rPr baseline="-25000" lang="en-US" sz="1400"/>
              <a:t>1</a:t>
            </a:r>
            <a:r>
              <a:rPr lang="en-US" sz="1400"/>
              <a:t>*1 + n</a:t>
            </a:r>
            <a:r>
              <a:rPr baseline="-25000" lang="en-US" sz="1400"/>
              <a:t>2</a:t>
            </a:r>
            <a:r>
              <a:rPr lang="en-US" sz="1400"/>
              <a:t>*2</a:t>
            </a:r>
            <a:endParaRPr sz="1400"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None/>
            </a:pPr>
            <a:r>
              <a:rPr lang="en-US" sz="1400"/>
              <a:t>Again we know E = N – 1</a:t>
            </a:r>
            <a:endParaRPr sz="1400"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None/>
            </a:pPr>
            <a:r>
              <a:rPr lang="en-US" sz="1400"/>
              <a:t>Hence , n</a:t>
            </a:r>
            <a:r>
              <a:rPr baseline="-25000" lang="en-US" sz="1400"/>
              <a:t>1</a:t>
            </a:r>
            <a:r>
              <a:rPr lang="en-US" sz="1400"/>
              <a:t> + 2n</a:t>
            </a:r>
            <a:r>
              <a:rPr baseline="-25000" lang="en-US" sz="1400"/>
              <a:t>2</a:t>
            </a:r>
            <a:r>
              <a:rPr lang="en-US" sz="1400"/>
              <a:t> = (n</a:t>
            </a:r>
            <a:r>
              <a:rPr baseline="-25000" lang="en-US" sz="1400"/>
              <a:t>0</a:t>
            </a:r>
            <a:r>
              <a:rPr lang="en-US" sz="1400"/>
              <a:t> + n</a:t>
            </a:r>
            <a:r>
              <a:rPr baseline="-25000" lang="en-US" sz="1400"/>
              <a:t>1</a:t>
            </a:r>
            <a:r>
              <a:rPr lang="en-US" sz="1400"/>
              <a:t> + n</a:t>
            </a:r>
            <a:r>
              <a:rPr baseline="-25000" lang="en-US" sz="1400"/>
              <a:t>2</a:t>
            </a:r>
            <a:r>
              <a:rPr lang="en-US" sz="1400"/>
              <a:t>) – 1</a:t>
            </a:r>
            <a:endParaRPr sz="1400"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None/>
            </a:pPr>
            <a:r>
              <a:rPr lang="en-US" sz="1400"/>
              <a:t>			n</a:t>
            </a:r>
            <a:r>
              <a:rPr baseline="-25000" lang="en-US" sz="1400"/>
              <a:t>2</a:t>
            </a:r>
            <a:r>
              <a:rPr lang="en-US" sz="1400"/>
              <a:t> = n</a:t>
            </a:r>
            <a:r>
              <a:rPr baseline="-25000" lang="en-US" sz="1400"/>
              <a:t>0</a:t>
            </a:r>
            <a:r>
              <a:rPr lang="en-US" sz="1400"/>
              <a:t> - 1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TREE </a:t>
            </a:r>
            <a:endParaRPr/>
          </a:p>
        </p:txBody>
      </p:sp>
      <p:sp>
        <p:nvSpPr>
          <p:cNvPr id="503" name="Google Shape;503;p43"/>
          <p:cNvSpPr txBox="1"/>
          <p:nvPr>
            <p:ph idx="1" type="body"/>
          </p:nvPr>
        </p:nvSpPr>
        <p:spPr>
          <a:xfrm>
            <a:off x="914400" y="1447800"/>
            <a:ext cx="77724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551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b="1" lang="en-US" sz="1400">
                <a:solidFill>
                  <a:srgbClr val="073763"/>
                </a:solidFill>
              </a:rPr>
              <a:t>REPRESENTATION OF BINARY TREE: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	</a:t>
            </a:r>
            <a:r>
              <a:rPr b="1" lang="en-US" sz="1400"/>
              <a:t>Linked List Representation: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		struct BinaryTree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		{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			struct BinaryTree *Left;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			char cInfo;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			struct BinaryTree *Right;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		};</a:t>
            </a:r>
            <a:endParaRPr sz="1400"/>
          </a:p>
        </p:txBody>
      </p:sp>
      <p:sp>
        <p:nvSpPr>
          <p:cNvPr id="504" name="Google Shape;504;p43"/>
          <p:cNvSpPr/>
          <p:nvPr/>
        </p:nvSpPr>
        <p:spPr>
          <a:xfrm>
            <a:off x="1808396" y="4267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endParaRPr/>
          </a:p>
        </p:txBody>
      </p:sp>
      <p:sp>
        <p:nvSpPr>
          <p:cNvPr id="505" name="Google Shape;505;p43"/>
          <p:cNvSpPr/>
          <p:nvPr/>
        </p:nvSpPr>
        <p:spPr>
          <a:xfrm>
            <a:off x="893996" y="4876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endParaRPr/>
          </a:p>
        </p:txBody>
      </p:sp>
      <p:sp>
        <p:nvSpPr>
          <p:cNvPr id="506" name="Google Shape;506;p43"/>
          <p:cNvSpPr/>
          <p:nvPr/>
        </p:nvSpPr>
        <p:spPr>
          <a:xfrm>
            <a:off x="2667000" y="4876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</a:t>
            </a:r>
            <a:endParaRPr/>
          </a:p>
        </p:txBody>
      </p:sp>
      <p:sp>
        <p:nvSpPr>
          <p:cNvPr id="507" name="Google Shape;507;p43"/>
          <p:cNvSpPr/>
          <p:nvPr/>
        </p:nvSpPr>
        <p:spPr>
          <a:xfrm>
            <a:off x="533400" y="5486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</a:t>
            </a:r>
            <a:endParaRPr/>
          </a:p>
        </p:txBody>
      </p:sp>
      <p:sp>
        <p:nvSpPr>
          <p:cNvPr id="508" name="Google Shape;508;p43"/>
          <p:cNvSpPr/>
          <p:nvPr/>
        </p:nvSpPr>
        <p:spPr>
          <a:xfrm>
            <a:off x="1198796" y="5486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</a:t>
            </a:r>
            <a:endParaRPr/>
          </a:p>
        </p:txBody>
      </p:sp>
      <p:sp>
        <p:nvSpPr>
          <p:cNvPr id="509" name="Google Shape;509;p43"/>
          <p:cNvSpPr/>
          <p:nvPr/>
        </p:nvSpPr>
        <p:spPr>
          <a:xfrm>
            <a:off x="970196" y="6172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</a:t>
            </a:r>
            <a:endParaRPr/>
          </a:p>
        </p:txBody>
      </p:sp>
      <p:sp>
        <p:nvSpPr>
          <p:cNvPr id="510" name="Google Shape;510;p43"/>
          <p:cNvSpPr/>
          <p:nvPr/>
        </p:nvSpPr>
        <p:spPr>
          <a:xfrm>
            <a:off x="2286000" y="5486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</a:t>
            </a:r>
            <a:endParaRPr/>
          </a:p>
        </p:txBody>
      </p:sp>
      <p:sp>
        <p:nvSpPr>
          <p:cNvPr id="511" name="Google Shape;511;p43"/>
          <p:cNvSpPr/>
          <p:nvPr/>
        </p:nvSpPr>
        <p:spPr>
          <a:xfrm>
            <a:off x="3048000" y="5486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</a:t>
            </a:r>
            <a:endParaRPr/>
          </a:p>
        </p:txBody>
      </p:sp>
      <p:cxnSp>
        <p:nvCxnSpPr>
          <p:cNvPr id="512" name="Google Shape;512;p43"/>
          <p:cNvCxnSpPr>
            <a:stCxn id="504" idx="3"/>
            <a:endCxn id="505" idx="7"/>
          </p:cNvCxnSpPr>
          <p:nvPr/>
        </p:nvCxnSpPr>
        <p:spPr>
          <a:xfrm flipH="1">
            <a:off x="1219192" y="4592404"/>
            <a:ext cx="645000" cy="340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3" name="Google Shape;513;p43"/>
          <p:cNvCxnSpPr>
            <a:stCxn id="504" idx="5"/>
            <a:endCxn id="506" idx="1"/>
          </p:cNvCxnSpPr>
          <p:nvPr/>
        </p:nvCxnSpPr>
        <p:spPr>
          <a:xfrm>
            <a:off x="2133600" y="4592404"/>
            <a:ext cx="589200" cy="340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4" name="Google Shape;514;p43"/>
          <p:cNvCxnSpPr>
            <a:stCxn id="505" idx="3"/>
          </p:cNvCxnSpPr>
          <p:nvPr/>
        </p:nvCxnSpPr>
        <p:spPr>
          <a:xfrm flipH="1">
            <a:off x="685792" y="5202004"/>
            <a:ext cx="264000" cy="340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5" name="Google Shape;515;p43"/>
          <p:cNvCxnSpPr>
            <a:stCxn id="505" idx="5"/>
            <a:endCxn id="508" idx="0"/>
          </p:cNvCxnSpPr>
          <p:nvPr/>
        </p:nvCxnSpPr>
        <p:spPr>
          <a:xfrm>
            <a:off x="1219200" y="5202004"/>
            <a:ext cx="170100" cy="2844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6" name="Google Shape;516;p43"/>
          <p:cNvCxnSpPr>
            <a:stCxn id="508" idx="4"/>
            <a:endCxn id="509" idx="0"/>
          </p:cNvCxnSpPr>
          <p:nvPr/>
        </p:nvCxnSpPr>
        <p:spPr>
          <a:xfrm flipH="1">
            <a:off x="1160696" y="58674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7" name="Google Shape;517;p43"/>
          <p:cNvCxnSpPr>
            <a:stCxn id="506" idx="3"/>
            <a:endCxn id="510" idx="0"/>
          </p:cNvCxnSpPr>
          <p:nvPr/>
        </p:nvCxnSpPr>
        <p:spPr>
          <a:xfrm flipH="1">
            <a:off x="2476496" y="5202004"/>
            <a:ext cx="246300" cy="2844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8" name="Google Shape;518;p43"/>
          <p:cNvCxnSpPr>
            <a:stCxn id="506" idx="5"/>
            <a:endCxn id="511" idx="0"/>
          </p:cNvCxnSpPr>
          <p:nvPr/>
        </p:nvCxnSpPr>
        <p:spPr>
          <a:xfrm>
            <a:off x="2992204" y="5202004"/>
            <a:ext cx="246300" cy="2844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9" name="Google Shape;519;p43"/>
          <p:cNvSpPr txBox="1"/>
          <p:nvPr/>
        </p:nvSpPr>
        <p:spPr>
          <a:xfrm>
            <a:off x="2370353" y="4191000"/>
            <a:ext cx="6014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2485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Root</a:t>
            </a:r>
            <a:endParaRPr sz="1300"/>
          </a:p>
        </p:txBody>
      </p:sp>
      <p:cxnSp>
        <p:nvCxnSpPr>
          <p:cNvPr id="520" name="Google Shape;520;p43"/>
          <p:cNvCxnSpPr>
            <a:endCxn id="504" idx="6"/>
          </p:cNvCxnSpPr>
          <p:nvPr/>
        </p:nvCxnSpPr>
        <p:spPr>
          <a:xfrm flipH="1">
            <a:off x="2189396" y="4375800"/>
            <a:ext cx="224700" cy="81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521" name="Google Shape;521;p43"/>
          <p:cNvGrpSpPr/>
          <p:nvPr/>
        </p:nvGrpSpPr>
        <p:grpSpPr>
          <a:xfrm>
            <a:off x="5486400" y="4114800"/>
            <a:ext cx="1295400" cy="381000"/>
            <a:chOff x="4648200" y="4191000"/>
            <a:chExt cx="1600200" cy="381000"/>
          </a:xfrm>
        </p:grpSpPr>
        <p:sp>
          <p:nvSpPr>
            <p:cNvPr id="522" name="Google Shape;522;p43"/>
            <p:cNvSpPr/>
            <p:nvPr/>
          </p:nvSpPr>
          <p:spPr>
            <a:xfrm>
              <a:off x="4648200" y="4191000"/>
              <a:ext cx="1600200" cy="381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0A51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A</a:t>
              </a:r>
              <a:endParaRPr sz="1300"/>
            </a:p>
          </p:txBody>
        </p:sp>
        <p:cxnSp>
          <p:nvCxnSpPr>
            <p:cNvPr id="523" name="Google Shape;523;p43"/>
            <p:cNvCxnSpPr/>
            <p:nvPr/>
          </p:nvCxnSpPr>
          <p:spPr>
            <a:xfrm>
              <a:off x="5181600" y="4191000"/>
              <a:ext cx="0" cy="381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4" name="Google Shape;524;p43"/>
            <p:cNvCxnSpPr/>
            <p:nvPr/>
          </p:nvCxnSpPr>
          <p:spPr>
            <a:xfrm>
              <a:off x="5715000" y="4191000"/>
              <a:ext cx="0" cy="381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25" name="Google Shape;525;p43"/>
          <p:cNvGrpSpPr/>
          <p:nvPr/>
        </p:nvGrpSpPr>
        <p:grpSpPr>
          <a:xfrm>
            <a:off x="4114801" y="4800600"/>
            <a:ext cx="1295400" cy="381000"/>
            <a:chOff x="4648201" y="4191000"/>
            <a:chExt cx="1600200" cy="381000"/>
          </a:xfrm>
        </p:grpSpPr>
        <p:sp>
          <p:nvSpPr>
            <p:cNvPr id="526" name="Google Shape;526;p43"/>
            <p:cNvSpPr/>
            <p:nvPr/>
          </p:nvSpPr>
          <p:spPr>
            <a:xfrm>
              <a:off x="4648201" y="4191000"/>
              <a:ext cx="1600200" cy="381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0A51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B</a:t>
              </a:r>
              <a:endParaRPr sz="1300"/>
            </a:p>
          </p:txBody>
        </p:sp>
        <p:cxnSp>
          <p:nvCxnSpPr>
            <p:cNvPr id="527" name="Google Shape;527;p43"/>
            <p:cNvCxnSpPr/>
            <p:nvPr/>
          </p:nvCxnSpPr>
          <p:spPr>
            <a:xfrm>
              <a:off x="5181600" y="4191000"/>
              <a:ext cx="0" cy="381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8" name="Google Shape;528;p43"/>
            <p:cNvCxnSpPr/>
            <p:nvPr/>
          </p:nvCxnSpPr>
          <p:spPr>
            <a:xfrm>
              <a:off x="5715000" y="4191000"/>
              <a:ext cx="0" cy="381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29" name="Google Shape;529;p43"/>
          <p:cNvGrpSpPr/>
          <p:nvPr/>
        </p:nvGrpSpPr>
        <p:grpSpPr>
          <a:xfrm>
            <a:off x="7010400" y="4800600"/>
            <a:ext cx="1295400" cy="381000"/>
            <a:chOff x="4648200" y="4191000"/>
            <a:chExt cx="1600200" cy="381000"/>
          </a:xfrm>
        </p:grpSpPr>
        <p:sp>
          <p:nvSpPr>
            <p:cNvPr id="530" name="Google Shape;530;p43"/>
            <p:cNvSpPr/>
            <p:nvPr/>
          </p:nvSpPr>
          <p:spPr>
            <a:xfrm>
              <a:off x="4648200" y="4191000"/>
              <a:ext cx="1600200" cy="381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0A51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C</a:t>
              </a:r>
              <a:endParaRPr sz="1300"/>
            </a:p>
          </p:txBody>
        </p:sp>
        <p:cxnSp>
          <p:nvCxnSpPr>
            <p:cNvPr id="531" name="Google Shape;531;p43"/>
            <p:cNvCxnSpPr/>
            <p:nvPr/>
          </p:nvCxnSpPr>
          <p:spPr>
            <a:xfrm>
              <a:off x="5181600" y="4191000"/>
              <a:ext cx="0" cy="381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2" name="Google Shape;532;p43"/>
            <p:cNvCxnSpPr/>
            <p:nvPr/>
          </p:nvCxnSpPr>
          <p:spPr>
            <a:xfrm>
              <a:off x="5715000" y="4191000"/>
              <a:ext cx="0" cy="381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33" name="Google Shape;533;p43"/>
          <p:cNvGrpSpPr/>
          <p:nvPr/>
        </p:nvGrpSpPr>
        <p:grpSpPr>
          <a:xfrm>
            <a:off x="3505200" y="5334000"/>
            <a:ext cx="990600" cy="457200"/>
            <a:chOff x="4648200" y="4191000"/>
            <a:chExt cx="1600200" cy="381000"/>
          </a:xfrm>
        </p:grpSpPr>
        <p:sp>
          <p:nvSpPr>
            <p:cNvPr id="534" name="Google Shape;534;p43"/>
            <p:cNvSpPr/>
            <p:nvPr/>
          </p:nvSpPr>
          <p:spPr>
            <a:xfrm>
              <a:off x="4648200" y="4191000"/>
              <a:ext cx="1600200" cy="381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0A51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   D   N</a:t>
              </a:r>
              <a:endParaRPr sz="1300"/>
            </a:p>
          </p:txBody>
        </p:sp>
        <p:cxnSp>
          <p:nvCxnSpPr>
            <p:cNvPr id="535" name="Google Shape;535;p43"/>
            <p:cNvCxnSpPr/>
            <p:nvPr/>
          </p:nvCxnSpPr>
          <p:spPr>
            <a:xfrm>
              <a:off x="5181600" y="4191000"/>
              <a:ext cx="0" cy="381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6" name="Google Shape;536;p43"/>
            <p:cNvCxnSpPr/>
            <p:nvPr/>
          </p:nvCxnSpPr>
          <p:spPr>
            <a:xfrm>
              <a:off x="5715000" y="4191000"/>
              <a:ext cx="0" cy="381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37" name="Google Shape;537;p43"/>
          <p:cNvGrpSpPr/>
          <p:nvPr/>
        </p:nvGrpSpPr>
        <p:grpSpPr>
          <a:xfrm>
            <a:off x="5029200" y="5334000"/>
            <a:ext cx="990600" cy="457200"/>
            <a:chOff x="4648200" y="4191000"/>
            <a:chExt cx="1600200" cy="381000"/>
          </a:xfrm>
        </p:grpSpPr>
        <p:sp>
          <p:nvSpPr>
            <p:cNvPr id="538" name="Google Shape;538;p43"/>
            <p:cNvSpPr/>
            <p:nvPr/>
          </p:nvSpPr>
          <p:spPr>
            <a:xfrm>
              <a:off x="4648200" y="4191000"/>
              <a:ext cx="1600200" cy="381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0A51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      E   N</a:t>
              </a:r>
              <a:endParaRPr sz="1300"/>
            </a:p>
          </p:txBody>
        </p:sp>
        <p:cxnSp>
          <p:nvCxnSpPr>
            <p:cNvPr id="539" name="Google Shape;539;p43"/>
            <p:cNvCxnSpPr/>
            <p:nvPr/>
          </p:nvCxnSpPr>
          <p:spPr>
            <a:xfrm>
              <a:off x="5181600" y="4191000"/>
              <a:ext cx="0" cy="381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0" name="Google Shape;540;p43"/>
            <p:cNvCxnSpPr/>
            <p:nvPr/>
          </p:nvCxnSpPr>
          <p:spPr>
            <a:xfrm>
              <a:off x="5715000" y="4191000"/>
              <a:ext cx="0" cy="381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41" name="Google Shape;541;p43"/>
          <p:cNvGrpSpPr/>
          <p:nvPr/>
        </p:nvGrpSpPr>
        <p:grpSpPr>
          <a:xfrm>
            <a:off x="6400800" y="5334000"/>
            <a:ext cx="990600" cy="457200"/>
            <a:chOff x="4648200" y="4191000"/>
            <a:chExt cx="1600200" cy="381000"/>
          </a:xfrm>
        </p:grpSpPr>
        <p:sp>
          <p:nvSpPr>
            <p:cNvPr id="542" name="Google Shape;542;p43"/>
            <p:cNvSpPr/>
            <p:nvPr/>
          </p:nvSpPr>
          <p:spPr>
            <a:xfrm>
              <a:off x="4648200" y="4191000"/>
              <a:ext cx="1600200" cy="381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0A51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    F   N</a:t>
              </a:r>
              <a:endParaRPr sz="1300"/>
            </a:p>
          </p:txBody>
        </p:sp>
        <p:cxnSp>
          <p:nvCxnSpPr>
            <p:cNvPr id="543" name="Google Shape;543;p43"/>
            <p:cNvCxnSpPr/>
            <p:nvPr/>
          </p:nvCxnSpPr>
          <p:spPr>
            <a:xfrm>
              <a:off x="5181600" y="4191000"/>
              <a:ext cx="0" cy="381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4" name="Google Shape;544;p43"/>
            <p:cNvCxnSpPr/>
            <p:nvPr/>
          </p:nvCxnSpPr>
          <p:spPr>
            <a:xfrm>
              <a:off x="5715000" y="4191000"/>
              <a:ext cx="0" cy="381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45" name="Google Shape;545;p43"/>
          <p:cNvGrpSpPr/>
          <p:nvPr/>
        </p:nvGrpSpPr>
        <p:grpSpPr>
          <a:xfrm>
            <a:off x="8001000" y="5334000"/>
            <a:ext cx="990600" cy="457200"/>
            <a:chOff x="4648200" y="4191000"/>
            <a:chExt cx="1600200" cy="381000"/>
          </a:xfrm>
        </p:grpSpPr>
        <p:sp>
          <p:nvSpPr>
            <p:cNvPr id="546" name="Google Shape;546;p43"/>
            <p:cNvSpPr/>
            <p:nvPr/>
          </p:nvSpPr>
          <p:spPr>
            <a:xfrm>
              <a:off x="4648200" y="4191000"/>
              <a:ext cx="1600200" cy="381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0A51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   G   N</a:t>
              </a:r>
              <a:endParaRPr sz="1300"/>
            </a:p>
          </p:txBody>
        </p:sp>
        <p:cxnSp>
          <p:nvCxnSpPr>
            <p:cNvPr id="547" name="Google Shape;547;p43"/>
            <p:cNvCxnSpPr/>
            <p:nvPr/>
          </p:nvCxnSpPr>
          <p:spPr>
            <a:xfrm>
              <a:off x="5181600" y="4191000"/>
              <a:ext cx="0" cy="381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8" name="Google Shape;548;p43"/>
            <p:cNvCxnSpPr/>
            <p:nvPr/>
          </p:nvCxnSpPr>
          <p:spPr>
            <a:xfrm>
              <a:off x="5715000" y="4191000"/>
              <a:ext cx="0" cy="381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49" name="Google Shape;549;p43"/>
          <p:cNvGrpSpPr/>
          <p:nvPr/>
        </p:nvGrpSpPr>
        <p:grpSpPr>
          <a:xfrm>
            <a:off x="4419600" y="6096000"/>
            <a:ext cx="990600" cy="457200"/>
            <a:chOff x="4648200" y="4191000"/>
            <a:chExt cx="1600200" cy="381000"/>
          </a:xfrm>
        </p:grpSpPr>
        <p:sp>
          <p:nvSpPr>
            <p:cNvPr id="550" name="Google Shape;550;p43"/>
            <p:cNvSpPr/>
            <p:nvPr/>
          </p:nvSpPr>
          <p:spPr>
            <a:xfrm>
              <a:off x="4648200" y="4191000"/>
              <a:ext cx="1600200" cy="381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0A51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   H   N</a:t>
              </a:r>
              <a:endParaRPr sz="1300"/>
            </a:p>
          </p:txBody>
        </p:sp>
        <p:cxnSp>
          <p:nvCxnSpPr>
            <p:cNvPr id="551" name="Google Shape;551;p43"/>
            <p:cNvCxnSpPr/>
            <p:nvPr/>
          </p:nvCxnSpPr>
          <p:spPr>
            <a:xfrm>
              <a:off x="5181600" y="4191000"/>
              <a:ext cx="0" cy="381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2" name="Google Shape;552;p43"/>
            <p:cNvCxnSpPr/>
            <p:nvPr/>
          </p:nvCxnSpPr>
          <p:spPr>
            <a:xfrm>
              <a:off x="5715000" y="4191000"/>
              <a:ext cx="0" cy="381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553" name="Google Shape;553;p43"/>
          <p:cNvCxnSpPr>
            <a:stCxn id="522" idx="1"/>
            <a:endCxn id="526" idx="0"/>
          </p:cNvCxnSpPr>
          <p:nvPr/>
        </p:nvCxnSpPr>
        <p:spPr>
          <a:xfrm flipH="1">
            <a:off x="4762500" y="4305300"/>
            <a:ext cx="723900" cy="495300"/>
          </a:xfrm>
          <a:prstGeom prst="bentConnector2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54" name="Google Shape;554;p43"/>
          <p:cNvCxnSpPr>
            <a:stCxn id="522" idx="3"/>
            <a:endCxn id="530" idx="0"/>
          </p:cNvCxnSpPr>
          <p:nvPr/>
        </p:nvCxnSpPr>
        <p:spPr>
          <a:xfrm>
            <a:off x="6781800" y="4305300"/>
            <a:ext cx="876300" cy="495300"/>
          </a:xfrm>
          <a:prstGeom prst="bentConnector2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55" name="Google Shape;555;p43"/>
          <p:cNvCxnSpPr>
            <a:stCxn id="526" idx="1"/>
            <a:endCxn id="534" idx="0"/>
          </p:cNvCxnSpPr>
          <p:nvPr/>
        </p:nvCxnSpPr>
        <p:spPr>
          <a:xfrm flipH="1">
            <a:off x="4000501" y="4991100"/>
            <a:ext cx="114300" cy="342900"/>
          </a:xfrm>
          <a:prstGeom prst="bentConnector2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56" name="Google Shape;556;p43"/>
          <p:cNvCxnSpPr>
            <a:stCxn id="526" idx="3"/>
            <a:endCxn id="538" idx="0"/>
          </p:cNvCxnSpPr>
          <p:nvPr/>
        </p:nvCxnSpPr>
        <p:spPr>
          <a:xfrm>
            <a:off x="5410201" y="4991100"/>
            <a:ext cx="114300" cy="342900"/>
          </a:xfrm>
          <a:prstGeom prst="bentConnector2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57" name="Google Shape;557;p43"/>
          <p:cNvCxnSpPr>
            <a:stCxn id="530" idx="1"/>
            <a:endCxn id="542" idx="0"/>
          </p:cNvCxnSpPr>
          <p:nvPr/>
        </p:nvCxnSpPr>
        <p:spPr>
          <a:xfrm flipH="1">
            <a:off x="6896100" y="4991100"/>
            <a:ext cx="114300" cy="342900"/>
          </a:xfrm>
          <a:prstGeom prst="bentConnector2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58" name="Google Shape;558;p43"/>
          <p:cNvCxnSpPr>
            <a:stCxn id="530" idx="3"/>
            <a:endCxn id="546" idx="0"/>
          </p:cNvCxnSpPr>
          <p:nvPr/>
        </p:nvCxnSpPr>
        <p:spPr>
          <a:xfrm>
            <a:off x="8305800" y="4991100"/>
            <a:ext cx="190500" cy="342900"/>
          </a:xfrm>
          <a:prstGeom prst="bentConnector2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59" name="Google Shape;559;p43"/>
          <p:cNvCxnSpPr>
            <a:stCxn id="538" idx="1"/>
            <a:endCxn id="550" idx="0"/>
          </p:cNvCxnSpPr>
          <p:nvPr/>
        </p:nvCxnSpPr>
        <p:spPr>
          <a:xfrm flipH="1">
            <a:off x="4914900" y="5562600"/>
            <a:ext cx="114300" cy="533400"/>
          </a:xfrm>
          <a:prstGeom prst="bentConnector2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TREE </a:t>
            </a:r>
            <a:endParaRPr/>
          </a:p>
        </p:txBody>
      </p:sp>
      <p:sp>
        <p:nvSpPr>
          <p:cNvPr id="565" name="Google Shape;565;p44"/>
          <p:cNvSpPr txBox="1"/>
          <p:nvPr>
            <p:ph idx="1" type="body"/>
          </p:nvPr>
        </p:nvSpPr>
        <p:spPr>
          <a:xfrm>
            <a:off x="914400" y="1447800"/>
            <a:ext cx="7772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46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b="1" lang="en-US" sz="1400">
                <a:solidFill>
                  <a:srgbClr val="073763"/>
                </a:solidFill>
              </a:rPr>
              <a:t>REPRESENTATION OF BINARY TREE: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lang="en-US" sz="1400"/>
              <a:t>	</a:t>
            </a:r>
            <a:r>
              <a:rPr b="1" lang="en-US" sz="1400"/>
              <a:t>Array Representation: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b="1" lang="en-US" sz="1400"/>
              <a:t>	</a:t>
            </a:r>
            <a:r>
              <a:rPr lang="en-US" sz="1400"/>
              <a:t>This method is useful for complete binary tree and is most efficient for a full binary tree. The rules to store the data values of a binary tree in an array are:</a:t>
            </a:r>
            <a:endParaRPr sz="1400"/>
          </a:p>
          <a:p>
            <a:pPr indent="-560006" lvl="1" marL="84582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00"/>
              <a:buFont typeface="Libre Franklin"/>
              <a:buAutoNum type="romanLcPeriod"/>
            </a:pPr>
            <a:r>
              <a:rPr lang="en-US" sz="1400"/>
              <a:t>The Root (R) of a tree is stored acTree[1]</a:t>
            </a:r>
            <a:endParaRPr sz="1400"/>
          </a:p>
          <a:p>
            <a:pPr indent="-560006" lvl="1" marL="84582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00"/>
              <a:buFont typeface="Libre Franklin"/>
              <a:buAutoNum type="romanLcPeriod"/>
            </a:pPr>
            <a:r>
              <a:rPr lang="en-US" sz="1400"/>
              <a:t>If a node N occupies acTree[k] then its left child is stored in acTree[2*k] and right child is stored in acTree[2*k + 1]</a:t>
            </a:r>
            <a:endParaRPr sz="1400"/>
          </a:p>
          <a:p>
            <a:pPr indent="-571500" lvl="1" marL="84582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581"/>
              <a:buNone/>
            </a:pPr>
            <a:r>
              <a:rPr lang="en-US" sz="1400"/>
              <a:t>For a binary tree with height h, 2</a:t>
            </a:r>
            <a:r>
              <a:rPr baseline="30000" lang="en-US" sz="1400"/>
              <a:t>h</a:t>
            </a:r>
            <a:r>
              <a:rPr lang="en-US" sz="1400"/>
              <a:t>-1 array spaces are to store it.</a:t>
            </a:r>
            <a:endParaRPr b="1"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lang="en-US" sz="1400"/>
              <a:t>	</a:t>
            </a:r>
            <a:endParaRPr sz="1400"/>
          </a:p>
        </p:txBody>
      </p:sp>
      <p:sp>
        <p:nvSpPr>
          <p:cNvPr id="566" name="Google Shape;566;p44"/>
          <p:cNvSpPr/>
          <p:nvPr/>
        </p:nvSpPr>
        <p:spPr>
          <a:xfrm>
            <a:off x="1579796" y="4267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endParaRPr/>
          </a:p>
        </p:txBody>
      </p:sp>
      <p:sp>
        <p:nvSpPr>
          <p:cNvPr id="567" name="Google Shape;567;p44"/>
          <p:cNvSpPr/>
          <p:nvPr/>
        </p:nvSpPr>
        <p:spPr>
          <a:xfrm>
            <a:off x="665396" y="4876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endParaRPr/>
          </a:p>
        </p:txBody>
      </p:sp>
      <p:sp>
        <p:nvSpPr>
          <p:cNvPr id="568" name="Google Shape;568;p44"/>
          <p:cNvSpPr/>
          <p:nvPr/>
        </p:nvSpPr>
        <p:spPr>
          <a:xfrm>
            <a:off x="2438400" y="4876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</a:t>
            </a:r>
            <a:endParaRPr/>
          </a:p>
        </p:txBody>
      </p:sp>
      <p:sp>
        <p:nvSpPr>
          <p:cNvPr id="569" name="Google Shape;569;p44"/>
          <p:cNvSpPr/>
          <p:nvPr/>
        </p:nvSpPr>
        <p:spPr>
          <a:xfrm>
            <a:off x="304800" y="5486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</a:t>
            </a:r>
            <a:endParaRPr/>
          </a:p>
        </p:txBody>
      </p:sp>
      <p:sp>
        <p:nvSpPr>
          <p:cNvPr id="570" name="Google Shape;570;p44"/>
          <p:cNvSpPr/>
          <p:nvPr/>
        </p:nvSpPr>
        <p:spPr>
          <a:xfrm>
            <a:off x="970196" y="5486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</a:t>
            </a:r>
            <a:endParaRPr/>
          </a:p>
        </p:txBody>
      </p:sp>
      <p:sp>
        <p:nvSpPr>
          <p:cNvPr id="571" name="Google Shape;571;p44"/>
          <p:cNvSpPr/>
          <p:nvPr/>
        </p:nvSpPr>
        <p:spPr>
          <a:xfrm>
            <a:off x="741596" y="6172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</a:t>
            </a:r>
            <a:endParaRPr/>
          </a:p>
        </p:txBody>
      </p:sp>
      <p:sp>
        <p:nvSpPr>
          <p:cNvPr id="572" name="Google Shape;572;p44"/>
          <p:cNvSpPr/>
          <p:nvPr/>
        </p:nvSpPr>
        <p:spPr>
          <a:xfrm>
            <a:off x="2057400" y="5486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</a:t>
            </a:r>
            <a:endParaRPr/>
          </a:p>
        </p:txBody>
      </p:sp>
      <p:sp>
        <p:nvSpPr>
          <p:cNvPr id="573" name="Google Shape;573;p44"/>
          <p:cNvSpPr/>
          <p:nvPr/>
        </p:nvSpPr>
        <p:spPr>
          <a:xfrm>
            <a:off x="2819400" y="5486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</a:t>
            </a:r>
            <a:endParaRPr/>
          </a:p>
        </p:txBody>
      </p:sp>
      <p:cxnSp>
        <p:nvCxnSpPr>
          <p:cNvPr id="574" name="Google Shape;574;p44"/>
          <p:cNvCxnSpPr>
            <a:stCxn id="566" idx="3"/>
            <a:endCxn id="567" idx="7"/>
          </p:cNvCxnSpPr>
          <p:nvPr/>
        </p:nvCxnSpPr>
        <p:spPr>
          <a:xfrm flipH="1">
            <a:off x="990592" y="4592404"/>
            <a:ext cx="645000" cy="340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5" name="Google Shape;575;p44"/>
          <p:cNvCxnSpPr>
            <a:stCxn id="566" idx="5"/>
            <a:endCxn id="568" idx="1"/>
          </p:cNvCxnSpPr>
          <p:nvPr/>
        </p:nvCxnSpPr>
        <p:spPr>
          <a:xfrm>
            <a:off x="1905000" y="4592404"/>
            <a:ext cx="589200" cy="340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6" name="Google Shape;576;p44"/>
          <p:cNvCxnSpPr>
            <a:stCxn id="567" idx="3"/>
          </p:cNvCxnSpPr>
          <p:nvPr/>
        </p:nvCxnSpPr>
        <p:spPr>
          <a:xfrm flipH="1">
            <a:off x="457192" y="5202004"/>
            <a:ext cx="264000" cy="340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7" name="Google Shape;577;p44"/>
          <p:cNvCxnSpPr>
            <a:stCxn id="567" idx="5"/>
            <a:endCxn id="570" idx="0"/>
          </p:cNvCxnSpPr>
          <p:nvPr/>
        </p:nvCxnSpPr>
        <p:spPr>
          <a:xfrm>
            <a:off x="990600" y="5202004"/>
            <a:ext cx="170100" cy="2844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8" name="Google Shape;578;p44"/>
          <p:cNvCxnSpPr>
            <a:stCxn id="570" idx="4"/>
            <a:endCxn id="571" idx="0"/>
          </p:cNvCxnSpPr>
          <p:nvPr/>
        </p:nvCxnSpPr>
        <p:spPr>
          <a:xfrm flipH="1">
            <a:off x="932096" y="58674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9" name="Google Shape;579;p44"/>
          <p:cNvCxnSpPr>
            <a:stCxn id="568" idx="3"/>
            <a:endCxn id="572" idx="0"/>
          </p:cNvCxnSpPr>
          <p:nvPr/>
        </p:nvCxnSpPr>
        <p:spPr>
          <a:xfrm flipH="1">
            <a:off x="2247896" y="5202004"/>
            <a:ext cx="246300" cy="2844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0" name="Google Shape;580;p44"/>
          <p:cNvCxnSpPr>
            <a:stCxn id="568" idx="5"/>
            <a:endCxn id="573" idx="0"/>
          </p:cNvCxnSpPr>
          <p:nvPr/>
        </p:nvCxnSpPr>
        <p:spPr>
          <a:xfrm>
            <a:off x="2763604" y="5202004"/>
            <a:ext cx="246300" cy="2844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1" name="Google Shape;581;p44"/>
          <p:cNvSpPr txBox="1"/>
          <p:nvPr/>
        </p:nvSpPr>
        <p:spPr>
          <a:xfrm>
            <a:off x="2141753" y="4191000"/>
            <a:ext cx="6014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2485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Root</a:t>
            </a:r>
            <a:endParaRPr sz="1300"/>
          </a:p>
        </p:txBody>
      </p:sp>
      <p:cxnSp>
        <p:nvCxnSpPr>
          <p:cNvPr id="582" name="Google Shape;582;p44"/>
          <p:cNvCxnSpPr>
            <a:endCxn id="566" idx="6"/>
          </p:cNvCxnSpPr>
          <p:nvPr/>
        </p:nvCxnSpPr>
        <p:spPr>
          <a:xfrm flipH="1">
            <a:off x="1960796" y="4375800"/>
            <a:ext cx="224700" cy="81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583" name="Google Shape;583;p44"/>
          <p:cNvGraphicFramePr/>
          <p:nvPr/>
        </p:nvGraphicFramePr>
        <p:xfrm>
          <a:off x="2819400" y="4038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{6D62F384-80B1-4261-8C14-AD0B8B64E9B8}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N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84" name="Google Shape;584;p44"/>
          <p:cNvSpPr txBox="1"/>
          <p:nvPr/>
        </p:nvSpPr>
        <p:spPr>
          <a:xfrm>
            <a:off x="2819400" y="4419600"/>
            <a:ext cx="6099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1      2      3      4      5     6      7      8      9      10   11    12    13    14   15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DATA STRUCTURE AND ALGORITHMS</a:t>
            </a:r>
            <a:endParaRPr/>
          </a:p>
        </p:txBody>
      </p:sp>
      <p:sp>
        <p:nvSpPr>
          <p:cNvPr id="189" name="Google Shape;189;p27"/>
          <p:cNvSpPr/>
          <p:nvPr/>
        </p:nvSpPr>
        <p:spPr>
          <a:xfrm>
            <a:off x="241173" y="1472625"/>
            <a:ext cx="4899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E953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COURSE OUTCOMES (IT)</a:t>
            </a:r>
            <a:r>
              <a:rPr b="1"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</a:t>
            </a:r>
            <a:endParaRPr b="1"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10202"/>
                </a:solidFill>
              </a:rPr>
              <a:t>On completion of the course students will be able to</a:t>
            </a:r>
            <a:endParaRPr b="1"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aphicFrame>
        <p:nvGraphicFramePr>
          <p:cNvPr id="190" name="Google Shape;190;p27"/>
          <p:cNvGraphicFramePr/>
          <p:nvPr/>
        </p:nvGraphicFramePr>
        <p:xfrm>
          <a:off x="317375" y="2514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{1A630FCB-C5F8-4FBC-8071-C1FC528B29EB}</a:tableStyleId>
              </a:tblPr>
              <a:tblGrid>
                <a:gridCol w="1282775"/>
                <a:gridCol w="7237525"/>
              </a:tblGrid>
              <a:tr h="425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Sl No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Description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55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PCC-</a:t>
                      </a:r>
                      <a:r>
                        <a:rPr b="1" lang="en-US" sz="1200" u="none" cap="none" strike="noStrike"/>
                        <a:t>C</a:t>
                      </a:r>
                      <a:r>
                        <a:rPr b="1" lang="en-US" sz="1200"/>
                        <a:t>S30</a:t>
                      </a:r>
                      <a:r>
                        <a:rPr b="1" lang="en-US" sz="1200" u="none" cap="none" strike="noStrike"/>
                        <a:t>1.1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200">
                          <a:solidFill>
                            <a:srgbClr val="01020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Differentiate how the choices of data structure &amp; algorithm methods impact the performance of program.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/>
                </a:tc>
              </a:tr>
              <a:tr h="42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-US" sz="1200"/>
                        <a:t>PCC-CS301.2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200">
                          <a:solidFill>
                            <a:srgbClr val="01020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Solve problems based upon different data structure &amp; also write programs.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/>
                </a:tc>
              </a:tr>
              <a:tr h="42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-US" sz="1200"/>
                        <a:t>PCC-CS301.3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200">
                          <a:solidFill>
                            <a:srgbClr val="01020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Identify appropriate data structure &amp; algorithmic methods in solving problem.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/>
                </a:tc>
              </a:tr>
              <a:tr h="45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-US" sz="1200"/>
                        <a:t>PCC-CS301.4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200">
                          <a:solidFill>
                            <a:srgbClr val="01020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Discuss the computational efficiency of the principal algorithms for sorting, searching, and hashing.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/>
                </a:tc>
              </a:tr>
              <a:tr h="42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-US" sz="1200"/>
                        <a:t>PCC-CS301.5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200">
                          <a:solidFill>
                            <a:srgbClr val="01020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Compare and contrast the benefits of dynamic and static data structures implementations.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TREE </a:t>
            </a:r>
            <a:endParaRPr/>
          </a:p>
        </p:txBody>
      </p:sp>
      <p:sp>
        <p:nvSpPr>
          <p:cNvPr id="590" name="Google Shape;590;p45"/>
          <p:cNvSpPr txBox="1"/>
          <p:nvPr>
            <p:ph idx="1" type="body"/>
          </p:nvPr>
        </p:nvSpPr>
        <p:spPr>
          <a:xfrm>
            <a:off x="914400" y="1447800"/>
            <a:ext cx="7772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1" lang="en-US" sz="1400">
                <a:solidFill>
                  <a:srgbClr val="073763"/>
                </a:solidFill>
              </a:rPr>
              <a:t>BINARY TREE TRAVERSAL METHODS:</a:t>
            </a:r>
            <a:endParaRPr sz="1400"/>
          </a:p>
          <a:p>
            <a:pPr indent="-222884" lvl="0" marL="274320" rtl="0" algn="l">
              <a:spcBef>
                <a:spcPts val="58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b="1" lang="en-US" sz="1400"/>
              <a:t>Preorder traversal:</a:t>
            </a:r>
            <a:endParaRPr sz="1400"/>
          </a:p>
          <a:p>
            <a:pPr indent="-530860" lvl="1" marL="845820" rtl="0" algn="l">
              <a:spcBef>
                <a:spcPts val="370"/>
              </a:spcBef>
              <a:spcAft>
                <a:spcPts val="0"/>
              </a:spcAft>
              <a:buSzPts val="1400"/>
              <a:buFont typeface="Libre Franklin"/>
              <a:buAutoNum type="romanLcPeriod"/>
            </a:pPr>
            <a:r>
              <a:rPr lang="en-US" sz="1400"/>
              <a:t>Process the root R</a:t>
            </a:r>
            <a:endParaRPr sz="1400"/>
          </a:p>
          <a:p>
            <a:pPr indent="-530860" lvl="1" marL="845820" rtl="0" algn="l">
              <a:spcBef>
                <a:spcPts val="370"/>
              </a:spcBef>
              <a:spcAft>
                <a:spcPts val="0"/>
              </a:spcAft>
              <a:buSzPts val="1400"/>
              <a:buFont typeface="Libre Franklin"/>
              <a:buAutoNum type="romanLcPeriod"/>
            </a:pPr>
            <a:r>
              <a:rPr lang="en-US" sz="1400"/>
              <a:t>Traverse the left sub tree of R in preorder.</a:t>
            </a:r>
            <a:endParaRPr sz="1400"/>
          </a:p>
          <a:p>
            <a:pPr indent="-530860" lvl="1" marL="845820" rtl="0" algn="l">
              <a:spcBef>
                <a:spcPts val="370"/>
              </a:spcBef>
              <a:spcAft>
                <a:spcPts val="0"/>
              </a:spcAft>
              <a:buSzPts val="1400"/>
              <a:buFont typeface="Libre Franklin"/>
              <a:buAutoNum type="romanLcPeriod"/>
            </a:pPr>
            <a:r>
              <a:rPr lang="en-US" sz="1400"/>
              <a:t>Traverse the right sub tree of R in preorder.</a:t>
            </a:r>
            <a:endParaRPr sz="1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</a:t>
            </a:r>
            <a:endParaRPr sz="1400"/>
          </a:p>
        </p:txBody>
      </p:sp>
      <p:sp>
        <p:nvSpPr>
          <p:cNvPr id="591" name="Google Shape;591;p45"/>
          <p:cNvSpPr/>
          <p:nvPr/>
        </p:nvSpPr>
        <p:spPr>
          <a:xfrm>
            <a:off x="1579796" y="4267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endParaRPr/>
          </a:p>
        </p:txBody>
      </p:sp>
      <p:sp>
        <p:nvSpPr>
          <p:cNvPr id="592" name="Google Shape;592;p45"/>
          <p:cNvSpPr/>
          <p:nvPr/>
        </p:nvSpPr>
        <p:spPr>
          <a:xfrm>
            <a:off x="665396" y="4876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endParaRPr/>
          </a:p>
        </p:txBody>
      </p:sp>
      <p:sp>
        <p:nvSpPr>
          <p:cNvPr id="593" name="Google Shape;593;p45"/>
          <p:cNvSpPr/>
          <p:nvPr/>
        </p:nvSpPr>
        <p:spPr>
          <a:xfrm>
            <a:off x="2438400" y="4876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</a:t>
            </a:r>
            <a:endParaRPr/>
          </a:p>
        </p:txBody>
      </p:sp>
      <p:sp>
        <p:nvSpPr>
          <p:cNvPr id="594" name="Google Shape;594;p45"/>
          <p:cNvSpPr/>
          <p:nvPr/>
        </p:nvSpPr>
        <p:spPr>
          <a:xfrm>
            <a:off x="304800" y="5486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</a:t>
            </a:r>
            <a:endParaRPr/>
          </a:p>
        </p:txBody>
      </p:sp>
      <p:sp>
        <p:nvSpPr>
          <p:cNvPr id="595" name="Google Shape;595;p45"/>
          <p:cNvSpPr/>
          <p:nvPr/>
        </p:nvSpPr>
        <p:spPr>
          <a:xfrm>
            <a:off x="970196" y="5486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</a:t>
            </a:r>
            <a:endParaRPr/>
          </a:p>
        </p:txBody>
      </p:sp>
      <p:sp>
        <p:nvSpPr>
          <p:cNvPr id="596" name="Google Shape;596;p45"/>
          <p:cNvSpPr/>
          <p:nvPr/>
        </p:nvSpPr>
        <p:spPr>
          <a:xfrm>
            <a:off x="741596" y="6172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</a:t>
            </a:r>
            <a:endParaRPr/>
          </a:p>
        </p:txBody>
      </p:sp>
      <p:sp>
        <p:nvSpPr>
          <p:cNvPr id="597" name="Google Shape;597;p45"/>
          <p:cNvSpPr/>
          <p:nvPr/>
        </p:nvSpPr>
        <p:spPr>
          <a:xfrm>
            <a:off x="2057400" y="5486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</a:t>
            </a:r>
            <a:endParaRPr/>
          </a:p>
        </p:txBody>
      </p:sp>
      <p:sp>
        <p:nvSpPr>
          <p:cNvPr id="598" name="Google Shape;598;p45"/>
          <p:cNvSpPr/>
          <p:nvPr/>
        </p:nvSpPr>
        <p:spPr>
          <a:xfrm>
            <a:off x="2819400" y="5486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</a:t>
            </a:r>
            <a:endParaRPr/>
          </a:p>
        </p:txBody>
      </p:sp>
      <p:cxnSp>
        <p:nvCxnSpPr>
          <p:cNvPr id="599" name="Google Shape;599;p45"/>
          <p:cNvCxnSpPr>
            <a:stCxn id="591" idx="3"/>
            <a:endCxn id="592" idx="7"/>
          </p:cNvCxnSpPr>
          <p:nvPr/>
        </p:nvCxnSpPr>
        <p:spPr>
          <a:xfrm flipH="1">
            <a:off x="990592" y="4592404"/>
            <a:ext cx="645000" cy="340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0" name="Google Shape;600;p45"/>
          <p:cNvCxnSpPr>
            <a:stCxn id="591" idx="5"/>
            <a:endCxn id="593" idx="1"/>
          </p:cNvCxnSpPr>
          <p:nvPr/>
        </p:nvCxnSpPr>
        <p:spPr>
          <a:xfrm>
            <a:off x="1905000" y="4592404"/>
            <a:ext cx="589200" cy="340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1" name="Google Shape;601;p45"/>
          <p:cNvCxnSpPr>
            <a:stCxn id="592" idx="3"/>
          </p:cNvCxnSpPr>
          <p:nvPr/>
        </p:nvCxnSpPr>
        <p:spPr>
          <a:xfrm flipH="1">
            <a:off x="457192" y="5202004"/>
            <a:ext cx="264000" cy="340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2" name="Google Shape;602;p45"/>
          <p:cNvCxnSpPr>
            <a:stCxn id="592" idx="5"/>
            <a:endCxn id="595" idx="0"/>
          </p:cNvCxnSpPr>
          <p:nvPr/>
        </p:nvCxnSpPr>
        <p:spPr>
          <a:xfrm>
            <a:off x="990600" y="5202004"/>
            <a:ext cx="170100" cy="2844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3" name="Google Shape;603;p45"/>
          <p:cNvCxnSpPr>
            <a:stCxn id="595" idx="4"/>
            <a:endCxn id="596" idx="0"/>
          </p:cNvCxnSpPr>
          <p:nvPr/>
        </p:nvCxnSpPr>
        <p:spPr>
          <a:xfrm flipH="1">
            <a:off x="932096" y="58674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4" name="Google Shape;604;p45"/>
          <p:cNvCxnSpPr>
            <a:stCxn id="593" idx="3"/>
            <a:endCxn id="597" idx="0"/>
          </p:cNvCxnSpPr>
          <p:nvPr/>
        </p:nvCxnSpPr>
        <p:spPr>
          <a:xfrm flipH="1">
            <a:off x="2247896" y="5202004"/>
            <a:ext cx="246300" cy="2844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5" name="Google Shape;605;p45"/>
          <p:cNvCxnSpPr>
            <a:stCxn id="593" idx="5"/>
            <a:endCxn id="598" idx="0"/>
          </p:cNvCxnSpPr>
          <p:nvPr/>
        </p:nvCxnSpPr>
        <p:spPr>
          <a:xfrm>
            <a:off x="2763604" y="5202004"/>
            <a:ext cx="246300" cy="2844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6" name="Google Shape;606;p45"/>
          <p:cNvSpPr txBox="1"/>
          <p:nvPr/>
        </p:nvSpPr>
        <p:spPr>
          <a:xfrm>
            <a:off x="2141753" y="4191000"/>
            <a:ext cx="6014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2485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Root</a:t>
            </a:r>
            <a:endParaRPr sz="1300"/>
          </a:p>
        </p:txBody>
      </p:sp>
      <p:cxnSp>
        <p:nvCxnSpPr>
          <p:cNvPr id="607" name="Google Shape;607;p45"/>
          <p:cNvCxnSpPr>
            <a:endCxn id="591" idx="6"/>
          </p:cNvCxnSpPr>
          <p:nvPr/>
        </p:nvCxnSpPr>
        <p:spPr>
          <a:xfrm flipH="1">
            <a:off x="1960796" y="4375800"/>
            <a:ext cx="224700" cy="81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08" name="Google Shape;608;p45"/>
          <p:cNvSpPr txBox="1"/>
          <p:nvPr/>
        </p:nvSpPr>
        <p:spPr>
          <a:xfrm>
            <a:off x="4343400" y="4343400"/>
            <a:ext cx="39238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</a:t>
            </a:r>
            <a:r>
              <a:rPr b="1"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PREORDER TRAVERSAL</a:t>
            </a: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</a:t>
            </a: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ABDEHCFG</a:t>
            </a:r>
            <a:endParaRPr sz="1300"/>
          </a:p>
        </p:txBody>
      </p:sp>
      <p:sp>
        <p:nvSpPr>
          <p:cNvPr id="609" name="Google Shape;609;p45"/>
          <p:cNvSpPr txBox="1"/>
          <p:nvPr/>
        </p:nvSpPr>
        <p:spPr>
          <a:xfrm>
            <a:off x="2743200" y="4724400"/>
            <a:ext cx="7377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CFG </a:t>
            </a:r>
            <a:endParaRPr sz="1300"/>
          </a:p>
        </p:txBody>
      </p:sp>
      <p:sp>
        <p:nvSpPr>
          <p:cNvPr id="610" name="Google Shape;610;p45"/>
          <p:cNvSpPr txBox="1"/>
          <p:nvPr/>
        </p:nvSpPr>
        <p:spPr>
          <a:xfrm>
            <a:off x="1066800" y="5257800"/>
            <a:ext cx="6094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EH </a:t>
            </a:r>
            <a:endParaRPr sz="1300"/>
          </a:p>
        </p:txBody>
      </p:sp>
      <p:sp>
        <p:nvSpPr>
          <p:cNvPr id="611" name="Google Shape;611;p45"/>
          <p:cNvSpPr txBox="1"/>
          <p:nvPr/>
        </p:nvSpPr>
        <p:spPr>
          <a:xfrm>
            <a:off x="228738" y="4507468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BDEH </a:t>
            </a:r>
            <a:endParaRPr sz="1300"/>
          </a:p>
        </p:txBody>
      </p:sp>
      <p:sp>
        <p:nvSpPr>
          <p:cNvPr id="612" name="Google Shape;612;p45"/>
          <p:cNvSpPr txBox="1"/>
          <p:nvPr/>
        </p:nvSpPr>
        <p:spPr>
          <a:xfrm>
            <a:off x="762000" y="3962400"/>
            <a:ext cx="13487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ABDEHCFG </a:t>
            </a:r>
            <a:endParaRPr sz="1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TREE </a:t>
            </a:r>
            <a:endParaRPr/>
          </a:p>
        </p:txBody>
      </p:sp>
      <p:sp>
        <p:nvSpPr>
          <p:cNvPr id="618" name="Google Shape;618;p46"/>
          <p:cNvSpPr txBox="1"/>
          <p:nvPr>
            <p:ph idx="1" type="body"/>
          </p:nvPr>
        </p:nvSpPr>
        <p:spPr>
          <a:xfrm>
            <a:off x="914400" y="1447800"/>
            <a:ext cx="7772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16"/>
              <a:buNone/>
            </a:pPr>
            <a:r>
              <a:rPr b="1" lang="en-US" sz="1400">
                <a:solidFill>
                  <a:srgbClr val="073763"/>
                </a:solidFill>
              </a:rPr>
              <a:t>BINARY TREE TRAVERSAL METHODS:</a:t>
            </a:r>
            <a:endParaRPr sz="1400"/>
          </a:p>
          <a:p>
            <a:pPr indent="-286035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b="1" lang="en-US" sz="1400"/>
              <a:t>Preorder traversal: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00"/>
              <a:t> fnRecPreorder(struct BinaryTree *Root)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00"/>
              <a:t>{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00"/>
              <a:t>	if(Root!=NULL)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00"/>
              <a:t>	{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00"/>
              <a:t>		printf(“%c”,Root-&gt;cInfo);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00"/>
              <a:t>		fnRecPreoreder(Root-&gt;Left);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00"/>
              <a:t>		fnRecPreorder(Root-&gt;Right);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00"/>
              <a:t>	}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00"/>
              <a:t>}</a:t>
            </a:r>
            <a:endParaRPr sz="1400"/>
          </a:p>
        </p:txBody>
      </p:sp>
      <p:sp>
        <p:nvSpPr>
          <p:cNvPr id="619" name="Google Shape;619;p46"/>
          <p:cNvSpPr/>
          <p:nvPr/>
        </p:nvSpPr>
        <p:spPr>
          <a:xfrm>
            <a:off x="1579796" y="4267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endParaRPr/>
          </a:p>
        </p:txBody>
      </p:sp>
      <p:sp>
        <p:nvSpPr>
          <p:cNvPr id="620" name="Google Shape;620;p46"/>
          <p:cNvSpPr/>
          <p:nvPr/>
        </p:nvSpPr>
        <p:spPr>
          <a:xfrm>
            <a:off x="665396" y="4876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endParaRPr/>
          </a:p>
        </p:txBody>
      </p:sp>
      <p:sp>
        <p:nvSpPr>
          <p:cNvPr id="621" name="Google Shape;621;p46"/>
          <p:cNvSpPr/>
          <p:nvPr/>
        </p:nvSpPr>
        <p:spPr>
          <a:xfrm>
            <a:off x="2438400" y="4876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</a:t>
            </a:r>
            <a:endParaRPr/>
          </a:p>
        </p:txBody>
      </p:sp>
      <p:sp>
        <p:nvSpPr>
          <p:cNvPr id="622" name="Google Shape;622;p46"/>
          <p:cNvSpPr/>
          <p:nvPr/>
        </p:nvSpPr>
        <p:spPr>
          <a:xfrm>
            <a:off x="304800" y="5486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</a:t>
            </a:r>
            <a:endParaRPr/>
          </a:p>
        </p:txBody>
      </p:sp>
      <p:sp>
        <p:nvSpPr>
          <p:cNvPr id="623" name="Google Shape;623;p46"/>
          <p:cNvSpPr/>
          <p:nvPr/>
        </p:nvSpPr>
        <p:spPr>
          <a:xfrm>
            <a:off x="970196" y="5486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</a:t>
            </a:r>
            <a:endParaRPr/>
          </a:p>
        </p:txBody>
      </p:sp>
      <p:sp>
        <p:nvSpPr>
          <p:cNvPr id="624" name="Google Shape;624;p46"/>
          <p:cNvSpPr/>
          <p:nvPr/>
        </p:nvSpPr>
        <p:spPr>
          <a:xfrm>
            <a:off x="741596" y="6172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</a:t>
            </a:r>
            <a:endParaRPr/>
          </a:p>
        </p:txBody>
      </p:sp>
      <p:sp>
        <p:nvSpPr>
          <p:cNvPr id="625" name="Google Shape;625;p46"/>
          <p:cNvSpPr/>
          <p:nvPr/>
        </p:nvSpPr>
        <p:spPr>
          <a:xfrm>
            <a:off x="2057400" y="5486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</a:t>
            </a:r>
            <a:endParaRPr/>
          </a:p>
        </p:txBody>
      </p:sp>
      <p:sp>
        <p:nvSpPr>
          <p:cNvPr id="626" name="Google Shape;626;p46"/>
          <p:cNvSpPr/>
          <p:nvPr/>
        </p:nvSpPr>
        <p:spPr>
          <a:xfrm>
            <a:off x="2819400" y="5486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</a:t>
            </a:r>
            <a:endParaRPr/>
          </a:p>
        </p:txBody>
      </p:sp>
      <p:cxnSp>
        <p:nvCxnSpPr>
          <p:cNvPr id="627" name="Google Shape;627;p46"/>
          <p:cNvCxnSpPr>
            <a:stCxn id="619" idx="3"/>
            <a:endCxn id="620" idx="7"/>
          </p:cNvCxnSpPr>
          <p:nvPr/>
        </p:nvCxnSpPr>
        <p:spPr>
          <a:xfrm flipH="1">
            <a:off x="990592" y="4592404"/>
            <a:ext cx="645000" cy="340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8" name="Google Shape;628;p46"/>
          <p:cNvCxnSpPr>
            <a:stCxn id="619" idx="5"/>
            <a:endCxn id="621" idx="1"/>
          </p:cNvCxnSpPr>
          <p:nvPr/>
        </p:nvCxnSpPr>
        <p:spPr>
          <a:xfrm>
            <a:off x="1905000" y="4592404"/>
            <a:ext cx="589200" cy="340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9" name="Google Shape;629;p46"/>
          <p:cNvCxnSpPr>
            <a:stCxn id="620" idx="3"/>
          </p:cNvCxnSpPr>
          <p:nvPr/>
        </p:nvCxnSpPr>
        <p:spPr>
          <a:xfrm flipH="1">
            <a:off x="457192" y="5202004"/>
            <a:ext cx="264000" cy="340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0" name="Google Shape;630;p46"/>
          <p:cNvCxnSpPr>
            <a:stCxn id="620" idx="5"/>
            <a:endCxn id="623" idx="0"/>
          </p:cNvCxnSpPr>
          <p:nvPr/>
        </p:nvCxnSpPr>
        <p:spPr>
          <a:xfrm>
            <a:off x="990600" y="5202004"/>
            <a:ext cx="170100" cy="2844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1" name="Google Shape;631;p46"/>
          <p:cNvCxnSpPr>
            <a:stCxn id="623" idx="4"/>
            <a:endCxn id="624" idx="0"/>
          </p:cNvCxnSpPr>
          <p:nvPr/>
        </p:nvCxnSpPr>
        <p:spPr>
          <a:xfrm flipH="1">
            <a:off x="932096" y="58674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2" name="Google Shape;632;p46"/>
          <p:cNvCxnSpPr>
            <a:stCxn id="621" idx="3"/>
            <a:endCxn id="625" idx="0"/>
          </p:cNvCxnSpPr>
          <p:nvPr/>
        </p:nvCxnSpPr>
        <p:spPr>
          <a:xfrm flipH="1">
            <a:off x="2247896" y="5202004"/>
            <a:ext cx="246300" cy="2844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3" name="Google Shape;633;p46"/>
          <p:cNvCxnSpPr>
            <a:stCxn id="621" idx="5"/>
            <a:endCxn id="626" idx="0"/>
          </p:cNvCxnSpPr>
          <p:nvPr/>
        </p:nvCxnSpPr>
        <p:spPr>
          <a:xfrm>
            <a:off x="2763604" y="5202004"/>
            <a:ext cx="246300" cy="2844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4" name="Google Shape;634;p46"/>
          <p:cNvSpPr txBox="1"/>
          <p:nvPr/>
        </p:nvSpPr>
        <p:spPr>
          <a:xfrm>
            <a:off x="2141753" y="4191000"/>
            <a:ext cx="6014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2485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Root</a:t>
            </a:r>
            <a:endParaRPr sz="1300"/>
          </a:p>
        </p:txBody>
      </p:sp>
      <p:cxnSp>
        <p:nvCxnSpPr>
          <p:cNvPr id="635" name="Google Shape;635;p46"/>
          <p:cNvCxnSpPr>
            <a:endCxn id="619" idx="6"/>
          </p:cNvCxnSpPr>
          <p:nvPr/>
        </p:nvCxnSpPr>
        <p:spPr>
          <a:xfrm flipH="1">
            <a:off x="1960796" y="4375800"/>
            <a:ext cx="224700" cy="81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36" name="Google Shape;636;p46"/>
          <p:cNvSpPr txBox="1"/>
          <p:nvPr/>
        </p:nvSpPr>
        <p:spPr>
          <a:xfrm>
            <a:off x="4343400" y="4343400"/>
            <a:ext cx="39238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</a:t>
            </a:r>
            <a:r>
              <a:rPr b="1"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PREORDER TRAVERSAL</a:t>
            </a: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</a:t>
            </a: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ABDEHCFG</a:t>
            </a:r>
            <a:endParaRPr sz="1300"/>
          </a:p>
        </p:txBody>
      </p:sp>
      <p:sp>
        <p:nvSpPr>
          <p:cNvPr id="637" name="Google Shape;637;p46"/>
          <p:cNvSpPr txBox="1"/>
          <p:nvPr/>
        </p:nvSpPr>
        <p:spPr>
          <a:xfrm>
            <a:off x="2743200" y="4724400"/>
            <a:ext cx="7377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CFG </a:t>
            </a:r>
            <a:endParaRPr sz="1300"/>
          </a:p>
        </p:txBody>
      </p:sp>
      <p:sp>
        <p:nvSpPr>
          <p:cNvPr id="638" name="Google Shape;638;p46"/>
          <p:cNvSpPr txBox="1"/>
          <p:nvPr/>
        </p:nvSpPr>
        <p:spPr>
          <a:xfrm>
            <a:off x="1066800" y="5257800"/>
            <a:ext cx="6094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EH </a:t>
            </a:r>
            <a:endParaRPr sz="1300"/>
          </a:p>
        </p:txBody>
      </p:sp>
      <p:sp>
        <p:nvSpPr>
          <p:cNvPr id="639" name="Google Shape;639;p46"/>
          <p:cNvSpPr txBox="1"/>
          <p:nvPr/>
        </p:nvSpPr>
        <p:spPr>
          <a:xfrm>
            <a:off x="228738" y="4507468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BDEH </a:t>
            </a:r>
            <a:endParaRPr sz="1300"/>
          </a:p>
        </p:txBody>
      </p:sp>
      <p:sp>
        <p:nvSpPr>
          <p:cNvPr id="640" name="Google Shape;640;p46"/>
          <p:cNvSpPr txBox="1"/>
          <p:nvPr/>
        </p:nvSpPr>
        <p:spPr>
          <a:xfrm>
            <a:off x="457200" y="4126468"/>
            <a:ext cx="13487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ABDEHCFG </a:t>
            </a:r>
            <a:endParaRPr sz="13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TREE </a:t>
            </a:r>
            <a:endParaRPr/>
          </a:p>
        </p:txBody>
      </p:sp>
      <p:sp>
        <p:nvSpPr>
          <p:cNvPr id="646" name="Google Shape;646;p47"/>
          <p:cNvSpPr txBox="1"/>
          <p:nvPr>
            <p:ph idx="1" type="body"/>
          </p:nvPr>
        </p:nvSpPr>
        <p:spPr>
          <a:xfrm>
            <a:off x="152400" y="1447800"/>
            <a:ext cx="5257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81"/>
              <a:buNone/>
            </a:pPr>
            <a:r>
              <a:rPr b="1" lang="en-US" sz="1400">
                <a:solidFill>
                  <a:srgbClr val="073763"/>
                </a:solidFill>
              </a:rPr>
              <a:t>BINARY TREE TRAVERSAL METHODS:</a:t>
            </a:r>
            <a:endParaRPr sz="1400"/>
          </a:p>
          <a:p>
            <a:pPr indent="-27551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b="1" lang="en-US" sz="1400"/>
              <a:t>Preorder traversal (Non Recursive):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 fnPreorder(struct BinaryTree *Root)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{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	struct BinaryTree *N;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	fnPush(S, Root);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	while(S is not UNDERFLOW)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	{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		N=fnPop(S);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		if(N!=NULL)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		{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			printf(“%c”,N-&gt;cInfo);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			fnPush(S,N-&gt;Right);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			fnPush(S,N-&gt;Left);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		}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	}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400"/>
              <a:t>}</a:t>
            </a:r>
            <a:endParaRPr sz="1400"/>
          </a:p>
        </p:txBody>
      </p:sp>
      <p:sp>
        <p:nvSpPr>
          <p:cNvPr id="647" name="Google Shape;647;p47"/>
          <p:cNvSpPr/>
          <p:nvPr/>
        </p:nvSpPr>
        <p:spPr>
          <a:xfrm>
            <a:off x="6938094" y="1905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endParaRPr/>
          </a:p>
        </p:txBody>
      </p:sp>
      <p:sp>
        <p:nvSpPr>
          <p:cNvPr id="648" name="Google Shape;648;p47"/>
          <p:cNvSpPr/>
          <p:nvPr/>
        </p:nvSpPr>
        <p:spPr>
          <a:xfrm>
            <a:off x="6023694" y="2514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endParaRPr/>
          </a:p>
        </p:txBody>
      </p:sp>
      <p:sp>
        <p:nvSpPr>
          <p:cNvPr id="649" name="Google Shape;649;p47"/>
          <p:cNvSpPr/>
          <p:nvPr/>
        </p:nvSpPr>
        <p:spPr>
          <a:xfrm>
            <a:off x="7796698" y="2514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</a:t>
            </a:r>
            <a:endParaRPr/>
          </a:p>
        </p:txBody>
      </p:sp>
      <p:sp>
        <p:nvSpPr>
          <p:cNvPr id="650" name="Google Shape;650;p47"/>
          <p:cNvSpPr/>
          <p:nvPr/>
        </p:nvSpPr>
        <p:spPr>
          <a:xfrm>
            <a:off x="5663098" y="3124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</a:t>
            </a:r>
            <a:endParaRPr/>
          </a:p>
        </p:txBody>
      </p:sp>
      <p:sp>
        <p:nvSpPr>
          <p:cNvPr id="651" name="Google Shape;651;p47"/>
          <p:cNvSpPr/>
          <p:nvPr/>
        </p:nvSpPr>
        <p:spPr>
          <a:xfrm>
            <a:off x="6328494" y="3124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</a:t>
            </a:r>
            <a:endParaRPr/>
          </a:p>
        </p:txBody>
      </p:sp>
      <p:sp>
        <p:nvSpPr>
          <p:cNvPr id="652" name="Google Shape;652;p47"/>
          <p:cNvSpPr/>
          <p:nvPr/>
        </p:nvSpPr>
        <p:spPr>
          <a:xfrm>
            <a:off x="6099894" y="3810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</a:t>
            </a:r>
            <a:endParaRPr/>
          </a:p>
        </p:txBody>
      </p:sp>
      <p:sp>
        <p:nvSpPr>
          <p:cNvPr id="653" name="Google Shape;653;p47"/>
          <p:cNvSpPr/>
          <p:nvPr/>
        </p:nvSpPr>
        <p:spPr>
          <a:xfrm>
            <a:off x="7415698" y="3124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</a:t>
            </a:r>
            <a:endParaRPr/>
          </a:p>
        </p:txBody>
      </p:sp>
      <p:sp>
        <p:nvSpPr>
          <p:cNvPr id="654" name="Google Shape;654;p47"/>
          <p:cNvSpPr/>
          <p:nvPr/>
        </p:nvSpPr>
        <p:spPr>
          <a:xfrm>
            <a:off x="8177698" y="3124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</a:t>
            </a:r>
            <a:endParaRPr/>
          </a:p>
        </p:txBody>
      </p:sp>
      <p:cxnSp>
        <p:nvCxnSpPr>
          <p:cNvPr id="655" name="Google Shape;655;p47"/>
          <p:cNvCxnSpPr>
            <a:stCxn id="647" idx="3"/>
            <a:endCxn id="648" idx="7"/>
          </p:cNvCxnSpPr>
          <p:nvPr/>
        </p:nvCxnSpPr>
        <p:spPr>
          <a:xfrm flipH="1">
            <a:off x="6348890" y="2230204"/>
            <a:ext cx="645000" cy="340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6" name="Google Shape;656;p47"/>
          <p:cNvCxnSpPr>
            <a:stCxn id="647" idx="5"/>
            <a:endCxn id="649" idx="1"/>
          </p:cNvCxnSpPr>
          <p:nvPr/>
        </p:nvCxnSpPr>
        <p:spPr>
          <a:xfrm>
            <a:off x="7263298" y="2230204"/>
            <a:ext cx="589200" cy="340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7" name="Google Shape;657;p47"/>
          <p:cNvCxnSpPr>
            <a:stCxn id="648" idx="3"/>
          </p:cNvCxnSpPr>
          <p:nvPr/>
        </p:nvCxnSpPr>
        <p:spPr>
          <a:xfrm flipH="1">
            <a:off x="5815490" y="2839804"/>
            <a:ext cx="264000" cy="340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8" name="Google Shape;658;p47"/>
          <p:cNvCxnSpPr>
            <a:stCxn id="648" idx="5"/>
            <a:endCxn id="651" idx="0"/>
          </p:cNvCxnSpPr>
          <p:nvPr/>
        </p:nvCxnSpPr>
        <p:spPr>
          <a:xfrm>
            <a:off x="6348898" y="2839804"/>
            <a:ext cx="170100" cy="2844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9" name="Google Shape;659;p47"/>
          <p:cNvCxnSpPr>
            <a:stCxn id="651" idx="4"/>
            <a:endCxn id="652" idx="0"/>
          </p:cNvCxnSpPr>
          <p:nvPr/>
        </p:nvCxnSpPr>
        <p:spPr>
          <a:xfrm flipH="1">
            <a:off x="6290394" y="35052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0" name="Google Shape;660;p47"/>
          <p:cNvCxnSpPr>
            <a:stCxn id="649" idx="3"/>
            <a:endCxn id="653" idx="0"/>
          </p:cNvCxnSpPr>
          <p:nvPr/>
        </p:nvCxnSpPr>
        <p:spPr>
          <a:xfrm flipH="1">
            <a:off x="7606194" y="2839804"/>
            <a:ext cx="246300" cy="2844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1" name="Google Shape;661;p47"/>
          <p:cNvCxnSpPr>
            <a:stCxn id="649" idx="5"/>
            <a:endCxn id="654" idx="0"/>
          </p:cNvCxnSpPr>
          <p:nvPr/>
        </p:nvCxnSpPr>
        <p:spPr>
          <a:xfrm>
            <a:off x="8121902" y="2839804"/>
            <a:ext cx="246300" cy="2844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2" name="Google Shape;662;p47"/>
          <p:cNvSpPr txBox="1"/>
          <p:nvPr/>
        </p:nvSpPr>
        <p:spPr>
          <a:xfrm>
            <a:off x="7500051" y="1828800"/>
            <a:ext cx="6014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2485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Root</a:t>
            </a:r>
            <a:endParaRPr sz="1300"/>
          </a:p>
        </p:txBody>
      </p:sp>
      <p:cxnSp>
        <p:nvCxnSpPr>
          <p:cNvPr id="663" name="Google Shape;663;p47"/>
          <p:cNvCxnSpPr>
            <a:endCxn id="647" idx="6"/>
          </p:cNvCxnSpPr>
          <p:nvPr/>
        </p:nvCxnSpPr>
        <p:spPr>
          <a:xfrm flipH="1">
            <a:off x="7319094" y="2013600"/>
            <a:ext cx="224700" cy="81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64" name="Google Shape;664;p47"/>
          <p:cNvSpPr txBox="1"/>
          <p:nvPr/>
        </p:nvSpPr>
        <p:spPr>
          <a:xfrm>
            <a:off x="5067769" y="4343400"/>
            <a:ext cx="39238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</a:t>
            </a:r>
            <a:r>
              <a:rPr b="1"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PREORDER TRAVERSAL</a:t>
            </a: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</a:t>
            </a: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ABDEHCFG</a:t>
            </a:r>
            <a:endParaRPr sz="1300"/>
          </a:p>
        </p:txBody>
      </p:sp>
      <p:sp>
        <p:nvSpPr>
          <p:cNvPr id="665" name="Google Shape;665;p47"/>
          <p:cNvSpPr txBox="1"/>
          <p:nvPr/>
        </p:nvSpPr>
        <p:spPr>
          <a:xfrm>
            <a:off x="8101498" y="2362200"/>
            <a:ext cx="7377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CFG </a:t>
            </a:r>
            <a:endParaRPr sz="1300"/>
          </a:p>
        </p:txBody>
      </p:sp>
      <p:sp>
        <p:nvSpPr>
          <p:cNvPr id="666" name="Google Shape;666;p47"/>
          <p:cNvSpPr txBox="1"/>
          <p:nvPr/>
        </p:nvSpPr>
        <p:spPr>
          <a:xfrm>
            <a:off x="6425098" y="2895600"/>
            <a:ext cx="6094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EH </a:t>
            </a:r>
            <a:endParaRPr sz="1300"/>
          </a:p>
        </p:txBody>
      </p:sp>
      <p:sp>
        <p:nvSpPr>
          <p:cNvPr id="667" name="Google Shape;667;p47"/>
          <p:cNvSpPr txBox="1"/>
          <p:nvPr/>
        </p:nvSpPr>
        <p:spPr>
          <a:xfrm>
            <a:off x="5587036" y="2145268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BDEH </a:t>
            </a:r>
            <a:endParaRPr sz="1300"/>
          </a:p>
        </p:txBody>
      </p:sp>
      <p:sp>
        <p:nvSpPr>
          <p:cNvPr id="668" name="Google Shape;668;p47"/>
          <p:cNvSpPr txBox="1"/>
          <p:nvPr/>
        </p:nvSpPr>
        <p:spPr>
          <a:xfrm>
            <a:off x="5562600" y="1688068"/>
            <a:ext cx="13487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ABDEHCFG </a:t>
            </a:r>
            <a:endParaRPr sz="13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TREE </a:t>
            </a:r>
            <a:endParaRPr/>
          </a:p>
        </p:txBody>
      </p:sp>
      <p:sp>
        <p:nvSpPr>
          <p:cNvPr id="674" name="Google Shape;674;p48"/>
          <p:cNvSpPr txBox="1"/>
          <p:nvPr>
            <p:ph idx="1" type="body"/>
          </p:nvPr>
        </p:nvSpPr>
        <p:spPr>
          <a:xfrm>
            <a:off x="914400" y="1447800"/>
            <a:ext cx="7772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1" lang="en-US" sz="1300">
                <a:solidFill>
                  <a:srgbClr val="073763"/>
                </a:solidFill>
              </a:rPr>
              <a:t>BINARY TREE TRAVERSAL METHODS:</a:t>
            </a:r>
            <a:endParaRPr sz="1300"/>
          </a:p>
          <a:p>
            <a:pPr indent="-216534" lvl="0" marL="274320" rtl="0" algn="l">
              <a:spcBef>
                <a:spcPts val="580"/>
              </a:spcBef>
              <a:spcAft>
                <a:spcPts val="0"/>
              </a:spcAft>
              <a:buSzPts val="1300"/>
              <a:buFont typeface="Noto Sans Symbols"/>
              <a:buChar char="❖"/>
            </a:pPr>
            <a:r>
              <a:rPr b="1" lang="en-US" sz="1300"/>
              <a:t>Inorder traversal:</a:t>
            </a:r>
            <a:endParaRPr sz="1300"/>
          </a:p>
          <a:p>
            <a:pPr indent="-524510" lvl="1" marL="845820" rtl="0" algn="l">
              <a:spcBef>
                <a:spcPts val="370"/>
              </a:spcBef>
              <a:spcAft>
                <a:spcPts val="0"/>
              </a:spcAft>
              <a:buSzPts val="1300"/>
              <a:buFont typeface="Libre Franklin"/>
              <a:buAutoNum type="romanLcPeriod"/>
            </a:pPr>
            <a:r>
              <a:rPr lang="en-US" sz="1300"/>
              <a:t>Traverse the left </a:t>
            </a:r>
            <a:r>
              <a:rPr lang="en-US" sz="1300"/>
              <a:t>subtree</a:t>
            </a:r>
            <a:r>
              <a:rPr lang="en-US" sz="1300"/>
              <a:t> of R in preorder.</a:t>
            </a:r>
            <a:endParaRPr sz="1300"/>
          </a:p>
          <a:p>
            <a:pPr indent="-524510" lvl="1" marL="845820" rtl="0" algn="l">
              <a:spcBef>
                <a:spcPts val="370"/>
              </a:spcBef>
              <a:spcAft>
                <a:spcPts val="0"/>
              </a:spcAft>
              <a:buSzPts val="1300"/>
              <a:buFont typeface="Libre Franklin"/>
              <a:buAutoNum type="romanLcPeriod"/>
            </a:pPr>
            <a:r>
              <a:rPr lang="en-US" sz="1300"/>
              <a:t>Process the root R</a:t>
            </a:r>
            <a:endParaRPr sz="1300"/>
          </a:p>
          <a:p>
            <a:pPr indent="-524510" lvl="1" marL="845820" rtl="0" algn="l">
              <a:spcBef>
                <a:spcPts val="370"/>
              </a:spcBef>
              <a:spcAft>
                <a:spcPts val="0"/>
              </a:spcAft>
              <a:buSzPts val="1300"/>
              <a:buFont typeface="Libre Franklin"/>
              <a:buAutoNum type="romanLcPeriod"/>
            </a:pPr>
            <a:r>
              <a:rPr lang="en-US" sz="1300"/>
              <a:t>Traverse the right </a:t>
            </a:r>
            <a:r>
              <a:rPr lang="en-US" sz="1300"/>
              <a:t>subtree</a:t>
            </a:r>
            <a:r>
              <a:rPr lang="en-US" sz="1300"/>
              <a:t> of R in preorder.</a:t>
            </a:r>
            <a:endParaRPr sz="13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300"/>
              <a:t>	</a:t>
            </a:r>
            <a:endParaRPr sz="1300"/>
          </a:p>
        </p:txBody>
      </p:sp>
      <p:sp>
        <p:nvSpPr>
          <p:cNvPr id="675" name="Google Shape;675;p48"/>
          <p:cNvSpPr/>
          <p:nvPr/>
        </p:nvSpPr>
        <p:spPr>
          <a:xfrm>
            <a:off x="1579796" y="4267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endParaRPr/>
          </a:p>
        </p:txBody>
      </p:sp>
      <p:sp>
        <p:nvSpPr>
          <p:cNvPr id="676" name="Google Shape;676;p48"/>
          <p:cNvSpPr/>
          <p:nvPr/>
        </p:nvSpPr>
        <p:spPr>
          <a:xfrm>
            <a:off x="665396" y="4876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endParaRPr/>
          </a:p>
        </p:txBody>
      </p:sp>
      <p:sp>
        <p:nvSpPr>
          <p:cNvPr id="677" name="Google Shape;677;p48"/>
          <p:cNvSpPr/>
          <p:nvPr/>
        </p:nvSpPr>
        <p:spPr>
          <a:xfrm>
            <a:off x="2438400" y="4876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</a:t>
            </a:r>
            <a:endParaRPr/>
          </a:p>
        </p:txBody>
      </p:sp>
      <p:sp>
        <p:nvSpPr>
          <p:cNvPr id="678" name="Google Shape;678;p48"/>
          <p:cNvSpPr/>
          <p:nvPr/>
        </p:nvSpPr>
        <p:spPr>
          <a:xfrm>
            <a:off x="304800" y="5486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</a:t>
            </a:r>
            <a:endParaRPr/>
          </a:p>
        </p:txBody>
      </p:sp>
      <p:sp>
        <p:nvSpPr>
          <p:cNvPr id="679" name="Google Shape;679;p48"/>
          <p:cNvSpPr/>
          <p:nvPr/>
        </p:nvSpPr>
        <p:spPr>
          <a:xfrm>
            <a:off x="970196" y="5486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</a:t>
            </a:r>
            <a:endParaRPr/>
          </a:p>
        </p:txBody>
      </p:sp>
      <p:sp>
        <p:nvSpPr>
          <p:cNvPr id="680" name="Google Shape;680;p48"/>
          <p:cNvSpPr/>
          <p:nvPr/>
        </p:nvSpPr>
        <p:spPr>
          <a:xfrm>
            <a:off x="741596" y="6172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</a:t>
            </a:r>
            <a:endParaRPr/>
          </a:p>
        </p:txBody>
      </p:sp>
      <p:sp>
        <p:nvSpPr>
          <p:cNvPr id="681" name="Google Shape;681;p48"/>
          <p:cNvSpPr/>
          <p:nvPr/>
        </p:nvSpPr>
        <p:spPr>
          <a:xfrm>
            <a:off x="2057400" y="5486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</a:t>
            </a:r>
            <a:endParaRPr/>
          </a:p>
        </p:txBody>
      </p:sp>
      <p:sp>
        <p:nvSpPr>
          <p:cNvPr id="682" name="Google Shape;682;p48"/>
          <p:cNvSpPr/>
          <p:nvPr/>
        </p:nvSpPr>
        <p:spPr>
          <a:xfrm>
            <a:off x="2819400" y="5486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</a:t>
            </a:r>
            <a:endParaRPr/>
          </a:p>
        </p:txBody>
      </p:sp>
      <p:cxnSp>
        <p:nvCxnSpPr>
          <p:cNvPr id="683" name="Google Shape;683;p48"/>
          <p:cNvCxnSpPr>
            <a:stCxn id="675" idx="3"/>
            <a:endCxn id="676" idx="7"/>
          </p:cNvCxnSpPr>
          <p:nvPr/>
        </p:nvCxnSpPr>
        <p:spPr>
          <a:xfrm flipH="1">
            <a:off x="990592" y="4592404"/>
            <a:ext cx="645000" cy="340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4" name="Google Shape;684;p48"/>
          <p:cNvCxnSpPr>
            <a:stCxn id="675" idx="5"/>
            <a:endCxn id="677" idx="1"/>
          </p:cNvCxnSpPr>
          <p:nvPr/>
        </p:nvCxnSpPr>
        <p:spPr>
          <a:xfrm>
            <a:off x="1905000" y="4592404"/>
            <a:ext cx="589200" cy="340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5" name="Google Shape;685;p48"/>
          <p:cNvCxnSpPr>
            <a:stCxn id="676" idx="3"/>
          </p:cNvCxnSpPr>
          <p:nvPr/>
        </p:nvCxnSpPr>
        <p:spPr>
          <a:xfrm flipH="1">
            <a:off x="457192" y="5202004"/>
            <a:ext cx="264000" cy="340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6" name="Google Shape;686;p48"/>
          <p:cNvCxnSpPr>
            <a:stCxn id="676" idx="5"/>
            <a:endCxn id="679" idx="0"/>
          </p:cNvCxnSpPr>
          <p:nvPr/>
        </p:nvCxnSpPr>
        <p:spPr>
          <a:xfrm>
            <a:off x="990600" y="5202004"/>
            <a:ext cx="170100" cy="2844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7" name="Google Shape;687;p48"/>
          <p:cNvCxnSpPr>
            <a:stCxn id="679" idx="4"/>
            <a:endCxn id="680" idx="0"/>
          </p:cNvCxnSpPr>
          <p:nvPr/>
        </p:nvCxnSpPr>
        <p:spPr>
          <a:xfrm flipH="1">
            <a:off x="932096" y="58674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8" name="Google Shape;688;p48"/>
          <p:cNvCxnSpPr>
            <a:stCxn id="677" idx="3"/>
            <a:endCxn id="681" idx="0"/>
          </p:cNvCxnSpPr>
          <p:nvPr/>
        </p:nvCxnSpPr>
        <p:spPr>
          <a:xfrm flipH="1">
            <a:off x="2247896" y="5202004"/>
            <a:ext cx="246300" cy="2844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9" name="Google Shape;689;p48"/>
          <p:cNvCxnSpPr>
            <a:stCxn id="677" idx="5"/>
            <a:endCxn id="682" idx="0"/>
          </p:cNvCxnSpPr>
          <p:nvPr/>
        </p:nvCxnSpPr>
        <p:spPr>
          <a:xfrm>
            <a:off x="2763604" y="5202004"/>
            <a:ext cx="246300" cy="2844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0" name="Google Shape;690;p48"/>
          <p:cNvSpPr txBox="1"/>
          <p:nvPr/>
        </p:nvSpPr>
        <p:spPr>
          <a:xfrm>
            <a:off x="2141753" y="4191000"/>
            <a:ext cx="6014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2485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Root</a:t>
            </a:r>
            <a:endParaRPr sz="1300"/>
          </a:p>
        </p:txBody>
      </p:sp>
      <p:cxnSp>
        <p:nvCxnSpPr>
          <p:cNvPr id="691" name="Google Shape;691;p48"/>
          <p:cNvCxnSpPr>
            <a:endCxn id="675" idx="6"/>
          </p:cNvCxnSpPr>
          <p:nvPr/>
        </p:nvCxnSpPr>
        <p:spPr>
          <a:xfrm flipH="1">
            <a:off x="1960796" y="4375800"/>
            <a:ext cx="224700" cy="81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92" name="Google Shape;692;p48"/>
          <p:cNvSpPr txBox="1"/>
          <p:nvPr/>
        </p:nvSpPr>
        <p:spPr>
          <a:xfrm>
            <a:off x="4343400" y="4343400"/>
            <a:ext cx="37873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</a:t>
            </a:r>
            <a:r>
              <a:rPr b="1"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INORDER TRAVERSAL</a:t>
            </a: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</a:t>
            </a: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DBHEAFCG</a:t>
            </a:r>
            <a:endParaRPr sz="1300"/>
          </a:p>
        </p:txBody>
      </p:sp>
      <p:sp>
        <p:nvSpPr>
          <p:cNvPr id="693" name="Google Shape;693;p48"/>
          <p:cNvSpPr txBox="1"/>
          <p:nvPr/>
        </p:nvSpPr>
        <p:spPr>
          <a:xfrm>
            <a:off x="2743200" y="4724400"/>
            <a:ext cx="7377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FCG </a:t>
            </a:r>
            <a:endParaRPr sz="1300"/>
          </a:p>
        </p:txBody>
      </p:sp>
      <p:sp>
        <p:nvSpPr>
          <p:cNvPr id="694" name="Google Shape;694;p48"/>
          <p:cNvSpPr txBox="1"/>
          <p:nvPr/>
        </p:nvSpPr>
        <p:spPr>
          <a:xfrm>
            <a:off x="1066800" y="5257800"/>
            <a:ext cx="6094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HE </a:t>
            </a:r>
            <a:endParaRPr sz="1300"/>
          </a:p>
        </p:txBody>
      </p:sp>
      <p:sp>
        <p:nvSpPr>
          <p:cNvPr id="695" name="Google Shape;695;p48"/>
          <p:cNvSpPr txBox="1"/>
          <p:nvPr/>
        </p:nvSpPr>
        <p:spPr>
          <a:xfrm>
            <a:off x="228738" y="4507468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DBHE </a:t>
            </a:r>
            <a:endParaRPr sz="1300"/>
          </a:p>
        </p:txBody>
      </p:sp>
      <p:sp>
        <p:nvSpPr>
          <p:cNvPr id="696" name="Google Shape;696;p48"/>
          <p:cNvSpPr txBox="1"/>
          <p:nvPr/>
        </p:nvSpPr>
        <p:spPr>
          <a:xfrm>
            <a:off x="762000" y="3962400"/>
            <a:ext cx="13660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DBHEAFCG </a:t>
            </a:r>
            <a:endParaRPr sz="13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TREE </a:t>
            </a:r>
            <a:endParaRPr/>
          </a:p>
        </p:txBody>
      </p:sp>
      <p:sp>
        <p:nvSpPr>
          <p:cNvPr id="702" name="Google Shape;702;p49"/>
          <p:cNvSpPr txBox="1"/>
          <p:nvPr>
            <p:ph idx="1" type="body"/>
          </p:nvPr>
        </p:nvSpPr>
        <p:spPr>
          <a:xfrm>
            <a:off x="914400" y="1447800"/>
            <a:ext cx="7772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b="1" lang="en-US" sz="1235">
                <a:solidFill>
                  <a:srgbClr val="073763"/>
                </a:solidFill>
              </a:rPr>
              <a:t>BINARY TREE TRAVERSAL METHODS: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Font typeface="Noto Sans Symbols"/>
              <a:buChar char="❖"/>
            </a:pPr>
            <a:r>
              <a:rPr b="1" lang="en-US" sz="1235"/>
              <a:t>Inorder traversal:</a:t>
            </a:r>
            <a:endParaRPr sz="1235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 fnRecInorder(struct BinaryTree *Root)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{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if(Root!=NULL)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{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fnRecInoreder(Root-&gt;Left);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 printf(“%c”,Root-&gt;cInfo);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	fnRecInorder(Root-&gt;Right);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}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}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050"/>
              <a:buNone/>
            </a:pPr>
            <a:r>
              <a:rPr lang="en-US" sz="1235"/>
              <a:t>	</a:t>
            </a:r>
            <a:endParaRPr/>
          </a:p>
        </p:txBody>
      </p:sp>
      <p:sp>
        <p:nvSpPr>
          <p:cNvPr id="703" name="Google Shape;703;p49"/>
          <p:cNvSpPr/>
          <p:nvPr/>
        </p:nvSpPr>
        <p:spPr>
          <a:xfrm>
            <a:off x="1579796" y="4267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endParaRPr/>
          </a:p>
        </p:txBody>
      </p:sp>
      <p:sp>
        <p:nvSpPr>
          <p:cNvPr id="704" name="Google Shape;704;p49"/>
          <p:cNvSpPr/>
          <p:nvPr/>
        </p:nvSpPr>
        <p:spPr>
          <a:xfrm>
            <a:off x="665396" y="4876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endParaRPr/>
          </a:p>
        </p:txBody>
      </p:sp>
      <p:sp>
        <p:nvSpPr>
          <p:cNvPr id="705" name="Google Shape;705;p49"/>
          <p:cNvSpPr/>
          <p:nvPr/>
        </p:nvSpPr>
        <p:spPr>
          <a:xfrm>
            <a:off x="2438400" y="4876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</a:t>
            </a:r>
            <a:endParaRPr/>
          </a:p>
        </p:txBody>
      </p:sp>
      <p:sp>
        <p:nvSpPr>
          <p:cNvPr id="706" name="Google Shape;706;p49"/>
          <p:cNvSpPr/>
          <p:nvPr/>
        </p:nvSpPr>
        <p:spPr>
          <a:xfrm>
            <a:off x="304800" y="5486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</a:t>
            </a:r>
            <a:endParaRPr/>
          </a:p>
        </p:txBody>
      </p:sp>
      <p:sp>
        <p:nvSpPr>
          <p:cNvPr id="707" name="Google Shape;707;p49"/>
          <p:cNvSpPr/>
          <p:nvPr/>
        </p:nvSpPr>
        <p:spPr>
          <a:xfrm>
            <a:off x="970196" y="5486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</a:t>
            </a:r>
            <a:endParaRPr/>
          </a:p>
        </p:txBody>
      </p:sp>
      <p:sp>
        <p:nvSpPr>
          <p:cNvPr id="708" name="Google Shape;708;p49"/>
          <p:cNvSpPr/>
          <p:nvPr/>
        </p:nvSpPr>
        <p:spPr>
          <a:xfrm>
            <a:off x="741596" y="6172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</a:t>
            </a:r>
            <a:endParaRPr/>
          </a:p>
        </p:txBody>
      </p:sp>
      <p:sp>
        <p:nvSpPr>
          <p:cNvPr id="709" name="Google Shape;709;p49"/>
          <p:cNvSpPr/>
          <p:nvPr/>
        </p:nvSpPr>
        <p:spPr>
          <a:xfrm>
            <a:off x="2057400" y="5486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</a:t>
            </a:r>
            <a:endParaRPr/>
          </a:p>
        </p:txBody>
      </p:sp>
      <p:sp>
        <p:nvSpPr>
          <p:cNvPr id="710" name="Google Shape;710;p49"/>
          <p:cNvSpPr/>
          <p:nvPr/>
        </p:nvSpPr>
        <p:spPr>
          <a:xfrm>
            <a:off x="2819400" y="5486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</a:t>
            </a:r>
            <a:endParaRPr/>
          </a:p>
        </p:txBody>
      </p:sp>
      <p:cxnSp>
        <p:nvCxnSpPr>
          <p:cNvPr id="711" name="Google Shape;711;p49"/>
          <p:cNvCxnSpPr>
            <a:stCxn id="703" idx="3"/>
            <a:endCxn id="704" idx="7"/>
          </p:cNvCxnSpPr>
          <p:nvPr/>
        </p:nvCxnSpPr>
        <p:spPr>
          <a:xfrm flipH="1">
            <a:off x="990592" y="4592404"/>
            <a:ext cx="645000" cy="340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2" name="Google Shape;712;p49"/>
          <p:cNvCxnSpPr>
            <a:stCxn id="703" idx="5"/>
            <a:endCxn id="705" idx="1"/>
          </p:cNvCxnSpPr>
          <p:nvPr/>
        </p:nvCxnSpPr>
        <p:spPr>
          <a:xfrm>
            <a:off x="1905000" y="4592404"/>
            <a:ext cx="589200" cy="340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3" name="Google Shape;713;p49"/>
          <p:cNvCxnSpPr>
            <a:stCxn id="704" idx="3"/>
          </p:cNvCxnSpPr>
          <p:nvPr/>
        </p:nvCxnSpPr>
        <p:spPr>
          <a:xfrm flipH="1">
            <a:off x="457192" y="5202004"/>
            <a:ext cx="264000" cy="340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4" name="Google Shape;714;p49"/>
          <p:cNvCxnSpPr>
            <a:stCxn id="704" idx="5"/>
            <a:endCxn id="707" idx="0"/>
          </p:cNvCxnSpPr>
          <p:nvPr/>
        </p:nvCxnSpPr>
        <p:spPr>
          <a:xfrm>
            <a:off x="990600" y="5202004"/>
            <a:ext cx="170100" cy="2844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5" name="Google Shape;715;p49"/>
          <p:cNvCxnSpPr>
            <a:stCxn id="707" idx="4"/>
            <a:endCxn id="708" idx="0"/>
          </p:cNvCxnSpPr>
          <p:nvPr/>
        </p:nvCxnSpPr>
        <p:spPr>
          <a:xfrm flipH="1">
            <a:off x="932096" y="58674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6" name="Google Shape;716;p49"/>
          <p:cNvCxnSpPr>
            <a:stCxn id="705" idx="3"/>
            <a:endCxn id="709" idx="0"/>
          </p:cNvCxnSpPr>
          <p:nvPr/>
        </p:nvCxnSpPr>
        <p:spPr>
          <a:xfrm flipH="1">
            <a:off x="2247896" y="5202004"/>
            <a:ext cx="246300" cy="2844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7" name="Google Shape;717;p49"/>
          <p:cNvCxnSpPr>
            <a:stCxn id="705" idx="5"/>
            <a:endCxn id="710" idx="0"/>
          </p:cNvCxnSpPr>
          <p:nvPr/>
        </p:nvCxnSpPr>
        <p:spPr>
          <a:xfrm>
            <a:off x="2763604" y="5202004"/>
            <a:ext cx="246300" cy="2844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8" name="Google Shape;718;p49"/>
          <p:cNvSpPr txBox="1"/>
          <p:nvPr/>
        </p:nvSpPr>
        <p:spPr>
          <a:xfrm>
            <a:off x="2141753" y="4191000"/>
            <a:ext cx="6014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2485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Root</a:t>
            </a:r>
            <a:endParaRPr sz="1300"/>
          </a:p>
        </p:txBody>
      </p:sp>
      <p:cxnSp>
        <p:nvCxnSpPr>
          <p:cNvPr id="719" name="Google Shape;719;p49"/>
          <p:cNvCxnSpPr>
            <a:endCxn id="703" idx="6"/>
          </p:cNvCxnSpPr>
          <p:nvPr/>
        </p:nvCxnSpPr>
        <p:spPr>
          <a:xfrm flipH="1">
            <a:off x="1960796" y="4375800"/>
            <a:ext cx="224700" cy="81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20" name="Google Shape;720;p49"/>
          <p:cNvSpPr txBox="1"/>
          <p:nvPr/>
        </p:nvSpPr>
        <p:spPr>
          <a:xfrm>
            <a:off x="4343400" y="4343400"/>
            <a:ext cx="37873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</a:t>
            </a:r>
            <a:r>
              <a:rPr b="1"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INORDER TRAVERSAL</a:t>
            </a: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</a:t>
            </a: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DBHEAFCG</a:t>
            </a:r>
            <a:endParaRPr sz="1300"/>
          </a:p>
        </p:txBody>
      </p:sp>
      <p:sp>
        <p:nvSpPr>
          <p:cNvPr id="721" name="Google Shape;721;p49"/>
          <p:cNvSpPr txBox="1"/>
          <p:nvPr/>
        </p:nvSpPr>
        <p:spPr>
          <a:xfrm>
            <a:off x="2743200" y="4724400"/>
            <a:ext cx="7377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FCG </a:t>
            </a:r>
            <a:endParaRPr sz="1300"/>
          </a:p>
        </p:txBody>
      </p:sp>
      <p:sp>
        <p:nvSpPr>
          <p:cNvPr id="722" name="Google Shape;722;p49"/>
          <p:cNvSpPr txBox="1"/>
          <p:nvPr/>
        </p:nvSpPr>
        <p:spPr>
          <a:xfrm>
            <a:off x="1066800" y="5257800"/>
            <a:ext cx="6094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HE </a:t>
            </a:r>
            <a:endParaRPr sz="1300"/>
          </a:p>
        </p:txBody>
      </p:sp>
      <p:sp>
        <p:nvSpPr>
          <p:cNvPr id="723" name="Google Shape;723;p49"/>
          <p:cNvSpPr txBox="1"/>
          <p:nvPr/>
        </p:nvSpPr>
        <p:spPr>
          <a:xfrm>
            <a:off x="228738" y="4507468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DBHE </a:t>
            </a:r>
            <a:endParaRPr sz="1300"/>
          </a:p>
        </p:txBody>
      </p:sp>
      <p:sp>
        <p:nvSpPr>
          <p:cNvPr id="724" name="Google Shape;724;p49"/>
          <p:cNvSpPr txBox="1"/>
          <p:nvPr/>
        </p:nvSpPr>
        <p:spPr>
          <a:xfrm>
            <a:off x="762000" y="3962400"/>
            <a:ext cx="13660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DBHEAFCG </a:t>
            </a:r>
            <a:endParaRPr sz="13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TREE </a:t>
            </a:r>
            <a:endParaRPr/>
          </a:p>
        </p:txBody>
      </p:sp>
      <p:sp>
        <p:nvSpPr>
          <p:cNvPr id="730" name="Google Shape;730;p50"/>
          <p:cNvSpPr txBox="1"/>
          <p:nvPr>
            <p:ph idx="1" type="body"/>
          </p:nvPr>
        </p:nvSpPr>
        <p:spPr>
          <a:xfrm>
            <a:off x="152400" y="1447800"/>
            <a:ext cx="5257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16"/>
              <a:buNone/>
            </a:pPr>
            <a:r>
              <a:rPr b="1" lang="en-US" sz="1430">
                <a:solidFill>
                  <a:srgbClr val="073763"/>
                </a:solidFill>
              </a:rPr>
              <a:t>BINARY TREE TRAVERSAL METHODS: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Font typeface="Noto Sans Symbols"/>
              <a:buChar char="❖"/>
            </a:pPr>
            <a:r>
              <a:rPr b="1" lang="en-US" sz="1430"/>
              <a:t>Inorder traversal (Non Recursive):</a:t>
            </a:r>
            <a:endParaRPr sz="143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/>
              <a:t> fnInorder(struct BinaryTree *Root)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/>
              <a:t>{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/>
              <a:t>	struct BinaryTree *N;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/>
              <a:t>	N=Root;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/>
              <a:t>	while(S is not UNDERFLOW || N!=NULL)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/>
              <a:t>	{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/>
              <a:t>		while(N!=NULL)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/>
              <a:t>		{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/>
              <a:t>			fnPush(S,N);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/>
              <a:t>			N=N-&gt;Left;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/>
              <a:t>		}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/>
              <a:t>		if(S is not UNDERFLOW)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/>
              <a:t>		{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/>
              <a:t>			N=fnPop(S);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/>
              <a:t>			printf(“%c”,N-&gt;cInfo);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/>
              <a:t>			N=N-&gt;Right);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/>
              <a:t>		}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/>
              <a:t>	}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30"/>
              <a:t>}</a:t>
            </a:r>
            <a:endParaRPr/>
          </a:p>
        </p:txBody>
      </p:sp>
      <p:sp>
        <p:nvSpPr>
          <p:cNvPr id="731" name="Google Shape;731;p50"/>
          <p:cNvSpPr/>
          <p:nvPr/>
        </p:nvSpPr>
        <p:spPr>
          <a:xfrm>
            <a:off x="6938094" y="1905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endParaRPr/>
          </a:p>
        </p:txBody>
      </p:sp>
      <p:sp>
        <p:nvSpPr>
          <p:cNvPr id="732" name="Google Shape;732;p50"/>
          <p:cNvSpPr/>
          <p:nvPr/>
        </p:nvSpPr>
        <p:spPr>
          <a:xfrm>
            <a:off x="6023694" y="2514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endParaRPr/>
          </a:p>
        </p:txBody>
      </p:sp>
      <p:sp>
        <p:nvSpPr>
          <p:cNvPr id="733" name="Google Shape;733;p50"/>
          <p:cNvSpPr/>
          <p:nvPr/>
        </p:nvSpPr>
        <p:spPr>
          <a:xfrm>
            <a:off x="7796698" y="2514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</a:t>
            </a:r>
            <a:endParaRPr/>
          </a:p>
        </p:txBody>
      </p:sp>
      <p:sp>
        <p:nvSpPr>
          <p:cNvPr id="734" name="Google Shape;734;p50"/>
          <p:cNvSpPr/>
          <p:nvPr/>
        </p:nvSpPr>
        <p:spPr>
          <a:xfrm>
            <a:off x="5663098" y="3124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</a:t>
            </a:r>
            <a:endParaRPr/>
          </a:p>
        </p:txBody>
      </p:sp>
      <p:sp>
        <p:nvSpPr>
          <p:cNvPr id="735" name="Google Shape;735;p50"/>
          <p:cNvSpPr/>
          <p:nvPr/>
        </p:nvSpPr>
        <p:spPr>
          <a:xfrm>
            <a:off x="6328494" y="3124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</a:t>
            </a:r>
            <a:endParaRPr/>
          </a:p>
        </p:txBody>
      </p:sp>
      <p:sp>
        <p:nvSpPr>
          <p:cNvPr id="736" name="Google Shape;736;p50"/>
          <p:cNvSpPr/>
          <p:nvPr/>
        </p:nvSpPr>
        <p:spPr>
          <a:xfrm>
            <a:off x="6099894" y="3810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</a:t>
            </a:r>
            <a:endParaRPr/>
          </a:p>
        </p:txBody>
      </p:sp>
      <p:sp>
        <p:nvSpPr>
          <p:cNvPr id="737" name="Google Shape;737;p50"/>
          <p:cNvSpPr/>
          <p:nvPr/>
        </p:nvSpPr>
        <p:spPr>
          <a:xfrm>
            <a:off x="7415698" y="3124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</a:t>
            </a:r>
            <a:endParaRPr/>
          </a:p>
        </p:txBody>
      </p:sp>
      <p:sp>
        <p:nvSpPr>
          <p:cNvPr id="738" name="Google Shape;738;p50"/>
          <p:cNvSpPr/>
          <p:nvPr/>
        </p:nvSpPr>
        <p:spPr>
          <a:xfrm>
            <a:off x="8177698" y="3124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</a:t>
            </a:r>
            <a:endParaRPr/>
          </a:p>
        </p:txBody>
      </p:sp>
      <p:cxnSp>
        <p:nvCxnSpPr>
          <p:cNvPr id="739" name="Google Shape;739;p50"/>
          <p:cNvCxnSpPr>
            <a:stCxn id="731" idx="3"/>
            <a:endCxn id="732" idx="7"/>
          </p:cNvCxnSpPr>
          <p:nvPr/>
        </p:nvCxnSpPr>
        <p:spPr>
          <a:xfrm flipH="1">
            <a:off x="6348890" y="2230204"/>
            <a:ext cx="645000" cy="340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0" name="Google Shape;740;p50"/>
          <p:cNvCxnSpPr>
            <a:stCxn id="731" idx="5"/>
            <a:endCxn id="733" idx="1"/>
          </p:cNvCxnSpPr>
          <p:nvPr/>
        </p:nvCxnSpPr>
        <p:spPr>
          <a:xfrm>
            <a:off x="7263298" y="2230204"/>
            <a:ext cx="589200" cy="340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1" name="Google Shape;741;p50"/>
          <p:cNvCxnSpPr>
            <a:stCxn id="732" idx="3"/>
          </p:cNvCxnSpPr>
          <p:nvPr/>
        </p:nvCxnSpPr>
        <p:spPr>
          <a:xfrm flipH="1">
            <a:off x="5815490" y="2839804"/>
            <a:ext cx="264000" cy="340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2" name="Google Shape;742;p50"/>
          <p:cNvCxnSpPr>
            <a:stCxn id="732" idx="5"/>
            <a:endCxn id="735" idx="0"/>
          </p:cNvCxnSpPr>
          <p:nvPr/>
        </p:nvCxnSpPr>
        <p:spPr>
          <a:xfrm>
            <a:off x="6348898" y="2839804"/>
            <a:ext cx="170100" cy="2844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3" name="Google Shape;743;p50"/>
          <p:cNvCxnSpPr>
            <a:stCxn id="735" idx="4"/>
            <a:endCxn id="736" idx="0"/>
          </p:cNvCxnSpPr>
          <p:nvPr/>
        </p:nvCxnSpPr>
        <p:spPr>
          <a:xfrm flipH="1">
            <a:off x="6290394" y="35052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4" name="Google Shape;744;p50"/>
          <p:cNvCxnSpPr>
            <a:stCxn id="733" idx="3"/>
            <a:endCxn id="737" idx="0"/>
          </p:cNvCxnSpPr>
          <p:nvPr/>
        </p:nvCxnSpPr>
        <p:spPr>
          <a:xfrm flipH="1">
            <a:off x="7606194" y="2839804"/>
            <a:ext cx="246300" cy="2844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5" name="Google Shape;745;p50"/>
          <p:cNvCxnSpPr>
            <a:stCxn id="733" idx="5"/>
            <a:endCxn id="738" idx="0"/>
          </p:cNvCxnSpPr>
          <p:nvPr/>
        </p:nvCxnSpPr>
        <p:spPr>
          <a:xfrm>
            <a:off x="8121902" y="2839804"/>
            <a:ext cx="246300" cy="2844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6" name="Google Shape;746;p50"/>
          <p:cNvSpPr txBox="1"/>
          <p:nvPr/>
        </p:nvSpPr>
        <p:spPr>
          <a:xfrm>
            <a:off x="7500051" y="1828800"/>
            <a:ext cx="6014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2485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Root</a:t>
            </a:r>
            <a:endParaRPr sz="1300"/>
          </a:p>
        </p:txBody>
      </p:sp>
      <p:cxnSp>
        <p:nvCxnSpPr>
          <p:cNvPr id="747" name="Google Shape;747;p50"/>
          <p:cNvCxnSpPr>
            <a:endCxn id="731" idx="6"/>
          </p:cNvCxnSpPr>
          <p:nvPr/>
        </p:nvCxnSpPr>
        <p:spPr>
          <a:xfrm flipH="1">
            <a:off x="7319094" y="2013600"/>
            <a:ext cx="224700" cy="81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48" name="Google Shape;748;p50"/>
          <p:cNvSpPr txBox="1"/>
          <p:nvPr/>
        </p:nvSpPr>
        <p:spPr>
          <a:xfrm>
            <a:off x="5067769" y="4343400"/>
            <a:ext cx="37873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</a:t>
            </a:r>
            <a:r>
              <a:rPr b="1"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INORDER TRAVERSAL</a:t>
            </a: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</a:t>
            </a: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DBHEAFCG</a:t>
            </a:r>
            <a:endParaRPr sz="1300"/>
          </a:p>
        </p:txBody>
      </p:sp>
      <p:sp>
        <p:nvSpPr>
          <p:cNvPr id="749" name="Google Shape;749;p50"/>
          <p:cNvSpPr txBox="1"/>
          <p:nvPr/>
        </p:nvSpPr>
        <p:spPr>
          <a:xfrm>
            <a:off x="8101498" y="2362200"/>
            <a:ext cx="7377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FCG </a:t>
            </a:r>
            <a:endParaRPr sz="1300"/>
          </a:p>
        </p:txBody>
      </p:sp>
      <p:sp>
        <p:nvSpPr>
          <p:cNvPr id="750" name="Google Shape;750;p50"/>
          <p:cNvSpPr txBox="1"/>
          <p:nvPr/>
        </p:nvSpPr>
        <p:spPr>
          <a:xfrm>
            <a:off x="6425098" y="2895600"/>
            <a:ext cx="6094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HE </a:t>
            </a:r>
            <a:endParaRPr sz="1300"/>
          </a:p>
        </p:txBody>
      </p:sp>
      <p:sp>
        <p:nvSpPr>
          <p:cNvPr id="751" name="Google Shape;751;p50"/>
          <p:cNvSpPr txBox="1"/>
          <p:nvPr/>
        </p:nvSpPr>
        <p:spPr>
          <a:xfrm>
            <a:off x="5587036" y="2145268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DBHE </a:t>
            </a:r>
            <a:endParaRPr sz="1300"/>
          </a:p>
        </p:txBody>
      </p:sp>
      <p:sp>
        <p:nvSpPr>
          <p:cNvPr id="752" name="Google Shape;752;p50"/>
          <p:cNvSpPr txBox="1"/>
          <p:nvPr/>
        </p:nvSpPr>
        <p:spPr>
          <a:xfrm>
            <a:off x="5562600" y="1688068"/>
            <a:ext cx="13660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DBHEAFCG </a:t>
            </a:r>
            <a:endParaRPr sz="13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5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TREE </a:t>
            </a:r>
            <a:endParaRPr/>
          </a:p>
        </p:txBody>
      </p:sp>
      <p:sp>
        <p:nvSpPr>
          <p:cNvPr id="758" name="Google Shape;758;p51"/>
          <p:cNvSpPr txBox="1"/>
          <p:nvPr>
            <p:ph idx="1" type="body"/>
          </p:nvPr>
        </p:nvSpPr>
        <p:spPr>
          <a:xfrm>
            <a:off x="914400" y="1447800"/>
            <a:ext cx="7772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1" lang="en-US" sz="1300">
                <a:solidFill>
                  <a:srgbClr val="073763"/>
                </a:solidFill>
              </a:rPr>
              <a:t>BINARY TREE TRAVERSAL METHODS:</a:t>
            </a:r>
            <a:endParaRPr sz="1300"/>
          </a:p>
          <a:p>
            <a:pPr indent="-216534" lvl="0" marL="274320" rtl="0" algn="l">
              <a:spcBef>
                <a:spcPts val="580"/>
              </a:spcBef>
              <a:spcAft>
                <a:spcPts val="0"/>
              </a:spcAft>
              <a:buSzPts val="1300"/>
              <a:buFont typeface="Noto Sans Symbols"/>
              <a:buChar char="❖"/>
            </a:pPr>
            <a:r>
              <a:rPr b="1" lang="en-US" sz="1300"/>
              <a:t>Postorder traversal:</a:t>
            </a:r>
            <a:endParaRPr sz="1300"/>
          </a:p>
          <a:p>
            <a:pPr indent="-524510" lvl="1" marL="845820" rtl="0" algn="l">
              <a:spcBef>
                <a:spcPts val="370"/>
              </a:spcBef>
              <a:spcAft>
                <a:spcPts val="0"/>
              </a:spcAft>
              <a:buSzPts val="1300"/>
              <a:buFont typeface="Libre Franklin"/>
              <a:buAutoNum type="romanLcPeriod"/>
            </a:pPr>
            <a:r>
              <a:rPr lang="en-US" sz="1300"/>
              <a:t>Traverse the left sub tree of R in preorder.</a:t>
            </a:r>
            <a:endParaRPr sz="1300"/>
          </a:p>
          <a:p>
            <a:pPr indent="-524510" lvl="1" marL="845820" rtl="0" algn="l">
              <a:spcBef>
                <a:spcPts val="370"/>
              </a:spcBef>
              <a:spcAft>
                <a:spcPts val="0"/>
              </a:spcAft>
              <a:buSzPts val="1300"/>
              <a:buFont typeface="Libre Franklin"/>
              <a:buAutoNum type="romanLcPeriod"/>
            </a:pPr>
            <a:r>
              <a:rPr lang="en-US" sz="1300"/>
              <a:t>Traverse the right sub tree of R in preorder.</a:t>
            </a:r>
            <a:endParaRPr sz="1300"/>
          </a:p>
          <a:p>
            <a:pPr indent="-524510" lvl="1" marL="845820" rtl="0" algn="l">
              <a:spcBef>
                <a:spcPts val="370"/>
              </a:spcBef>
              <a:spcAft>
                <a:spcPts val="0"/>
              </a:spcAft>
              <a:buSzPts val="1300"/>
              <a:buFont typeface="Libre Franklin"/>
              <a:buAutoNum type="romanLcPeriod"/>
            </a:pPr>
            <a:r>
              <a:rPr lang="en-US" sz="1300"/>
              <a:t>Process the root R</a:t>
            </a:r>
            <a:endParaRPr sz="13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300"/>
              <a:t>	</a:t>
            </a:r>
            <a:endParaRPr sz="1300"/>
          </a:p>
        </p:txBody>
      </p:sp>
      <p:sp>
        <p:nvSpPr>
          <p:cNvPr id="759" name="Google Shape;759;p51"/>
          <p:cNvSpPr/>
          <p:nvPr/>
        </p:nvSpPr>
        <p:spPr>
          <a:xfrm>
            <a:off x="1579796" y="4267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endParaRPr/>
          </a:p>
        </p:txBody>
      </p:sp>
      <p:sp>
        <p:nvSpPr>
          <p:cNvPr id="760" name="Google Shape;760;p51"/>
          <p:cNvSpPr/>
          <p:nvPr/>
        </p:nvSpPr>
        <p:spPr>
          <a:xfrm>
            <a:off x="665396" y="4876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endParaRPr/>
          </a:p>
        </p:txBody>
      </p:sp>
      <p:sp>
        <p:nvSpPr>
          <p:cNvPr id="761" name="Google Shape;761;p51"/>
          <p:cNvSpPr/>
          <p:nvPr/>
        </p:nvSpPr>
        <p:spPr>
          <a:xfrm>
            <a:off x="2438400" y="4876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</a:t>
            </a:r>
            <a:endParaRPr/>
          </a:p>
        </p:txBody>
      </p:sp>
      <p:sp>
        <p:nvSpPr>
          <p:cNvPr id="762" name="Google Shape;762;p51"/>
          <p:cNvSpPr/>
          <p:nvPr/>
        </p:nvSpPr>
        <p:spPr>
          <a:xfrm>
            <a:off x="304800" y="5486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</a:t>
            </a:r>
            <a:endParaRPr/>
          </a:p>
        </p:txBody>
      </p:sp>
      <p:sp>
        <p:nvSpPr>
          <p:cNvPr id="763" name="Google Shape;763;p51"/>
          <p:cNvSpPr/>
          <p:nvPr/>
        </p:nvSpPr>
        <p:spPr>
          <a:xfrm>
            <a:off x="970196" y="5486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</a:t>
            </a:r>
            <a:endParaRPr/>
          </a:p>
        </p:txBody>
      </p:sp>
      <p:sp>
        <p:nvSpPr>
          <p:cNvPr id="764" name="Google Shape;764;p51"/>
          <p:cNvSpPr/>
          <p:nvPr/>
        </p:nvSpPr>
        <p:spPr>
          <a:xfrm>
            <a:off x="741596" y="6172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</a:t>
            </a:r>
            <a:endParaRPr/>
          </a:p>
        </p:txBody>
      </p:sp>
      <p:sp>
        <p:nvSpPr>
          <p:cNvPr id="765" name="Google Shape;765;p51"/>
          <p:cNvSpPr/>
          <p:nvPr/>
        </p:nvSpPr>
        <p:spPr>
          <a:xfrm>
            <a:off x="2057400" y="5486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</a:t>
            </a:r>
            <a:endParaRPr/>
          </a:p>
        </p:txBody>
      </p:sp>
      <p:sp>
        <p:nvSpPr>
          <p:cNvPr id="766" name="Google Shape;766;p51"/>
          <p:cNvSpPr/>
          <p:nvPr/>
        </p:nvSpPr>
        <p:spPr>
          <a:xfrm>
            <a:off x="2819400" y="5486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</a:t>
            </a:r>
            <a:endParaRPr/>
          </a:p>
        </p:txBody>
      </p:sp>
      <p:cxnSp>
        <p:nvCxnSpPr>
          <p:cNvPr id="767" name="Google Shape;767;p51"/>
          <p:cNvCxnSpPr>
            <a:stCxn id="759" idx="3"/>
            <a:endCxn id="760" idx="7"/>
          </p:cNvCxnSpPr>
          <p:nvPr/>
        </p:nvCxnSpPr>
        <p:spPr>
          <a:xfrm flipH="1">
            <a:off x="990592" y="4592404"/>
            <a:ext cx="645000" cy="340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8" name="Google Shape;768;p51"/>
          <p:cNvCxnSpPr>
            <a:stCxn id="759" idx="5"/>
            <a:endCxn id="761" idx="1"/>
          </p:cNvCxnSpPr>
          <p:nvPr/>
        </p:nvCxnSpPr>
        <p:spPr>
          <a:xfrm>
            <a:off x="1905000" y="4592404"/>
            <a:ext cx="589200" cy="340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9" name="Google Shape;769;p51"/>
          <p:cNvCxnSpPr>
            <a:stCxn id="760" idx="3"/>
          </p:cNvCxnSpPr>
          <p:nvPr/>
        </p:nvCxnSpPr>
        <p:spPr>
          <a:xfrm flipH="1">
            <a:off x="457192" y="5202004"/>
            <a:ext cx="264000" cy="340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0" name="Google Shape;770;p51"/>
          <p:cNvCxnSpPr>
            <a:stCxn id="760" idx="5"/>
            <a:endCxn id="763" idx="0"/>
          </p:cNvCxnSpPr>
          <p:nvPr/>
        </p:nvCxnSpPr>
        <p:spPr>
          <a:xfrm>
            <a:off x="990600" y="5202004"/>
            <a:ext cx="170100" cy="2844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1" name="Google Shape;771;p51"/>
          <p:cNvCxnSpPr>
            <a:stCxn id="763" idx="4"/>
            <a:endCxn id="764" idx="0"/>
          </p:cNvCxnSpPr>
          <p:nvPr/>
        </p:nvCxnSpPr>
        <p:spPr>
          <a:xfrm flipH="1">
            <a:off x="932096" y="58674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2" name="Google Shape;772;p51"/>
          <p:cNvCxnSpPr>
            <a:stCxn id="761" idx="3"/>
            <a:endCxn id="765" idx="0"/>
          </p:cNvCxnSpPr>
          <p:nvPr/>
        </p:nvCxnSpPr>
        <p:spPr>
          <a:xfrm flipH="1">
            <a:off x="2247896" y="5202004"/>
            <a:ext cx="246300" cy="2844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3" name="Google Shape;773;p51"/>
          <p:cNvCxnSpPr>
            <a:stCxn id="761" idx="5"/>
            <a:endCxn id="766" idx="0"/>
          </p:cNvCxnSpPr>
          <p:nvPr/>
        </p:nvCxnSpPr>
        <p:spPr>
          <a:xfrm>
            <a:off x="2763604" y="5202004"/>
            <a:ext cx="246300" cy="2844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4" name="Google Shape;774;p51"/>
          <p:cNvSpPr txBox="1"/>
          <p:nvPr/>
        </p:nvSpPr>
        <p:spPr>
          <a:xfrm>
            <a:off x="2141753" y="4191000"/>
            <a:ext cx="6014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2485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Root</a:t>
            </a:r>
            <a:endParaRPr sz="1300"/>
          </a:p>
        </p:txBody>
      </p:sp>
      <p:cxnSp>
        <p:nvCxnSpPr>
          <p:cNvPr id="775" name="Google Shape;775;p51"/>
          <p:cNvCxnSpPr>
            <a:endCxn id="759" idx="6"/>
          </p:cNvCxnSpPr>
          <p:nvPr/>
        </p:nvCxnSpPr>
        <p:spPr>
          <a:xfrm flipH="1">
            <a:off x="1960796" y="4375800"/>
            <a:ext cx="224700" cy="81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76" name="Google Shape;776;p51"/>
          <p:cNvSpPr txBox="1"/>
          <p:nvPr/>
        </p:nvSpPr>
        <p:spPr>
          <a:xfrm>
            <a:off x="4343400" y="4343400"/>
            <a:ext cx="40712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</a:t>
            </a:r>
            <a:r>
              <a:rPr b="1"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POSTORDER TRAVERSAL</a:t>
            </a: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</a:t>
            </a: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DHEBFGCA</a:t>
            </a:r>
            <a:endParaRPr sz="1300"/>
          </a:p>
        </p:txBody>
      </p:sp>
      <p:sp>
        <p:nvSpPr>
          <p:cNvPr id="777" name="Google Shape;777;p51"/>
          <p:cNvSpPr txBox="1"/>
          <p:nvPr/>
        </p:nvSpPr>
        <p:spPr>
          <a:xfrm>
            <a:off x="2743200" y="4724400"/>
            <a:ext cx="7377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FGC </a:t>
            </a:r>
            <a:endParaRPr sz="1300"/>
          </a:p>
        </p:txBody>
      </p:sp>
      <p:sp>
        <p:nvSpPr>
          <p:cNvPr id="778" name="Google Shape;778;p51"/>
          <p:cNvSpPr txBox="1"/>
          <p:nvPr/>
        </p:nvSpPr>
        <p:spPr>
          <a:xfrm>
            <a:off x="1066800" y="5257800"/>
            <a:ext cx="6094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HE </a:t>
            </a:r>
            <a:endParaRPr sz="1300"/>
          </a:p>
        </p:txBody>
      </p:sp>
      <p:sp>
        <p:nvSpPr>
          <p:cNvPr id="779" name="Google Shape;779;p51"/>
          <p:cNvSpPr txBox="1"/>
          <p:nvPr/>
        </p:nvSpPr>
        <p:spPr>
          <a:xfrm>
            <a:off x="228738" y="4507468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DHEB </a:t>
            </a:r>
            <a:endParaRPr sz="1300"/>
          </a:p>
        </p:txBody>
      </p:sp>
      <p:sp>
        <p:nvSpPr>
          <p:cNvPr id="780" name="Google Shape;780;p51"/>
          <p:cNvSpPr txBox="1"/>
          <p:nvPr/>
        </p:nvSpPr>
        <p:spPr>
          <a:xfrm>
            <a:off x="762000" y="3962400"/>
            <a:ext cx="13660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DHEBFGCA </a:t>
            </a:r>
            <a:endParaRPr sz="13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5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TREE </a:t>
            </a:r>
            <a:endParaRPr/>
          </a:p>
        </p:txBody>
      </p:sp>
      <p:sp>
        <p:nvSpPr>
          <p:cNvPr id="786" name="Google Shape;786;p52"/>
          <p:cNvSpPr txBox="1"/>
          <p:nvPr>
            <p:ph idx="1" type="body"/>
          </p:nvPr>
        </p:nvSpPr>
        <p:spPr>
          <a:xfrm>
            <a:off x="914400" y="1447800"/>
            <a:ext cx="7772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81"/>
              <a:buNone/>
            </a:pPr>
            <a:r>
              <a:rPr b="1" lang="en-US" sz="1300">
                <a:solidFill>
                  <a:srgbClr val="073763"/>
                </a:solidFill>
              </a:rPr>
              <a:t>BINARY TREE TRAVERSAL METHODS:</a:t>
            </a:r>
            <a:endParaRPr sz="13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300"/>
              <a:t> fnRecPostorder(struct BinaryTree *Root)</a:t>
            </a:r>
            <a:endParaRPr sz="13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300"/>
              <a:t>{</a:t>
            </a:r>
            <a:endParaRPr sz="13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300"/>
              <a:t>	if(Root!=NULL)</a:t>
            </a:r>
            <a:endParaRPr sz="13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300"/>
              <a:t>	{</a:t>
            </a:r>
            <a:endParaRPr sz="13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300"/>
              <a:t>		fnRecPostoreder(Root-&gt;Left);</a:t>
            </a:r>
            <a:endParaRPr sz="13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300"/>
              <a:t>		fnRecPostorder(Root-&gt;Right);</a:t>
            </a:r>
            <a:endParaRPr sz="13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300"/>
              <a:t>		 printf(“%c”,Root-&gt;cInfo);</a:t>
            </a:r>
            <a:endParaRPr sz="13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300"/>
              <a:t>	}</a:t>
            </a:r>
            <a:endParaRPr sz="13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rPr lang="en-US" sz="1300"/>
              <a:t>}</a:t>
            </a:r>
            <a:endParaRPr sz="13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381"/>
              <a:buNone/>
            </a:pPr>
            <a:r>
              <a:t/>
            </a:r>
            <a:endParaRPr b="1" sz="1300">
              <a:solidFill>
                <a:srgbClr val="073763"/>
              </a:solidFill>
            </a:endParaRPr>
          </a:p>
        </p:txBody>
      </p:sp>
      <p:sp>
        <p:nvSpPr>
          <p:cNvPr id="787" name="Google Shape;787;p52"/>
          <p:cNvSpPr/>
          <p:nvPr/>
        </p:nvSpPr>
        <p:spPr>
          <a:xfrm>
            <a:off x="1579796" y="4267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endParaRPr/>
          </a:p>
        </p:txBody>
      </p:sp>
      <p:sp>
        <p:nvSpPr>
          <p:cNvPr id="788" name="Google Shape;788;p52"/>
          <p:cNvSpPr/>
          <p:nvPr/>
        </p:nvSpPr>
        <p:spPr>
          <a:xfrm>
            <a:off x="665396" y="4876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endParaRPr/>
          </a:p>
        </p:txBody>
      </p:sp>
      <p:sp>
        <p:nvSpPr>
          <p:cNvPr id="789" name="Google Shape;789;p52"/>
          <p:cNvSpPr/>
          <p:nvPr/>
        </p:nvSpPr>
        <p:spPr>
          <a:xfrm>
            <a:off x="2438400" y="4876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</a:t>
            </a:r>
            <a:endParaRPr/>
          </a:p>
        </p:txBody>
      </p:sp>
      <p:sp>
        <p:nvSpPr>
          <p:cNvPr id="790" name="Google Shape;790;p52"/>
          <p:cNvSpPr/>
          <p:nvPr/>
        </p:nvSpPr>
        <p:spPr>
          <a:xfrm>
            <a:off x="304800" y="5486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</a:t>
            </a:r>
            <a:endParaRPr/>
          </a:p>
        </p:txBody>
      </p:sp>
      <p:sp>
        <p:nvSpPr>
          <p:cNvPr id="791" name="Google Shape;791;p52"/>
          <p:cNvSpPr/>
          <p:nvPr/>
        </p:nvSpPr>
        <p:spPr>
          <a:xfrm>
            <a:off x="970196" y="5486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</a:t>
            </a:r>
            <a:endParaRPr/>
          </a:p>
        </p:txBody>
      </p:sp>
      <p:sp>
        <p:nvSpPr>
          <p:cNvPr id="792" name="Google Shape;792;p52"/>
          <p:cNvSpPr/>
          <p:nvPr/>
        </p:nvSpPr>
        <p:spPr>
          <a:xfrm>
            <a:off x="741596" y="6172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</a:t>
            </a:r>
            <a:endParaRPr/>
          </a:p>
        </p:txBody>
      </p:sp>
      <p:sp>
        <p:nvSpPr>
          <p:cNvPr id="793" name="Google Shape;793;p52"/>
          <p:cNvSpPr/>
          <p:nvPr/>
        </p:nvSpPr>
        <p:spPr>
          <a:xfrm>
            <a:off x="2057400" y="5486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</a:t>
            </a:r>
            <a:endParaRPr/>
          </a:p>
        </p:txBody>
      </p:sp>
      <p:sp>
        <p:nvSpPr>
          <p:cNvPr id="794" name="Google Shape;794;p52"/>
          <p:cNvSpPr/>
          <p:nvPr/>
        </p:nvSpPr>
        <p:spPr>
          <a:xfrm>
            <a:off x="2819400" y="5486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</a:t>
            </a:r>
            <a:endParaRPr/>
          </a:p>
        </p:txBody>
      </p:sp>
      <p:cxnSp>
        <p:nvCxnSpPr>
          <p:cNvPr id="795" name="Google Shape;795;p52"/>
          <p:cNvCxnSpPr>
            <a:stCxn id="787" idx="3"/>
            <a:endCxn id="788" idx="7"/>
          </p:cNvCxnSpPr>
          <p:nvPr/>
        </p:nvCxnSpPr>
        <p:spPr>
          <a:xfrm flipH="1">
            <a:off x="990592" y="4592404"/>
            <a:ext cx="645000" cy="340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6" name="Google Shape;796;p52"/>
          <p:cNvCxnSpPr>
            <a:stCxn id="787" idx="5"/>
            <a:endCxn id="789" idx="1"/>
          </p:cNvCxnSpPr>
          <p:nvPr/>
        </p:nvCxnSpPr>
        <p:spPr>
          <a:xfrm>
            <a:off x="1905000" y="4592404"/>
            <a:ext cx="589200" cy="340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7" name="Google Shape;797;p52"/>
          <p:cNvCxnSpPr>
            <a:stCxn id="788" idx="3"/>
          </p:cNvCxnSpPr>
          <p:nvPr/>
        </p:nvCxnSpPr>
        <p:spPr>
          <a:xfrm flipH="1">
            <a:off x="457192" y="5202004"/>
            <a:ext cx="264000" cy="340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8" name="Google Shape;798;p52"/>
          <p:cNvCxnSpPr>
            <a:stCxn id="788" idx="5"/>
            <a:endCxn id="791" idx="0"/>
          </p:cNvCxnSpPr>
          <p:nvPr/>
        </p:nvCxnSpPr>
        <p:spPr>
          <a:xfrm>
            <a:off x="990600" y="5202004"/>
            <a:ext cx="170100" cy="2844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9" name="Google Shape;799;p52"/>
          <p:cNvCxnSpPr>
            <a:stCxn id="791" idx="4"/>
            <a:endCxn id="792" idx="0"/>
          </p:cNvCxnSpPr>
          <p:nvPr/>
        </p:nvCxnSpPr>
        <p:spPr>
          <a:xfrm flipH="1">
            <a:off x="932096" y="58674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0" name="Google Shape;800;p52"/>
          <p:cNvCxnSpPr>
            <a:stCxn id="789" idx="3"/>
            <a:endCxn id="793" idx="0"/>
          </p:cNvCxnSpPr>
          <p:nvPr/>
        </p:nvCxnSpPr>
        <p:spPr>
          <a:xfrm flipH="1">
            <a:off x="2247896" y="5202004"/>
            <a:ext cx="246300" cy="2844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1" name="Google Shape;801;p52"/>
          <p:cNvCxnSpPr>
            <a:stCxn id="789" idx="5"/>
            <a:endCxn id="794" idx="0"/>
          </p:cNvCxnSpPr>
          <p:nvPr/>
        </p:nvCxnSpPr>
        <p:spPr>
          <a:xfrm>
            <a:off x="2763604" y="5202004"/>
            <a:ext cx="246300" cy="2844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2" name="Google Shape;802;p52"/>
          <p:cNvSpPr txBox="1"/>
          <p:nvPr/>
        </p:nvSpPr>
        <p:spPr>
          <a:xfrm>
            <a:off x="2141753" y="4191000"/>
            <a:ext cx="6014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2485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Root</a:t>
            </a:r>
            <a:endParaRPr sz="1300"/>
          </a:p>
        </p:txBody>
      </p:sp>
      <p:cxnSp>
        <p:nvCxnSpPr>
          <p:cNvPr id="803" name="Google Shape;803;p52"/>
          <p:cNvCxnSpPr>
            <a:endCxn id="787" idx="6"/>
          </p:cNvCxnSpPr>
          <p:nvPr/>
        </p:nvCxnSpPr>
        <p:spPr>
          <a:xfrm flipH="1">
            <a:off x="1960796" y="4375800"/>
            <a:ext cx="224700" cy="81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04" name="Google Shape;804;p52"/>
          <p:cNvSpPr txBox="1"/>
          <p:nvPr/>
        </p:nvSpPr>
        <p:spPr>
          <a:xfrm>
            <a:off x="4343400" y="4343400"/>
            <a:ext cx="40712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</a:t>
            </a:r>
            <a:r>
              <a:rPr b="1"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POSTORDER TRAVERSAL</a:t>
            </a: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</a:t>
            </a: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DHEBFGCA</a:t>
            </a:r>
            <a:endParaRPr sz="1300"/>
          </a:p>
        </p:txBody>
      </p:sp>
      <p:sp>
        <p:nvSpPr>
          <p:cNvPr id="805" name="Google Shape;805;p52"/>
          <p:cNvSpPr txBox="1"/>
          <p:nvPr/>
        </p:nvSpPr>
        <p:spPr>
          <a:xfrm>
            <a:off x="2743200" y="4724400"/>
            <a:ext cx="7377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FGC </a:t>
            </a:r>
            <a:endParaRPr sz="1300"/>
          </a:p>
        </p:txBody>
      </p:sp>
      <p:sp>
        <p:nvSpPr>
          <p:cNvPr id="806" name="Google Shape;806;p52"/>
          <p:cNvSpPr txBox="1"/>
          <p:nvPr/>
        </p:nvSpPr>
        <p:spPr>
          <a:xfrm>
            <a:off x="1066800" y="5257800"/>
            <a:ext cx="6094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HE </a:t>
            </a:r>
            <a:endParaRPr sz="1300"/>
          </a:p>
        </p:txBody>
      </p:sp>
      <p:sp>
        <p:nvSpPr>
          <p:cNvPr id="807" name="Google Shape;807;p52"/>
          <p:cNvSpPr txBox="1"/>
          <p:nvPr/>
        </p:nvSpPr>
        <p:spPr>
          <a:xfrm>
            <a:off x="228738" y="4507468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DHEB </a:t>
            </a:r>
            <a:endParaRPr sz="1300"/>
          </a:p>
        </p:txBody>
      </p:sp>
      <p:sp>
        <p:nvSpPr>
          <p:cNvPr id="808" name="Google Shape;808;p52"/>
          <p:cNvSpPr txBox="1"/>
          <p:nvPr/>
        </p:nvSpPr>
        <p:spPr>
          <a:xfrm>
            <a:off x="381000" y="4126468"/>
            <a:ext cx="13660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DHEBFGCA </a:t>
            </a:r>
            <a:endParaRPr sz="13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5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TREE </a:t>
            </a:r>
            <a:endParaRPr/>
          </a:p>
        </p:txBody>
      </p:sp>
      <p:sp>
        <p:nvSpPr>
          <p:cNvPr id="814" name="Google Shape;814;p53"/>
          <p:cNvSpPr txBox="1"/>
          <p:nvPr>
            <p:ph idx="1" type="body"/>
          </p:nvPr>
        </p:nvSpPr>
        <p:spPr>
          <a:xfrm>
            <a:off x="152400" y="1447800"/>
            <a:ext cx="5257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84"/>
              <a:buNone/>
            </a:pPr>
            <a:r>
              <a:rPr b="1" lang="en-US" sz="1040">
                <a:solidFill>
                  <a:srgbClr val="073763"/>
                </a:solidFill>
              </a:rPr>
              <a:t>BINARY TREE TRAVERSAL METHODS: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884"/>
              <a:buFont typeface="Noto Sans Symbols"/>
              <a:buChar char="❖"/>
            </a:pPr>
            <a:r>
              <a:rPr b="1" lang="en-US" sz="1040"/>
              <a:t>Postorder traversal (Non Recursive):</a:t>
            </a:r>
            <a:endParaRPr sz="104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884"/>
              <a:buNone/>
            </a:pPr>
            <a:r>
              <a:rPr lang="en-US" sz="1040"/>
              <a:t> fnPostorder(struct BinaryTree *Root)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884"/>
              <a:buNone/>
            </a:pPr>
            <a:r>
              <a:rPr lang="en-US" sz="1040"/>
              <a:t>{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884"/>
              <a:buNone/>
            </a:pPr>
            <a:r>
              <a:rPr lang="en-US" sz="1040"/>
              <a:t>	struct BinaryTree  *M,*N;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884"/>
              <a:buNone/>
            </a:pPr>
            <a:r>
              <a:rPr lang="en-US" sz="1040"/>
              <a:t>	M=Root;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884"/>
              <a:buNone/>
            </a:pPr>
            <a:r>
              <a:rPr lang="en-US" sz="1040"/>
              <a:t>	do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884"/>
              <a:buNone/>
            </a:pPr>
            <a:r>
              <a:rPr lang="en-US" sz="1040"/>
              <a:t>	{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884"/>
              <a:buNone/>
            </a:pPr>
            <a:r>
              <a:rPr lang="en-US" sz="1040"/>
              <a:t>		while(M!=NULL)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884"/>
              <a:buNone/>
            </a:pPr>
            <a:r>
              <a:rPr lang="en-US" sz="1040"/>
              <a:t>		{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884"/>
              <a:buNone/>
            </a:pPr>
            <a:r>
              <a:rPr lang="en-US" sz="1040"/>
              <a:t>			fnPush(S,M);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884"/>
              <a:buNone/>
            </a:pPr>
            <a:r>
              <a:rPr lang="en-US" sz="1040"/>
              <a:t>			if(M-&gt;Right!=NULL)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884"/>
              <a:buNone/>
            </a:pPr>
            <a:r>
              <a:rPr lang="en-US" sz="1040"/>
              <a:t>				fnPush(S,NULL);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884"/>
              <a:buNone/>
            </a:pPr>
            <a:r>
              <a:rPr lang="en-US" sz="1040"/>
              <a:t>			M=M-&gt;Left;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884"/>
              <a:buNone/>
            </a:pPr>
            <a:r>
              <a:rPr lang="en-US" sz="1040"/>
              <a:t>		}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884"/>
              <a:buNone/>
            </a:pPr>
            <a:r>
              <a:rPr lang="en-US" sz="1040"/>
              <a:t>		N=fnPop(S);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884"/>
              <a:buNone/>
            </a:pPr>
            <a:r>
              <a:rPr lang="en-US" sz="1040"/>
              <a:t>		if(N!=NULL)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884"/>
              <a:buNone/>
            </a:pPr>
            <a:r>
              <a:rPr lang="en-US" sz="1040"/>
              <a:t>			 printf(“%c”,N-&gt;cInfo);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884"/>
              <a:buNone/>
            </a:pPr>
            <a:r>
              <a:rPr lang="en-US" sz="1040"/>
              <a:t>		else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884"/>
              <a:buNone/>
            </a:pPr>
            <a:r>
              <a:rPr lang="en-US" sz="1040"/>
              <a:t>		{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884"/>
              <a:buNone/>
            </a:pPr>
            <a:r>
              <a:rPr lang="en-US" sz="1040"/>
              <a:t>			N=fnPop(S);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884"/>
              <a:buNone/>
            </a:pPr>
            <a:r>
              <a:rPr lang="en-US" sz="1040"/>
              <a:t>			M=N-&gt;Right;	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884"/>
              <a:buNone/>
            </a:pPr>
            <a:r>
              <a:rPr lang="en-US" sz="1040"/>
              <a:t>			fnPush(S,N);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884"/>
              <a:buNone/>
            </a:pPr>
            <a:r>
              <a:rPr lang="en-US" sz="1040"/>
              <a:t>		}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884"/>
              <a:buNone/>
            </a:pPr>
            <a:r>
              <a:rPr lang="en-US" sz="1040"/>
              <a:t>	} while(S is not UNDERFLOW );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884"/>
              <a:buNone/>
            </a:pPr>
            <a:r>
              <a:rPr lang="en-US" sz="1040"/>
              <a:t>}</a:t>
            </a:r>
            <a:endParaRPr/>
          </a:p>
        </p:txBody>
      </p:sp>
      <p:sp>
        <p:nvSpPr>
          <p:cNvPr id="815" name="Google Shape;815;p53"/>
          <p:cNvSpPr/>
          <p:nvPr/>
        </p:nvSpPr>
        <p:spPr>
          <a:xfrm>
            <a:off x="6938094" y="1905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endParaRPr/>
          </a:p>
        </p:txBody>
      </p:sp>
      <p:sp>
        <p:nvSpPr>
          <p:cNvPr id="816" name="Google Shape;816;p53"/>
          <p:cNvSpPr/>
          <p:nvPr/>
        </p:nvSpPr>
        <p:spPr>
          <a:xfrm>
            <a:off x="6023694" y="2514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endParaRPr/>
          </a:p>
        </p:txBody>
      </p:sp>
      <p:sp>
        <p:nvSpPr>
          <p:cNvPr id="817" name="Google Shape;817;p53"/>
          <p:cNvSpPr/>
          <p:nvPr/>
        </p:nvSpPr>
        <p:spPr>
          <a:xfrm>
            <a:off x="7796698" y="2514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</a:t>
            </a:r>
            <a:endParaRPr/>
          </a:p>
        </p:txBody>
      </p:sp>
      <p:sp>
        <p:nvSpPr>
          <p:cNvPr id="818" name="Google Shape;818;p53"/>
          <p:cNvSpPr/>
          <p:nvPr/>
        </p:nvSpPr>
        <p:spPr>
          <a:xfrm>
            <a:off x="5663098" y="3124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</a:t>
            </a:r>
            <a:endParaRPr/>
          </a:p>
        </p:txBody>
      </p:sp>
      <p:sp>
        <p:nvSpPr>
          <p:cNvPr id="819" name="Google Shape;819;p53"/>
          <p:cNvSpPr/>
          <p:nvPr/>
        </p:nvSpPr>
        <p:spPr>
          <a:xfrm>
            <a:off x="6328494" y="3124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</a:t>
            </a:r>
            <a:endParaRPr/>
          </a:p>
        </p:txBody>
      </p:sp>
      <p:sp>
        <p:nvSpPr>
          <p:cNvPr id="820" name="Google Shape;820;p53"/>
          <p:cNvSpPr/>
          <p:nvPr/>
        </p:nvSpPr>
        <p:spPr>
          <a:xfrm>
            <a:off x="6099894" y="3810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</a:t>
            </a:r>
            <a:endParaRPr/>
          </a:p>
        </p:txBody>
      </p:sp>
      <p:sp>
        <p:nvSpPr>
          <p:cNvPr id="821" name="Google Shape;821;p53"/>
          <p:cNvSpPr/>
          <p:nvPr/>
        </p:nvSpPr>
        <p:spPr>
          <a:xfrm>
            <a:off x="7415698" y="3124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</a:t>
            </a:r>
            <a:endParaRPr/>
          </a:p>
        </p:txBody>
      </p:sp>
      <p:sp>
        <p:nvSpPr>
          <p:cNvPr id="822" name="Google Shape;822;p53"/>
          <p:cNvSpPr/>
          <p:nvPr/>
        </p:nvSpPr>
        <p:spPr>
          <a:xfrm>
            <a:off x="8177698" y="3124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</a:t>
            </a:r>
            <a:endParaRPr/>
          </a:p>
        </p:txBody>
      </p:sp>
      <p:cxnSp>
        <p:nvCxnSpPr>
          <p:cNvPr id="823" name="Google Shape;823;p53"/>
          <p:cNvCxnSpPr>
            <a:stCxn id="815" idx="3"/>
            <a:endCxn id="816" idx="7"/>
          </p:cNvCxnSpPr>
          <p:nvPr/>
        </p:nvCxnSpPr>
        <p:spPr>
          <a:xfrm flipH="1">
            <a:off x="6348890" y="2230204"/>
            <a:ext cx="645000" cy="340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4" name="Google Shape;824;p53"/>
          <p:cNvCxnSpPr>
            <a:stCxn id="815" idx="5"/>
            <a:endCxn id="817" idx="1"/>
          </p:cNvCxnSpPr>
          <p:nvPr/>
        </p:nvCxnSpPr>
        <p:spPr>
          <a:xfrm>
            <a:off x="7263298" y="2230204"/>
            <a:ext cx="589200" cy="340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5" name="Google Shape;825;p53"/>
          <p:cNvCxnSpPr>
            <a:stCxn id="816" idx="3"/>
          </p:cNvCxnSpPr>
          <p:nvPr/>
        </p:nvCxnSpPr>
        <p:spPr>
          <a:xfrm flipH="1">
            <a:off x="5815490" y="2839804"/>
            <a:ext cx="264000" cy="340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6" name="Google Shape;826;p53"/>
          <p:cNvCxnSpPr>
            <a:stCxn id="816" idx="5"/>
            <a:endCxn id="819" idx="0"/>
          </p:cNvCxnSpPr>
          <p:nvPr/>
        </p:nvCxnSpPr>
        <p:spPr>
          <a:xfrm>
            <a:off x="6348898" y="2839804"/>
            <a:ext cx="170100" cy="2844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7" name="Google Shape;827;p53"/>
          <p:cNvCxnSpPr>
            <a:stCxn id="819" idx="4"/>
            <a:endCxn id="820" idx="0"/>
          </p:cNvCxnSpPr>
          <p:nvPr/>
        </p:nvCxnSpPr>
        <p:spPr>
          <a:xfrm flipH="1">
            <a:off x="6290394" y="35052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8" name="Google Shape;828;p53"/>
          <p:cNvCxnSpPr>
            <a:stCxn id="817" idx="3"/>
            <a:endCxn id="821" idx="0"/>
          </p:cNvCxnSpPr>
          <p:nvPr/>
        </p:nvCxnSpPr>
        <p:spPr>
          <a:xfrm flipH="1">
            <a:off x="7606194" y="2839804"/>
            <a:ext cx="246300" cy="2844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9" name="Google Shape;829;p53"/>
          <p:cNvCxnSpPr>
            <a:stCxn id="817" idx="5"/>
            <a:endCxn id="822" idx="0"/>
          </p:cNvCxnSpPr>
          <p:nvPr/>
        </p:nvCxnSpPr>
        <p:spPr>
          <a:xfrm>
            <a:off x="8121902" y="2839804"/>
            <a:ext cx="246300" cy="2844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0" name="Google Shape;830;p53"/>
          <p:cNvSpPr txBox="1"/>
          <p:nvPr/>
        </p:nvSpPr>
        <p:spPr>
          <a:xfrm>
            <a:off x="7500051" y="1828800"/>
            <a:ext cx="6014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2485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Root</a:t>
            </a:r>
            <a:endParaRPr sz="1300"/>
          </a:p>
        </p:txBody>
      </p:sp>
      <p:cxnSp>
        <p:nvCxnSpPr>
          <p:cNvPr id="831" name="Google Shape;831;p53"/>
          <p:cNvCxnSpPr>
            <a:endCxn id="815" idx="6"/>
          </p:cNvCxnSpPr>
          <p:nvPr/>
        </p:nvCxnSpPr>
        <p:spPr>
          <a:xfrm flipH="1">
            <a:off x="7319094" y="2013600"/>
            <a:ext cx="224700" cy="81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32" name="Google Shape;832;p53"/>
          <p:cNvSpPr txBox="1"/>
          <p:nvPr/>
        </p:nvSpPr>
        <p:spPr>
          <a:xfrm>
            <a:off x="5067769" y="4343400"/>
            <a:ext cx="4019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POSTORDER TRAVERSAL</a:t>
            </a: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</a:t>
            </a: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DHEBFGCA</a:t>
            </a:r>
            <a:endParaRPr sz="1300"/>
          </a:p>
        </p:txBody>
      </p:sp>
      <p:sp>
        <p:nvSpPr>
          <p:cNvPr id="833" name="Google Shape;833;p53"/>
          <p:cNvSpPr txBox="1"/>
          <p:nvPr/>
        </p:nvSpPr>
        <p:spPr>
          <a:xfrm>
            <a:off x="8101498" y="2362200"/>
            <a:ext cx="7377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FGC</a:t>
            </a:r>
            <a:endParaRPr sz="13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34" name="Google Shape;834;p53"/>
          <p:cNvSpPr txBox="1"/>
          <p:nvPr/>
        </p:nvSpPr>
        <p:spPr>
          <a:xfrm>
            <a:off x="6425098" y="2895600"/>
            <a:ext cx="6094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HE </a:t>
            </a:r>
            <a:endParaRPr sz="1300"/>
          </a:p>
        </p:txBody>
      </p:sp>
      <p:sp>
        <p:nvSpPr>
          <p:cNvPr id="835" name="Google Shape;835;p53"/>
          <p:cNvSpPr txBox="1"/>
          <p:nvPr/>
        </p:nvSpPr>
        <p:spPr>
          <a:xfrm>
            <a:off x="5587036" y="2145268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DHEB </a:t>
            </a:r>
            <a:endParaRPr sz="1300"/>
          </a:p>
        </p:txBody>
      </p:sp>
      <p:sp>
        <p:nvSpPr>
          <p:cNvPr id="836" name="Google Shape;836;p53"/>
          <p:cNvSpPr txBox="1"/>
          <p:nvPr/>
        </p:nvSpPr>
        <p:spPr>
          <a:xfrm>
            <a:off x="5562600" y="1688068"/>
            <a:ext cx="13660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DHEBFGCA </a:t>
            </a:r>
            <a:endParaRPr sz="13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5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TREE </a:t>
            </a:r>
            <a:endParaRPr/>
          </a:p>
        </p:txBody>
      </p:sp>
      <p:sp>
        <p:nvSpPr>
          <p:cNvPr id="842" name="Google Shape;842;p54"/>
          <p:cNvSpPr txBox="1"/>
          <p:nvPr>
            <p:ph idx="1" type="body"/>
          </p:nvPr>
        </p:nvSpPr>
        <p:spPr>
          <a:xfrm>
            <a:off x="914400" y="1447800"/>
            <a:ext cx="77724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884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b="1" lang="en-US" sz="1400">
                <a:solidFill>
                  <a:srgbClr val="073763"/>
                </a:solidFill>
              </a:rPr>
              <a:t>CREATION OF BINARY TREE FROM PREORDER AND INORDER TRAVERSAL:</a:t>
            </a:r>
            <a:endParaRPr sz="1400"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Consider the following preorder and inorder traversals of a binary tree.</a:t>
            </a:r>
            <a:endParaRPr sz="1400"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Preorder :	A B D G H E I C F J K</a:t>
            </a:r>
            <a:endParaRPr sz="1400"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Inorder :	G D H B E I A C J F K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DATA STRUCTURE AND ALGORITHMS</a:t>
            </a:r>
            <a:endParaRPr/>
          </a:p>
        </p:txBody>
      </p:sp>
      <p:graphicFrame>
        <p:nvGraphicFramePr>
          <p:cNvPr id="196" name="Google Shape;196;p28"/>
          <p:cNvGraphicFramePr/>
          <p:nvPr/>
        </p:nvGraphicFramePr>
        <p:xfrm>
          <a:off x="317375" y="2514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{6D62F384-80B1-4261-8C14-AD0B8B64E9B8}</a:tableStyleId>
              </a:tblPr>
              <a:tblGrid>
                <a:gridCol w="1282775"/>
                <a:gridCol w="7237525"/>
              </a:tblGrid>
              <a:tr h="425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lt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Sl No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lt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Description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55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ES-</a:t>
                      </a:r>
                      <a:r>
                        <a:rPr b="1" lang="en-US" sz="1200" u="none" cap="none" strike="noStrike"/>
                        <a:t>C</a:t>
                      </a:r>
                      <a:r>
                        <a:rPr b="1" lang="en-US" sz="1200"/>
                        <a:t>S30</a:t>
                      </a:r>
                      <a:r>
                        <a:rPr b="1" lang="en-US" sz="1200" u="none" cap="none" strike="noStrike"/>
                        <a:t>1.1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rgbClr val="221E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 a given algorithm student will able to analyze the algorithms to determine the time and computation complexity and justify the correctness.</a:t>
                      </a:r>
                      <a:endParaRPr sz="1200">
                        <a:solidFill>
                          <a:srgbClr val="01020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42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200"/>
                        <a:t>ES-CS301.2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rgbClr val="221E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 a given Search problem (Linear Search and Binary Search) student will able to implement it.</a:t>
                      </a:r>
                      <a:endParaRPr sz="1200">
                        <a:solidFill>
                          <a:srgbClr val="01020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42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200"/>
                        <a:t>ES-CS301.3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rgbClr val="221E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 a given problem of Stacks, Queues and linked list student will able to implement it and analyze the same to determine the time and computation complexity.</a:t>
                      </a:r>
                      <a:endParaRPr sz="1200">
                        <a:solidFill>
                          <a:srgbClr val="01020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45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200"/>
                        <a:t>ES-CS301.4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rgbClr val="221E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Student will able to write an algorithm Selection Sort, Bubble Sort, Insertion Sort, Quick Sort, Merge Sort, Heap Sort and compare their performance in term of Space and Time complexity.</a:t>
                      </a:r>
                      <a:endParaRPr sz="1200">
                        <a:solidFill>
                          <a:srgbClr val="01020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42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200"/>
                        <a:t>ES-CS301.5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rgbClr val="221E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Student will able to implement Graph search and traversal algorithms and determine the time and computation complexity.</a:t>
                      </a:r>
                      <a:endParaRPr sz="1200">
                        <a:solidFill>
                          <a:srgbClr val="01020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97" name="Google Shape;197;p28"/>
          <p:cNvSpPr/>
          <p:nvPr/>
        </p:nvSpPr>
        <p:spPr>
          <a:xfrm>
            <a:off x="241175" y="1548825"/>
            <a:ext cx="5067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E953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COURSE OUTCOMES (ECE) </a:t>
            </a:r>
            <a:r>
              <a:rPr b="1"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</a:t>
            </a:r>
            <a:endParaRPr b="1"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10202"/>
                </a:solidFill>
              </a:rPr>
              <a:t>On completion of the course students will be able to</a:t>
            </a:r>
            <a:endParaRPr b="1">
              <a:solidFill>
                <a:srgbClr val="010202"/>
              </a:solidFill>
            </a:endParaRPr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5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TREE </a:t>
            </a:r>
            <a:endParaRPr/>
          </a:p>
        </p:txBody>
      </p:sp>
      <p:sp>
        <p:nvSpPr>
          <p:cNvPr id="848" name="Google Shape;848;p55"/>
          <p:cNvSpPr txBox="1"/>
          <p:nvPr>
            <p:ph idx="1" type="body"/>
          </p:nvPr>
        </p:nvSpPr>
        <p:spPr>
          <a:xfrm>
            <a:off x="914400" y="1447800"/>
            <a:ext cx="77724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46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b="1" lang="en-US" sz="1400">
                <a:solidFill>
                  <a:srgbClr val="073763"/>
                </a:solidFill>
              </a:rPr>
              <a:t>Expression Tree:</a:t>
            </a:r>
            <a:endParaRPr sz="1400"/>
          </a:p>
          <a:p>
            <a:pPr indent="-217106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lang="en-US" sz="1400"/>
              <a:t>It is generally a 2-tree (except in case of unary operator)</a:t>
            </a:r>
            <a:endParaRPr sz="1400"/>
          </a:p>
          <a:p>
            <a:pPr indent="-217106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lang="en-US" sz="1400"/>
              <a:t>External nodes contain operands</a:t>
            </a:r>
            <a:endParaRPr sz="1400"/>
          </a:p>
          <a:p>
            <a:pPr indent="-217106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lang="en-US" sz="1400"/>
              <a:t>Internal nodes contain operators</a:t>
            </a:r>
            <a:endParaRPr sz="1400"/>
          </a:p>
          <a:p>
            <a:pPr indent="-217106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lang="en-US" sz="1400"/>
              <a:t>Does not contain parenthesis</a:t>
            </a:r>
            <a:endParaRPr sz="1400"/>
          </a:p>
          <a:p>
            <a:pPr indent="-217106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lang="en-US" sz="1400"/>
              <a:t>Preorder and Postorder traversal of an expression tree gives the Prefix  and Postfix notation of arithmetic expression respectively.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581"/>
              <a:buNone/>
            </a:pPr>
            <a:r>
              <a:rPr b="1" i="1" lang="en-US" sz="1400"/>
              <a:t>An expression tree may not unique for an expression. But the result they produce must be correct.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581"/>
              <a:buNone/>
            </a:pPr>
            <a:r>
              <a:t/>
            </a:r>
            <a:endParaRPr b="1" i="1"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581"/>
              <a:buNone/>
            </a:pPr>
            <a:r>
              <a:rPr b="1" i="1" lang="en-US" sz="1400"/>
              <a:t>Two expression trees for A+B-C</a:t>
            </a:r>
            <a:endParaRPr sz="1400"/>
          </a:p>
        </p:txBody>
      </p:sp>
      <p:sp>
        <p:nvSpPr>
          <p:cNvPr id="849" name="Google Shape;849;p55"/>
          <p:cNvSpPr/>
          <p:nvPr/>
        </p:nvSpPr>
        <p:spPr>
          <a:xfrm>
            <a:off x="2209800" y="4800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</a:t>
            </a:r>
            <a:endParaRPr/>
          </a:p>
        </p:txBody>
      </p:sp>
      <p:sp>
        <p:nvSpPr>
          <p:cNvPr id="850" name="Google Shape;850;p55"/>
          <p:cNvSpPr/>
          <p:nvPr/>
        </p:nvSpPr>
        <p:spPr>
          <a:xfrm>
            <a:off x="1680294" y="5410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+</a:t>
            </a:r>
            <a:endParaRPr/>
          </a:p>
        </p:txBody>
      </p:sp>
      <p:sp>
        <p:nvSpPr>
          <p:cNvPr id="851" name="Google Shape;851;p55"/>
          <p:cNvSpPr/>
          <p:nvPr/>
        </p:nvSpPr>
        <p:spPr>
          <a:xfrm>
            <a:off x="2667000" y="5334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</a:t>
            </a:r>
            <a:endParaRPr/>
          </a:p>
        </p:txBody>
      </p:sp>
      <p:sp>
        <p:nvSpPr>
          <p:cNvPr id="852" name="Google Shape;852;p55"/>
          <p:cNvSpPr/>
          <p:nvPr/>
        </p:nvSpPr>
        <p:spPr>
          <a:xfrm>
            <a:off x="1319698" y="6019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endParaRPr/>
          </a:p>
        </p:txBody>
      </p:sp>
      <p:sp>
        <p:nvSpPr>
          <p:cNvPr id="853" name="Google Shape;853;p55"/>
          <p:cNvSpPr/>
          <p:nvPr/>
        </p:nvSpPr>
        <p:spPr>
          <a:xfrm>
            <a:off x="1985094" y="6019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endParaRPr/>
          </a:p>
        </p:txBody>
      </p:sp>
      <p:cxnSp>
        <p:nvCxnSpPr>
          <p:cNvPr id="854" name="Google Shape;854;p55"/>
          <p:cNvCxnSpPr>
            <a:stCxn id="849" idx="3"/>
            <a:endCxn id="850" idx="7"/>
          </p:cNvCxnSpPr>
          <p:nvPr/>
        </p:nvCxnSpPr>
        <p:spPr>
          <a:xfrm flipH="1">
            <a:off x="2005496" y="5125804"/>
            <a:ext cx="260100" cy="340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5" name="Google Shape;855;p55"/>
          <p:cNvCxnSpPr>
            <a:stCxn id="849" idx="5"/>
            <a:endCxn id="851" idx="1"/>
          </p:cNvCxnSpPr>
          <p:nvPr/>
        </p:nvCxnSpPr>
        <p:spPr>
          <a:xfrm>
            <a:off x="2535004" y="5125804"/>
            <a:ext cx="187800" cy="2640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6" name="Google Shape;856;p55"/>
          <p:cNvCxnSpPr>
            <a:stCxn id="850" idx="3"/>
          </p:cNvCxnSpPr>
          <p:nvPr/>
        </p:nvCxnSpPr>
        <p:spPr>
          <a:xfrm flipH="1">
            <a:off x="1472090" y="5735404"/>
            <a:ext cx="264000" cy="340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7" name="Google Shape;857;p55"/>
          <p:cNvCxnSpPr>
            <a:stCxn id="850" idx="5"/>
            <a:endCxn id="853" idx="0"/>
          </p:cNvCxnSpPr>
          <p:nvPr/>
        </p:nvCxnSpPr>
        <p:spPr>
          <a:xfrm>
            <a:off x="2005498" y="5735404"/>
            <a:ext cx="170100" cy="2844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8" name="Google Shape;858;p55"/>
          <p:cNvSpPr txBox="1"/>
          <p:nvPr/>
        </p:nvSpPr>
        <p:spPr>
          <a:xfrm>
            <a:off x="2743200" y="4648200"/>
            <a:ext cx="6014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2485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Root</a:t>
            </a:r>
            <a:endParaRPr sz="1300"/>
          </a:p>
        </p:txBody>
      </p:sp>
      <p:cxnSp>
        <p:nvCxnSpPr>
          <p:cNvPr id="859" name="Google Shape;859;p55"/>
          <p:cNvCxnSpPr>
            <a:endCxn id="849" idx="6"/>
          </p:cNvCxnSpPr>
          <p:nvPr/>
        </p:nvCxnSpPr>
        <p:spPr>
          <a:xfrm flipH="1">
            <a:off x="2590800" y="4909200"/>
            <a:ext cx="224700" cy="81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60" name="Google Shape;860;p55"/>
          <p:cNvSpPr/>
          <p:nvPr/>
        </p:nvSpPr>
        <p:spPr>
          <a:xfrm>
            <a:off x="6629400" y="4724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+</a:t>
            </a:r>
            <a:endParaRPr/>
          </a:p>
        </p:txBody>
      </p:sp>
      <p:sp>
        <p:nvSpPr>
          <p:cNvPr id="861" name="Google Shape;861;p55"/>
          <p:cNvSpPr/>
          <p:nvPr/>
        </p:nvSpPr>
        <p:spPr>
          <a:xfrm>
            <a:off x="6096000" y="5334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endParaRPr/>
          </a:p>
        </p:txBody>
      </p:sp>
      <p:sp>
        <p:nvSpPr>
          <p:cNvPr id="862" name="Google Shape;862;p55"/>
          <p:cNvSpPr/>
          <p:nvPr/>
        </p:nvSpPr>
        <p:spPr>
          <a:xfrm>
            <a:off x="7239000" y="5410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</a:t>
            </a:r>
            <a:endParaRPr/>
          </a:p>
        </p:txBody>
      </p:sp>
      <p:sp>
        <p:nvSpPr>
          <p:cNvPr id="863" name="Google Shape;863;p55"/>
          <p:cNvSpPr/>
          <p:nvPr/>
        </p:nvSpPr>
        <p:spPr>
          <a:xfrm>
            <a:off x="6858000" y="6019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endParaRPr/>
          </a:p>
        </p:txBody>
      </p:sp>
      <p:sp>
        <p:nvSpPr>
          <p:cNvPr id="864" name="Google Shape;864;p55"/>
          <p:cNvSpPr/>
          <p:nvPr/>
        </p:nvSpPr>
        <p:spPr>
          <a:xfrm>
            <a:off x="7620000" y="6019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</a:t>
            </a:r>
            <a:endParaRPr/>
          </a:p>
        </p:txBody>
      </p:sp>
      <p:cxnSp>
        <p:nvCxnSpPr>
          <p:cNvPr id="865" name="Google Shape;865;p55"/>
          <p:cNvCxnSpPr>
            <a:stCxn id="860" idx="3"/>
            <a:endCxn id="861" idx="7"/>
          </p:cNvCxnSpPr>
          <p:nvPr/>
        </p:nvCxnSpPr>
        <p:spPr>
          <a:xfrm flipH="1">
            <a:off x="6421196" y="5049604"/>
            <a:ext cx="264000" cy="340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6" name="Google Shape;866;p55"/>
          <p:cNvCxnSpPr>
            <a:stCxn id="860" idx="5"/>
            <a:endCxn id="862" idx="1"/>
          </p:cNvCxnSpPr>
          <p:nvPr/>
        </p:nvCxnSpPr>
        <p:spPr>
          <a:xfrm>
            <a:off x="6954604" y="5049604"/>
            <a:ext cx="340200" cy="4164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7" name="Google Shape;867;p55"/>
          <p:cNvCxnSpPr>
            <a:stCxn id="862" idx="3"/>
            <a:endCxn id="863" idx="0"/>
          </p:cNvCxnSpPr>
          <p:nvPr/>
        </p:nvCxnSpPr>
        <p:spPr>
          <a:xfrm flipH="1">
            <a:off x="7048496" y="5735404"/>
            <a:ext cx="246300" cy="2844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8" name="Google Shape;868;p55"/>
          <p:cNvCxnSpPr>
            <a:stCxn id="862" idx="5"/>
            <a:endCxn id="864" idx="0"/>
          </p:cNvCxnSpPr>
          <p:nvPr/>
        </p:nvCxnSpPr>
        <p:spPr>
          <a:xfrm>
            <a:off x="7564204" y="5735404"/>
            <a:ext cx="246300" cy="2844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9" name="Google Shape;869;p55"/>
          <p:cNvSpPr txBox="1"/>
          <p:nvPr/>
        </p:nvSpPr>
        <p:spPr>
          <a:xfrm>
            <a:off x="7162800" y="4648200"/>
            <a:ext cx="6014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2485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Root</a:t>
            </a:r>
            <a:endParaRPr sz="1300"/>
          </a:p>
        </p:txBody>
      </p:sp>
      <p:cxnSp>
        <p:nvCxnSpPr>
          <p:cNvPr id="870" name="Google Shape;870;p55"/>
          <p:cNvCxnSpPr>
            <a:endCxn id="860" idx="6"/>
          </p:cNvCxnSpPr>
          <p:nvPr/>
        </p:nvCxnSpPr>
        <p:spPr>
          <a:xfrm flipH="1">
            <a:off x="7010400" y="4833000"/>
            <a:ext cx="224700" cy="81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5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TREE </a:t>
            </a:r>
            <a:endParaRPr/>
          </a:p>
        </p:txBody>
      </p:sp>
      <p:sp>
        <p:nvSpPr>
          <p:cNvPr id="876" name="Google Shape;876;p56"/>
          <p:cNvSpPr txBox="1"/>
          <p:nvPr>
            <p:ph idx="1" type="body"/>
          </p:nvPr>
        </p:nvSpPr>
        <p:spPr>
          <a:xfrm>
            <a:off x="914400" y="1447800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47"/>
              <a:buChar char="⚫"/>
            </a:pPr>
            <a:r>
              <a:rPr b="1" lang="en-US" sz="1820">
                <a:solidFill>
                  <a:srgbClr val="073763"/>
                </a:solidFill>
              </a:rPr>
              <a:t>Binary Search Tree:</a:t>
            </a:r>
            <a:endParaRPr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27"/>
              <a:buFont typeface="Noto Sans Symbols"/>
              <a:buChar char="❖"/>
            </a:pPr>
            <a:r>
              <a:rPr lang="en-US" sz="1679"/>
              <a:t>any node greater than its parent must be part of right subtree</a:t>
            </a:r>
            <a:endParaRPr sz="1679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27"/>
              <a:buFont typeface="Noto Sans Symbols"/>
              <a:buChar char="❖"/>
            </a:pPr>
            <a:r>
              <a:rPr lang="en-US" sz="1679"/>
              <a:t>any node less than its parent must be part of left subtree</a:t>
            </a:r>
            <a:endParaRPr sz="1679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27"/>
              <a:buFont typeface="Noto Sans Symbols"/>
              <a:buChar char="❖"/>
            </a:pPr>
            <a:r>
              <a:rPr lang="en-US" sz="1679"/>
              <a:t>There is no duplicate node</a:t>
            </a:r>
            <a:endParaRPr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27"/>
              <a:buFont typeface="Noto Sans Symbols"/>
              <a:buChar char="❖"/>
            </a:pPr>
            <a:r>
              <a:rPr lang="en-US" sz="1679"/>
              <a:t>Inorder traversal gives ascending order list</a:t>
            </a:r>
            <a:endParaRPr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28"/>
              <a:buNone/>
            </a:pPr>
            <a:r>
              <a:t/>
            </a:r>
            <a:endParaRPr sz="1679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27"/>
              <a:buNone/>
            </a:pPr>
            <a:r>
              <a:rPr lang="en-US" sz="1679"/>
              <a:t>ITEMS: 	13	6	16	2	17	9</a:t>
            </a:r>
            <a:endParaRPr/>
          </a:p>
          <a:p>
            <a:pPr indent="-137922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28"/>
              <a:buFont typeface="Noto Sans Symbols"/>
              <a:buNone/>
            </a:pPr>
            <a:r>
              <a:t/>
            </a:r>
            <a:endParaRPr sz="1679"/>
          </a:p>
        </p:txBody>
      </p:sp>
      <p:sp>
        <p:nvSpPr>
          <p:cNvPr id="877" name="Google Shape;877;p56"/>
          <p:cNvSpPr txBox="1"/>
          <p:nvPr/>
        </p:nvSpPr>
        <p:spPr>
          <a:xfrm>
            <a:off x="4808753" y="3364468"/>
            <a:ext cx="6014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2485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Root</a:t>
            </a:r>
            <a:endParaRPr sz="1300"/>
          </a:p>
        </p:txBody>
      </p:sp>
      <p:cxnSp>
        <p:nvCxnSpPr>
          <p:cNvPr id="878" name="Google Shape;878;p56"/>
          <p:cNvCxnSpPr/>
          <p:nvPr/>
        </p:nvCxnSpPr>
        <p:spPr>
          <a:xfrm flipH="1">
            <a:off x="4652242" y="3575566"/>
            <a:ext cx="224558" cy="82034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79" name="Google Shape;879;p56"/>
          <p:cNvSpPr/>
          <p:nvPr/>
        </p:nvSpPr>
        <p:spPr>
          <a:xfrm>
            <a:off x="4038600" y="33528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13</a:t>
            </a:r>
            <a:endParaRPr/>
          </a:p>
        </p:txBody>
      </p:sp>
      <p:sp>
        <p:nvSpPr>
          <p:cNvPr id="880" name="Google Shape;880;p56"/>
          <p:cNvSpPr/>
          <p:nvPr/>
        </p:nvSpPr>
        <p:spPr>
          <a:xfrm>
            <a:off x="3429000" y="40386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6</a:t>
            </a:r>
            <a:endParaRPr/>
          </a:p>
        </p:txBody>
      </p:sp>
      <p:cxnSp>
        <p:nvCxnSpPr>
          <p:cNvPr id="881" name="Google Shape;881;p56"/>
          <p:cNvCxnSpPr>
            <a:stCxn id="879" idx="3"/>
            <a:endCxn id="880" idx="7"/>
          </p:cNvCxnSpPr>
          <p:nvPr/>
        </p:nvCxnSpPr>
        <p:spPr>
          <a:xfrm flipH="1">
            <a:off x="3949374" y="3873126"/>
            <a:ext cx="178500" cy="2547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2" name="Google Shape;882;p56"/>
          <p:cNvSpPr/>
          <p:nvPr/>
        </p:nvSpPr>
        <p:spPr>
          <a:xfrm>
            <a:off x="2895600" y="49530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endParaRPr/>
          </a:p>
        </p:txBody>
      </p:sp>
      <p:sp>
        <p:nvSpPr>
          <p:cNvPr id="883" name="Google Shape;883;p56"/>
          <p:cNvSpPr/>
          <p:nvPr/>
        </p:nvSpPr>
        <p:spPr>
          <a:xfrm>
            <a:off x="4648200" y="40386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16</a:t>
            </a:r>
            <a:endParaRPr/>
          </a:p>
        </p:txBody>
      </p:sp>
      <p:cxnSp>
        <p:nvCxnSpPr>
          <p:cNvPr id="884" name="Google Shape;884;p56"/>
          <p:cNvCxnSpPr>
            <a:stCxn id="879" idx="5"/>
            <a:endCxn id="883" idx="1"/>
          </p:cNvCxnSpPr>
          <p:nvPr/>
        </p:nvCxnSpPr>
        <p:spPr>
          <a:xfrm>
            <a:off x="4558926" y="3873126"/>
            <a:ext cx="178500" cy="2547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5" name="Google Shape;885;p56"/>
          <p:cNvCxnSpPr>
            <a:stCxn id="880" idx="3"/>
            <a:endCxn id="882" idx="0"/>
          </p:cNvCxnSpPr>
          <p:nvPr/>
        </p:nvCxnSpPr>
        <p:spPr>
          <a:xfrm flipH="1">
            <a:off x="3200274" y="4558926"/>
            <a:ext cx="318000" cy="394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6" name="Google Shape;886;p56"/>
          <p:cNvSpPr/>
          <p:nvPr/>
        </p:nvSpPr>
        <p:spPr>
          <a:xfrm>
            <a:off x="3886200" y="49530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9</a:t>
            </a:r>
            <a:endParaRPr/>
          </a:p>
        </p:txBody>
      </p:sp>
      <p:sp>
        <p:nvSpPr>
          <p:cNvPr id="887" name="Google Shape;887;p56"/>
          <p:cNvSpPr/>
          <p:nvPr/>
        </p:nvSpPr>
        <p:spPr>
          <a:xfrm>
            <a:off x="5181600" y="49530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17</a:t>
            </a:r>
            <a:endParaRPr/>
          </a:p>
        </p:txBody>
      </p:sp>
      <p:cxnSp>
        <p:nvCxnSpPr>
          <p:cNvPr id="888" name="Google Shape;888;p56"/>
          <p:cNvCxnSpPr>
            <a:stCxn id="883" idx="5"/>
            <a:endCxn id="887" idx="0"/>
          </p:cNvCxnSpPr>
          <p:nvPr/>
        </p:nvCxnSpPr>
        <p:spPr>
          <a:xfrm>
            <a:off x="5168526" y="4558926"/>
            <a:ext cx="318000" cy="394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9" name="Google Shape;889;p56"/>
          <p:cNvCxnSpPr>
            <a:stCxn id="880" idx="5"/>
            <a:endCxn id="886" idx="0"/>
          </p:cNvCxnSpPr>
          <p:nvPr/>
        </p:nvCxnSpPr>
        <p:spPr>
          <a:xfrm>
            <a:off x="3949326" y="4558926"/>
            <a:ext cx="241800" cy="394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57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TREE </a:t>
            </a:r>
            <a:endParaRPr/>
          </a:p>
        </p:txBody>
      </p:sp>
      <p:sp>
        <p:nvSpPr>
          <p:cNvPr id="895" name="Google Shape;895;p57"/>
          <p:cNvSpPr txBox="1"/>
          <p:nvPr>
            <p:ph idx="1" type="body"/>
          </p:nvPr>
        </p:nvSpPr>
        <p:spPr>
          <a:xfrm>
            <a:off x="914400" y="1447800"/>
            <a:ext cx="6477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985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b="1" lang="en-US" sz="1400">
                <a:solidFill>
                  <a:srgbClr val="073763"/>
                </a:solidFill>
              </a:rPr>
              <a:t>Binary Search Tree Insertion: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27"/>
              <a:buNone/>
            </a:pPr>
            <a:r>
              <a:rPr lang="en-US" sz="1400"/>
              <a:t>struct BinaryST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27"/>
              <a:buNone/>
            </a:pPr>
            <a:r>
              <a:rPr lang="en-US" sz="1400"/>
              <a:t>{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27"/>
              <a:buNone/>
            </a:pPr>
            <a:r>
              <a:rPr lang="en-US" sz="1400"/>
              <a:t>	struct BinaryST *Left;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27"/>
              <a:buNone/>
            </a:pPr>
            <a:r>
              <a:rPr lang="en-US" sz="1400"/>
              <a:t>	int iData;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27"/>
              <a:buNone/>
            </a:pPr>
            <a:r>
              <a:rPr lang="en-US" sz="1400"/>
              <a:t>	struct BinaryST *Right;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27"/>
              <a:buNone/>
            </a:pPr>
            <a:r>
              <a:rPr lang="en-US" sz="1400"/>
              <a:t>}*New, *Root=NULL;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28"/>
              <a:buNone/>
            </a:pPr>
            <a:r>
              <a:t/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27"/>
              <a:buNone/>
            </a:pPr>
            <a:r>
              <a:rPr lang="en-US" sz="1400"/>
              <a:t>fnCreate()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27"/>
              <a:buNone/>
            </a:pPr>
            <a:r>
              <a:rPr lang="en-US" sz="1400"/>
              <a:t>{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27"/>
              <a:buNone/>
            </a:pPr>
            <a:r>
              <a:rPr lang="en-US" sz="1400"/>
              <a:t>	New=(struct BinaryST *)malloc(sizeof(struct BinaryST));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27"/>
              <a:buNone/>
            </a:pPr>
            <a:r>
              <a:rPr lang="en-US" sz="1400"/>
              <a:t>	New-&gt;Left=NULL;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27"/>
              <a:buNone/>
            </a:pPr>
            <a:r>
              <a:rPr lang="en-US" sz="1400"/>
              <a:t>	printf(“\nEnter the data:”);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27"/>
              <a:buNone/>
            </a:pPr>
            <a:r>
              <a:rPr lang="en-US" sz="1400"/>
              <a:t>	scanf(“%d”,&amp;New-&gt;iData);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27"/>
              <a:buNone/>
            </a:pPr>
            <a:r>
              <a:rPr lang="en-US" sz="1400"/>
              <a:t>	New-&gt;Right=NULL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27"/>
              <a:buNone/>
            </a:pPr>
            <a:r>
              <a:rPr lang="en-US" sz="1400"/>
              <a:t>} 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28"/>
              <a:buNone/>
            </a:pPr>
            <a:r>
              <a:t/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28"/>
              <a:buNone/>
            </a:pPr>
            <a:r>
              <a:t/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27"/>
              <a:buNone/>
            </a:pPr>
            <a:r>
              <a:rPr lang="en-US" sz="1400"/>
              <a:t>Enter the data: 	13</a:t>
            </a:r>
            <a:endParaRPr sz="1400"/>
          </a:p>
        </p:txBody>
      </p:sp>
      <p:sp>
        <p:nvSpPr>
          <p:cNvPr id="896" name="Google Shape;896;p57"/>
          <p:cNvSpPr txBox="1"/>
          <p:nvPr/>
        </p:nvSpPr>
        <p:spPr>
          <a:xfrm>
            <a:off x="8257246" y="4126468"/>
            <a:ext cx="5819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2485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New</a:t>
            </a:r>
            <a:endParaRPr sz="1300"/>
          </a:p>
        </p:txBody>
      </p:sp>
      <p:cxnSp>
        <p:nvCxnSpPr>
          <p:cNvPr id="897" name="Google Shape;897;p57"/>
          <p:cNvCxnSpPr/>
          <p:nvPr/>
        </p:nvCxnSpPr>
        <p:spPr>
          <a:xfrm flipH="1">
            <a:off x="8100735" y="4337566"/>
            <a:ext cx="224558" cy="82034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98" name="Google Shape;898;p57"/>
          <p:cNvSpPr/>
          <p:nvPr/>
        </p:nvSpPr>
        <p:spPr>
          <a:xfrm>
            <a:off x="7487093" y="41148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58"/>
          <p:cNvSpPr txBox="1"/>
          <p:nvPr>
            <p:ph type="title"/>
          </p:nvPr>
        </p:nvSpPr>
        <p:spPr>
          <a:xfrm>
            <a:off x="1066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TREE </a:t>
            </a:r>
            <a:endParaRPr/>
          </a:p>
        </p:txBody>
      </p:sp>
      <p:sp>
        <p:nvSpPr>
          <p:cNvPr id="904" name="Google Shape;904;p58"/>
          <p:cNvSpPr txBox="1"/>
          <p:nvPr>
            <p:ph idx="1" type="body"/>
          </p:nvPr>
        </p:nvSpPr>
        <p:spPr>
          <a:xfrm>
            <a:off x="914400" y="1066800"/>
            <a:ext cx="64770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6035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b="1" lang="en-US" sz="1400">
                <a:solidFill>
                  <a:srgbClr val="073763"/>
                </a:solidFill>
              </a:rPr>
              <a:t>Binary Search Tree Insertion (Cont…): 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122"/>
              <a:buNone/>
            </a:pPr>
            <a:r>
              <a:rPr lang="en-US" sz="1400"/>
              <a:t>fnInsert()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122"/>
              <a:buNone/>
            </a:pPr>
            <a:r>
              <a:rPr lang="en-US" sz="1400"/>
              <a:t>{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122"/>
              <a:buNone/>
            </a:pPr>
            <a:r>
              <a:rPr lang="en-US" sz="1400"/>
              <a:t>	fnCreate();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122"/>
              <a:buNone/>
            </a:pPr>
            <a:r>
              <a:rPr lang="en-US" sz="1400"/>
              <a:t>	struct BinaryST *Prev, *Ptr;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122"/>
              <a:buNone/>
            </a:pPr>
            <a:r>
              <a:rPr lang="en-US" sz="1400"/>
              <a:t>	if(Root==NULL)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122"/>
              <a:buNone/>
            </a:pPr>
            <a:r>
              <a:rPr lang="en-US" sz="1400"/>
              <a:t>	{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122"/>
              <a:buNone/>
            </a:pPr>
            <a:r>
              <a:rPr lang="en-US" sz="1400"/>
              <a:t>		Root=New;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122"/>
              <a:buNone/>
            </a:pPr>
            <a:r>
              <a:rPr lang="en-US" sz="1400"/>
              <a:t>		return;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122"/>
              <a:buNone/>
            </a:pPr>
            <a:r>
              <a:rPr lang="en-US" sz="1400"/>
              <a:t>	}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122"/>
              <a:buNone/>
            </a:pPr>
            <a:r>
              <a:rPr lang="en-US" sz="1400"/>
              <a:t>	Ptr=Root;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122"/>
              <a:buNone/>
            </a:pPr>
            <a:r>
              <a:rPr lang="en-US" sz="1400"/>
              <a:t>	while(Ptr!=NULL)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122"/>
              <a:buNone/>
            </a:pPr>
            <a:r>
              <a:rPr lang="en-US" sz="1400"/>
              <a:t>	{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122"/>
              <a:buNone/>
            </a:pPr>
            <a:r>
              <a:rPr lang="en-US" sz="1400"/>
              <a:t>		Prev=Ptr;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122"/>
              <a:buNone/>
            </a:pPr>
            <a:r>
              <a:rPr lang="en-US" sz="1400"/>
              <a:t>		if(New-&gt;iData &lt; Ptr-&gt;iData)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122"/>
              <a:buNone/>
            </a:pPr>
            <a:r>
              <a:rPr lang="en-US" sz="1400"/>
              <a:t>			Ptr=Ptr-&gt;Left;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122"/>
              <a:buNone/>
            </a:pPr>
            <a:r>
              <a:rPr lang="en-US" sz="1400"/>
              <a:t>		else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122"/>
              <a:buNone/>
            </a:pPr>
            <a:r>
              <a:rPr lang="en-US" sz="1400"/>
              <a:t>			Ptr=Ptr-&gt;Right; 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122"/>
              <a:buNone/>
            </a:pPr>
            <a:r>
              <a:rPr lang="en-US" sz="1400"/>
              <a:t>	}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122"/>
              <a:buNone/>
            </a:pPr>
            <a:r>
              <a:rPr lang="en-US" sz="1400"/>
              <a:t>	if(New-&gt;iData &lt; Prev-&gt;iData)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122"/>
              <a:buNone/>
            </a:pPr>
            <a:r>
              <a:rPr lang="en-US" sz="1400"/>
              <a:t>		Prev-&gt;Left=New;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122"/>
              <a:buNone/>
            </a:pPr>
            <a:r>
              <a:rPr lang="en-US" sz="1400"/>
              <a:t>	else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122"/>
              <a:buNone/>
            </a:pPr>
            <a:r>
              <a:rPr lang="en-US" sz="1400"/>
              <a:t>		Prev-&gt;Right=New;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122"/>
              <a:buNone/>
            </a:pPr>
            <a:r>
              <a:rPr lang="en-US" sz="1400"/>
              <a:t>} </a:t>
            </a:r>
            <a:endParaRPr sz="1400"/>
          </a:p>
        </p:txBody>
      </p:sp>
      <p:sp>
        <p:nvSpPr>
          <p:cNvPr id="905" name="Google Shape;905;p58"/>
          <p:cNvSpPr txBox="1"/>
          <p:nvPr/>
        </p:nvSpPr>
        <p:spPr>
          <a:xfrm>
            <a:off x="8257246" y="2297668"/>
            <a:ext cx="5819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2485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New</a:t>
            </a:r>
            <a:endParaRPr sz="1300"/>
          </a:p>
        </p:txBody>
      </p:sp>
      <p:cxnSp>
        <p:nvCxnSpPr>
          <p:cNvPr id="906" name="Google Shape;906;p58"/>
          <p:cNvCxnSpPr/>
          <p:nvPr/>
        </p:nvCxnSpPr>
        <p:spPr>
          <a:xfrm flipH="1">
            <a:off x="8100735" y="2508766"/>
            <a:ext cx="224558" cy="82034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07" name="Google Shape;907;p58"/>
          <p:cNvSpPr/>
          <p:nvPr/>
        </p:nvSpPr>
        <p:spPr>
          <a:xfrm>
            <a:off x="7487093" y="22860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13</a:t>
            </a:r>
            <a:endParaRPr/>
          </a:p>
        </p:txBody>
      </p:sp>
      <p:sp>
        <p:nvSpPr>
          <p:cNvPr id="908" name="Google Shape;908;p58"/>
          <p:cNvSpPr txBox="1"/>
          <p:nvPr/>
        </p:nvSpPr>
        <p:spPr>
          <a:xfrm>
            <a:off x="7856753" y="4583668"/>
            <a:ext cx="5819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2485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New</a:t>
            </a:r>
            <a:endParaRPr sz="1300"/>
          </a:p>
        </p:txBody>
      </p:sp>
      <p:cxnSp>
        <p:nvCxnSpPr>
          <p:cNvPr id="909" name="Google Shape;909;p58"/>
          <p:cNvCxnSpPr/>
          <p:nvPr/>
        </p:nvCxnSpPr>
        <p:spPr>
          <a:xfrm flipH="1">
            <a:off x="7700242" y="4794766"/>
            <a:ext cx="224558" cy="82034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10" name="Google Shape;910;p58"/>
          <p:cNvSpPr/>
          <p:nvPr/>
        </p:nvSpPr>
        <p:spPr>
          <a:xfrm>
            <a:off x="7086600" y="45720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6</a:t>
            </a:r>
            <a:endParaRPr/>
          </a:p>
        </p:txBody>
      </p:sp>
      <p:sp>
        <p:nvSpPr>
          <p:cNvPr id="911" name="Google Shape;911;p58"/>
          <p:cNvSpPr txBox="1"/>
          <p:nvPr/>
        </p:nvSpPr>
        <p:spPr>
          <a:xfrm>
            <a:off x="7924800" y="1916668"/>
            <a:ext cx="6014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2485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Root</a:t>
            </a:r>
            <a:endParaRPr sz="1300"/>
          </a:p>
        </p:txBody>
      </p:sp>
      <p:cxnSp>
        <p:nvCxnSpPr>
          <p:cNvPr id="912" name="Google Shape;912;p58"/>
          <p:cNvCxnSpPr>
            <a:endCxn id="907" idx="0"/>
          </p:cNvCxnSpPr>
          <p:nvPr/>
        </p:nvCxnSpPr>
        <p:spPr>
          <a:xfrm flipH="1">
            <a:off x="7791893" y="2133600"/>
            <a:ext cx="209100" cy="15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13" name="Google Shape;913;p58"/>
          <p:cNvSpPr txBox="1"/>
          <p:nvPr/>
        </p:nvSpPr>
        <p:spPr>
          <a:xfrm>
            <a:off x="8313953" y="3745468"/>
            <a:ext cx="5636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2485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Prev</a:t>
            </a:r>
            <a:endParaRPr sz="1300">
              <a:solidFill>
                <a:srgbClr val="02485C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914" name="Google Shape;914;p58"/>
          <p:cNvCxnSpPr/>
          <p:nvPr/>
        </p:nvCxnSpPr>
        <p:spPr>
          <a:xfrm flipH="1">
            <a:off x="8157442" y="3956566"/>
            <a:ext cx="224558" cy="82034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15" name="Google Shape;915;p58"/>
          <p:cNvSpPr/>
          <p:nvPr/>
        </p:nvSpPr>
        <p:spPr>
          <a:xfrm>
            <a:off x="7543800" y="37338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13</a:t>
            </a:r>
            <a:endParaRPr/>
          </a:p>
        </p:txBody>
      </p:sp>
      <p:sp>
        <p:nvSpPr>
          <p:cNvPr id="916" name="Google Shape;916;p58"/>
          <p:cNvSpPr txBox="1"/>
          <p:nvPr/>
        </p:nvSpPr>
        <p:spPr>
          <a:xfrm>
            <a:off x="7981507" y="3364468"/>
            <a:ext cx="6014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2485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Root</a:t>
            </a:r>
            <a:endParaRPr sz="1300"/>
          </a:p>
        </p:txBody>
      </p:sp>
      <p:cxnSp>
        <p:nvCxnSpPr>
          <p:cNvPr id="917" name="Google Shape;917;p58"/>
          <p:cNvCxnSpPr>
            <a:endCxn id="915" idx="0"/>
          </p:cNvCxnSpPr>
          <p:nvPr/>
        </p:nvCxnSpPr>
        <p:spPr>
          <a:xfrm flipH="1">
            <a:off x="7848600" y="3581400"/>
            <a:ext cx="209100" cy="15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18" name="Google Shape;918;p58"/>
          <p:cNvCxnSpPr>
            <a:stCxn id="915" idx="4"/>
            <a:endCxn id="910" idx="7"/>
          </p:cNvCxnSpPr>
          <p:nvPr/>
        </p:nvCxnSpPr>
        <p:spPr>
          <a:xfrm flipH="1">
            <a:off x="7606800" y="4343400"/>
            <a:ext cx="241800" cy="318000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5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TREE </a:t>
            </a:r>
            <a:endParaRPr/>
          </a:p>
        </p:txBody>
      </p:sp>
      <p:sp>
        <p:nvSpPr>
          <p:cNvPr id="924" name="Google Shape;924;p59"/>
          <p:cNvSpPr txBox="1"/>
          <p:nvPr>
            <p:ph idx="1" type="body"/>
          </p:nvPr>
        </p:nvSpPr>
        <p:spPr>
          <a:xfrm>
            <a:off x="914400" y="1447800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884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b="1" lang="en-US" sz="1400">
                <a:solidFill>
                  <a:srgbClr val="073763"/>
                </a:solidFill>
              </a:rPr>
              <a:t>Binary Search Tree Deletion</a:t>
            </a:r>
            <a:endParaRPr sz="1400"/>
          </a:p>
          <a:p>
            <a:pPr indent="-187959" lvl="1" marL="54864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b="1" lang="en-US" sz="1400"/>
              <a:t>Case 1: Deletion of Leaf Node:</a:t>
            </a:r>
            <a:endParaRPr sz="1400"/>
          </a:p>
          <a:p>
            <a:pPr indent="-228600" lvl="1" marL="54864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2040"/>
              <a:buNone/>
            </a:pPr>
            <a:r>
              <a:rPr lang="en-US" sz="1400"/>
              <a:t>	- set appropriate link of parent to NULL</a:t>
            </a:r>
            <a:endParaRPr sz="1400"/>
          </a:p>
          <a:p>
            <a:pPr indent="-228600" lvl="1" marL="54864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2040"/>
              <a:buNone/>
            </a:pPr>
            <a:r>
              <a:rPr lang="en-US" sz="1400"/>
              <a:t>	- deallocate Leaf Node  </a:t>
            </a:r>
            <a:endParaRPr sz="1400"/>
          </a:p>
          <a:p>
            <a:pPr indent="-228600" lvl="1" marL="54864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2040"/>
              <a:buNone/>
            </a:pPr>
            <a:r>
              <a:rPr lang="en-US" sz="1400"/>
              <a:t>DELETE ITEM: 	9</a:t>
            </a:r>
            <a:endParaRPr sz="1400"/>
          </a:p>
        </p:txBody>
      </p:sp>
      <p:sp>
        <p:nvSpPr>
          <p:cNvPr id="925" name="Google Shape;925;p59"/>
          <p:cNvSpPr txBox="1"/>
          <p:nvPr/>
        </p:nvSpPr>
        <p:spPr>
          <a:xfrm>
            <a:off x="2903753" y="4278868"/>
            <a:ext cx="6014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2485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Root</a:t>
            </a:r>
            <a:endParaRPr sz="1300"/>
          </a:p>
        </p:txBody>
      </p:sp>
      <p:cxnSp>
        <p:nvCxnSpPr>
          <p:cNvPr id="926" name="Google Shape;926;p59"/>
          <p:cNvCxnSpPr/>
          <p:nvPr/>
        </p:nvCxnSpPr>
        <p:spPr>
          <a:xfrm flipH="1">
            <a:off x="2747242" y="4489966"/>
            <a:ext cx="224558" cy="82034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27" name="Google Shape;927;p59"/>
          <p:cNvSpPr/>
          <p:nvPr/>
        </p:nvSpPr>
        <p:spPr>
          <a:xfrm>
            <a:off x="2133600" y="42672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13</a:t>
            </a:r>
            <a:endParaRPr sz="1300"/>
          </a:p>
        </p:txBody>
      </p:sp>
      <p:sp>
        <p:nvSpPr>
          <p:cNvPr id="928" name="Google Shape;928;p59"/>
          <p:cNvSpPr/>
          <p:nvPr/>
        </p:nvSpPr>
        <p:spPr>
          <a:xfrm>
            <a:off x="1524000" y="49530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6</a:t>
            </a:r>
            <a:endParaRPr sz="1300"/>
          </a:p>
        </p:txBody>
      </p:sp>
      <p:cxnSp>
        <p:nvCxnSpPr>
          <p:cNvPr id="929" name="Google Shape;929;p59"/>
          <p:cNvCxnSpPr>
            <a:stCxn id="927" idx="3"/>
            <a:endCxn id="928" idx="7"/>
          </p:cNvCxnSpPr>
          <p:nvPr/>
        </p:nvCxnSpPr>
        <p:spPr>
          <a:xfrm flipH="1">
            <a:off x="2044374" y="4787526"/>
            <a:ext cx="178500" cy="2547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0" name="Google Shape;930;p59"/>
          <p:cNvSpPr/>
          <p:nvPr/>
        </p:nvSpPr>
        <p:spPr>
          <a:xfrm>
            <a:off x="990600" y="58674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endParaRPr sz="1300"/>
          </a:p>
        </p:txBody>
      </p:sp>
      <p:sp>
        <p:nvSpPr>
          <p:cNvPr id="931" name="Google Shape;931;p59"/>
          <p:cNvSpPr/>
          <p:nvPr/>
        </p:nvSpPr>
        <p:spPr>
          <a:xfrm>
            <a:off x="2743200" y="49530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16</a:t>
            </a:r>
            <a:endParaRPr sz="1300"/>
          </a:p>
        </p:txBody>
      </p:sp>
      <p:cxnSp>
        <p:nvCxnSpPr>
          <p:cNvPr id="932" name="Google Shape;932;p59"/>
          <p:cNvCxnSpPr>
            <a:stCxn id="927" idx="5"/>
            <a:endCxn id="931" idx="1"/>
          </p:cNvCxnSpPr>
          <p:nvPr/>
        </p:nvCxnSpPr>
        <p:spPr>
          <a:xfrm>
            <a:off x="2653926" y="4787526"/>
            <a:ext cx="178500" cy="2547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3" name="Google Shape;933;p59"/>
          <p:cNvCxnSpPr>
            <a:stCxn id="928" idx="3"/>
            <a:endCxn id="930" idx="0"/>
          </p:cNvCxnSpPr>
          <p:nvPr/>
        </p:nvCxnSpPr>
        <p:spPr>
          <a:xfrm flipH="1">
            <a:off x="1295274" y="5473326"/>
            <a:ext cx="318000" cy="394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4" name="Google Shape;934;p59"/>
          <p:cNvSpPr/>
          <p:nvPr/>
        </p:nvSpPr>
        <p:spPr>
          <a:xfrm>
            <a:off x="1981200" y="58674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9</a:t>
            </a:r>
            <a:endParaRPr sz="1300"/>
          </a:p>
        </p:txBody>
      </p:sp>
      <p:sp>
        <p:nvSpPr>
          <p:cNvPr id="935" name="Google Shape;935;p59"/>
          <p:cNvSpPr/>
          <p:nvPr/>
        </p:nvSpPr>
        <p:spPr>
          <a:xfrm>
            <a:off x="3276600" y="58674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17</a:t>
            </a:r>
            <a:endParaRPr sz="1300"/>
          </a:p>
        </p:txBody>
      </p:sp>
      <p:cxnSp>
        <p:nvCxnSpPr>
          <p:cNvPr id="936" name="Google Shape;936;p59"/>
          <p:cNvCxnSpPr>
            <a:stCxn id="931" idx="5"/>
            <a:endCxn id="935" idx="0"/>
          </p:cNvCxnSpPr>
          <p:nvPr/>
        </p:nvCxnSpPr>
        <p:spPr>
          <a:xfrm>
            <a:off x="3263526" y="5473326"/>
            <a:ext cx="318000" cy="394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7" name="Google Shape;937;p59"/>
          <p:cNvCxnSpPr>
            <a:stCxn id="928" idx="5"/>
            <a:endCxn id="934" idx="0"/>
          </p:cNvCxnSpPr>
          <p:nvPr/>
        </p:nvCxnSpPr>
        <p:spPr>
          <a:xfrm>
            <a:off x="2044326" y="5473326"/>
            <a:ext cx="241800" cy="394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8" name="Google Shape;938;p59"/>
          <p:cNvSpPr txBox="1"/>
          <p:nvPr/>
        </p:nvSpPr>
        <p:spPr>
          <a:xfrm>
            <a:off x="7170953" y="4202668"/>
            <a:ext cx="6014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2485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Root</a:t>
            </a:r>
            <a:endParaRPr sz="1300"/>
          </a:p>
        </p:txBody>
      </p:sp>
      <p:cxnSp>
        <p:nvCxnSpPr>
          <p:cNvPr id="939" name="Google Shape;939;p59"/>
          <p:cNvCxnSpPr/>
          <p:nvPr/>
        </p:nvCxnSpPr>
        <p:spPr>
          <a:xfrm flipH="1">
            <a:off x="7014442" y="4413766"/>
            <a:ext cx="224558" cy="82034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40" name="Google Shape;940;p59"/>
          <p:cNvSpPr/>
          <p:nvPr/>
        </p:nvSpPr>
        <p:spPr>
          <a:xfrm>
            <a:off x="6400800" y="41910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13</a:t>
            </a:r>
            <a:endParaRPr sz="1300"/>
          </a:p>
        </p:txBody>
      </p:sp>
      <p:sp>
        <p:nvSpPr>
          <p:cNvPr id="941" name="Google Shape;941;p59"/>
          <p:cNvSpPr/>
          <p:nvPr/>
        </p:nvSpPr>
        <p:spPr>
          <a:xfrm>
            <a:off x="5791200" y="48768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6</a:t>
            </a:r>
            <a:endParaRPr sz="1300"/>
          </a:p>
        </p:txBody>
      </p:sp>
      <p:cxnSp>
        <p:nvCxnSpPr>
          <p:cNvPr id="942" name="Google Shape;942;p59"/>
          <p:cNvCxnSpPr>
            <a:stCxn id="940" idx="3"/>
            <a:endCxn id="941" idx="7"/>
          </p:cNvCxnSpPr>
          <p:nvPr/>
        </p:nvCxnSpPr>
        <p:spPr>
          <a:xfrm flipH="1">
            <a:off x="6311574" y="4711326"/>
            <a:ext cx="178500" cy="2547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3" name="Google Shape;943;p59"/>
          <p:cNvSpPr/>
          <p:nvPr/>
        </p:nvSpPr>
        <p:spPr>
          <a:xfrm>
            <a:off x="5257800" y="57912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endParaRPr sz="1200"/>
          </a:p>
        </p:txBody>
      </p:sp>
      <p:sp>
        <p:nvSpPr>
          <p:cNvPr id="944" name="Google Shape;944;p59"/>
          <p:cNvSpPr/>
          <p:nvPr/>
        </p:nvSpPr>
        <p:spPr>
          <a:xfrm>
            <a:off x="7010400" y="48768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16</a:t>
            </a:r>
            <a:endParaRPr sz="1300"/>
          </a:p>
        </p:txBody>
      </p:sp>
      <p:cxnSp>
        <p:nvCxnSpPr>
          <p:cNvPr id="945" name="Google Shape;945;p59"/>
          <p:cNvCxnSpPr>
            <a:stCxn id="940" idx="5"/>
            <a:endCxn id="944" idx="1"/>
          </p:cNvCxnSpPr>
          <p:nvPr/>
        </p:nvCxnSpPr>
        <p:spPr>
          <a:xfrm>
            <a:off x="6921126" y="4711326"/>
            <a:ext cx="178500" cy="2547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6" name="Google Shape;946;p59"/>
          <p:cNvCxnSpPr>
            <a:stCxn id="941" idx="3"/>
            <a:endCxn id="943" idx="0"/>
          </p:cNvCxnSpPr>
          <p:nvPr/>
        </p:nvCxnSpPr>
        <p:spPr>
          <a:xfrm flipH="1">
            <a:off x="5562474" y="5397126"/>
            <a:ext cx="318000" cy="394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7" name="Google Shape;947;p59"/>
          <p:cNvSpPr/>
          <p:nvPr/>
        </p:nvSpPr>
        <p:spPr>
          <a:xfrm>
            <a:off x="7543800" y="57912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17</a:t>
            </a:r>
            <a:endParaRPr sz="1200"/>
          </a:p>
        </p:txBody>
      </p:sp>
      <p:cxnSp>
        <p:nvCxnSpPr>
          <p:cNvPr id="948" name="Google Shape;948;p59"/>
          <p:cNvCxnSpPr>
            <a:stCxn id="944" idx="5"/>
            <a:endCxn id="947" idx="0"/>
          </p:cNvCxnSpPr>
          <p:nvPr/>
        </p:nvCxnSpPr>
        <p:spPr>
          <a:xfrm>
            <a:off x="7530726" y="5397126"/>
            <a:ext cx="318000" cy="394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9" name="Google Shape;949;p59"/>
          <p:cNvSpPr/>
          <p:nvPr/>
        </p:nvSpPr>
        <p:spPr>
          <a:xfrm>
            <a:off x="4191000" y="4953000"/>
            <a:ext cx="838200" cy="60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2D050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6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TREE </a:t>
            </a:r>
            <a:endParaRPr/>
          </a:p>
        </p:txBody>
      </p:sp>
      <p:sp>
        <p:nvSpPr>
          <p:cNvPr id="955" name="Google Shape;955;p60"/>
          <p:cNvSpPr txBox="1"/>
          <p:nvPr>
            <p:ph idx="1" type="body"/>
          </p:nvPr>
        </p:nvSpPr>
        <p:spPr>
          <a:xfrm>
            <a:off x="914400" y="1447800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41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b="1" lang="en-US" sz="1400">
                <a:solidFill>
                  <a:srgbClr val="073763"/>
                </a:solidFill>
              </a:rPr>
              <a:t>Binary Search Tree Deletion</a:t>
            </a:r>
            <a:endParaRPr sz="1400"/>
          </a:p>
          <a:p>
            <a:pPr indent="-197675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b="1" lang="en-US" sz="1400"/>
              <a:t>Case 2: Deletion of Node with a Single Child: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887"/>
              <a:buNone/>
            </a:pPr>
            <a:r>
              <a:rPr lang="en-US" sz="1400"/>
              <a:t>	- set link from the parent of delete Node to point to the child node of delete node.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887"/>
              <a:buNone/>
            </a:pPr>
            <a:r>
              <a:rPr lang="en-US" sz="1400"/>
              <a:t>	- deallocate the delete Node  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887"/>
              <a:buNone/>
            </a:pPr>
            <a:r>
              <a:rPr lang="en-US" sz="1400"/>
              <a:t>DELETE ITEM: 	16</a:t>
            </a:r>
            <a:endParaRPr sz="1400"/>
          </a:p>
        </p:txBody>
      </p:sp>
      <p:sp>
        <p:nvSpPr>
          <p:cNvPr id="956" name="Google Shape;956;p60"/>
          <p:cNvSpPr txBox="1"/>
          <p:nvPr/>
        </p:nvSpPr>
        <p:spPr>
          <a:xfrm>
            <a:off x="2903753" y="4278868"/>
            <a:ext cx="6014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2485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Root</a:t>
            </a:r>
            <a:endParaRPr sz="1300"/>
          </a:p>
        </p:txBody>
      </p:sp>
      <p:cxnSp>
        <p:nvCxnSpPr>
          <p:cNvPr id="957" name="Google Shape;957;p60"/>
          <p:cNvCxnSpPr/>
          <p:nvPr/>
        </p:nvCxnSpPr>
        <p:spPr>
          <a:xfrm flipH="1">
            <a:off x="2747242" y="4489966"/>
            <a:ext cx="224558" cy="82034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58" name="Google Shape;958;p60"/>
          <p:cNvSpPr/>
          <p:nvPr/>
        </p:nvSpPr>
        <p:spPr>
          <a:xfrm>
            <a:off x="2133600" y="42672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13</a:t>
            </a:r>
            <a:endParaRPr sz="1300"/>
          </a:p>
        </p:txBody>
      </p:sp>
      <p:sp>
        <p:nvSpPr>
          <p:cNvPr id="959" name="Google Shape;959;p60"/>
          <p:cNvSpPr/>
          <p:nvPr/>
        </p:nvSpPr>
        <p:spPr>
          <a:xfrm>
            <a:off x="1524000" y="49530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6</a:t>
            </a:r>
            <a:endParaRPr sz="1300"/>
          </a:p>
        </p:txBody>
      </p:sp>
      <p:cxnSp>
        <p:nvCxnSpPr>
          <p:cNvPr id="960" name="Google Shape;960;p60"/>
          <p:cNvCxnSpPr>
            <a:stCxn id="958" idx="3"/>
            <a:endCxn id="959" idx="7"/>
          </p:cNvCxnSpPr>
          <p:nvPr/>
        </p:nvCxnSpPr>
        <p:spPr>
          <a:xfrm flipH="1">
            <a:off x="2044374" y="4787526"/>
            <a:ext cx="178500" cy="2547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1" name="Google Shape;961;p60"/>
          <p:cNvSpPr/>
          <p:nvPr/>
        </p:nvSpPr>
        <p:spPr>
          <a:xfrm>
            <a:off x="990600" y="58674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endParaRPr sz="1300"/>
          </a:p>
        </p:txBody>
      </p:sp>
      <p:sp>
        <p:nvSpPr>
          <p:cNvPr id="962" name="Google Shape;962;p60"/>
          <p:cNvSpPr/>
          <p:nvPr/>
        </p:nvSpPr>
        <p:spPr>
          <a:xfrm>
            <a:off x="2743200" y="49530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16</a:t>
            </a:r>
            <a:endParaRPr sz="1300"/>
          </a:p>
        </p:txBody>
      </p:sp>
      <p:cxnSp>
        <p:nvCxnSpPr>
          <p:cNvPr id="963" name="Google Shape;963;p60"/>
          <p:cNvCxnSpPr>
            <a:stCxn id="958" idx="5"/>
            <a:endCxn id="962" idx="1"/>
          </p:cNvCxnSpPr>
          <p:nvPr/>
        </p:nvCxnSpPr>
        <p:spPr>
          <a:xfrm>
            <a:off x="2653926" y="4787526"/>
            <a:ext cx="178500" cy="2547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4" name="Google Shape;964;p60"/>
          <p:cNvCxnSpPr>
            <a:stCxn id="959" idx="3"/>
            <a:endCxn id="961" idx="0"/>
          </p:cNvCxnSpPr>
          <p:nvPr/>
        </p:nvCxnSpPr>
        <p:spPr>
          <a:xfrm flipH="1">
            <a:off x="1295274" y="5473326"/>
            <a:ext cx="318000" cy="394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5" name="Google Shape;965;p60"/>
          <p:cNvSpPr/>
          <p:nvPr/>
        </p:nvSpPr>
        <p:spPr>
          <a:xfrm>
            <a:off x="1981200" y="58674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9</a:t>
            </a:r>
            <a:endParaRPr sz="1300"/>
          </a:p>
        </p:txBody>
      </p:sp>
      <p:sp>
        <p:nvSpPr>
          <p:cNvPr id="966" name="Google Shape;966;p60"/>
          <p:cNvSpPr/>
          <p:nvPr/>
        </p:nvSpPr>
        <p:spPr>
          <a:xfrm>
            <a:off x="3276600" y="58674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17</a:t>
            </a:r>
            <a:endParaRPr sz="1300"/>
          </a:p>
        </p:txBody>
      </p:sp>
      <p:cxnSp>
        <p:nvCxnSpPr>
          <p:cNvPr id="967" name="Google Shape;967;p60"/>
          <p:cNvCxnSpPr>
            <a:stCxn id="962" idx="5"/>
            <a:endCxn id="966" idx="0"/>
          </p:cNvCxnSpPr>
          <p:nvPr/>
        </p:nvCxnSpPr>
        <p:spPr>
          <a:xfrm>
            <a:off x="3263526" y="5473326"/>
            <a:ext cx="318000" cy="394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8" name="Google Shape;968;p60"/>
          <p:cNvCxnSpPr>
            <a:stCxn id="959" idx="5"/>
            <a:endCxn id="965" idx="0"/>
          </p:cNvCxnSpPr>
          <p:nvPr/>
        </p:nvCxnSpPr>
        <p:spPr>
          <a:xfrm>
            <a:off x="2044326" y="5473326"/>
            <a:ext cx="241800" cy="394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9" name="Google Shape;969;p60"/>
          <p:cNvSpPr txBox="1"/>
          <p:nvPr/>
        </p:nvSpPr>
        <p:spPr>
          <a:xfrm>
            <a:off x="7170953" y="4202668"/>
            <a:ext cx="6014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2485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Root</a:t>
            </a:r>
            <a:endParaRPr sz="1300"/>
          </a:p>
        </p:txBody>
      </p:sp>
      <p:cxnSp>
        <p:nvCxnSpPr>
          <p:cNvPr id="970" name="Google Shape;970;p60"/>
          <p:cNvCxnSpPr/>
          <p:nvPr/>
        </p:nvCxnSpPr>
        <p:spPr>
          <a:xfrm flipH="1">
            <a:off x="7014442" y="4413766"/>
            <a:ext cx="224558" cy="82034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71" name="Google Shape;971;p60"/>
          <p:cNvSpPr/>
          <p:nvPr/>
        </p:nvSpPr>
        <p:spPr>
          <a:xfrm>
            <a:off x="6400800" y="41910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13</a:t>
            </a:r>
            <a:endParaRPr sz="1300"/>
          </a:p>
        </p:txBody>
      </p:sp>
      <p:sp>
        <p:nvSpPr>
          <p:cNvPr id="972" name="Google Shape;972;p60"/>
          <p:cNvSpPr/>
          <p:nvPr/>
        </p:nvSpPr>
        <p:spPr>
          <a:xfrm>
            <a:off x="5791200" y="48768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6</a:t>
            </a:r>
            <a:endParaRPr sz="1300"/>
          </a:p>
        </p:txBody>
      </p:sp>
      <p:cxnSp>
        <p:nvCxnSpPr>
          <p:cNvPr id="973" name="Google Shape;973;p60"/>
          <p:cNvCxnSpPr>
            <a:stCxn id="971" idx="3"/>
            <a:endCxn id="972" idx="7"/>
          </p:cNvCxnSpPr>
          <p:nvPr/>
        </p:nvCxnSpPr>
        <p:spPr>
          <a:xfrm flipH="1">
            <a:off x="6311574" y="4711326"/>
            <a:ext cx="178500" cy="2547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4" name="Google Shape;974;p60"/>
          <p:cNvSpPr/>
          <p:nvPr/>
        </p:nvSpPr>
        <p:spPr>
          <a:xfrm>
            <a:off x="5257800" y="57912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endParaRPr/>
          </a:p>
        </p:txBody>
      </p:sp>
      <p:sp>
        <p:nvSpPr>
          <p:cNvPr id="975" name="Google Shape;975;p60"/>
          <p:cNvSpPr/>
          <p:nvPr/>
        </p:nvSpPr>
        <p:spPr>
          <a:xfrm>
            <a:off x="7010400" y="48768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17</a:t>
            </a:r>
            <a:endParaRPr sz="1300"/>
          </a:p>
        </p:txBody>
      </p:sp>
      <p:cxnSp>
        <p:nvCxnSpPr>
          <p:cNvPr id="976" name="Google Shape;976;p60"/>
          <p:cNvCxnSpPr>
            <a:stCxn id="971" idx="5"/>
            <a:endCxn id="975" idx="1"/>
          </p:cNvCxnSpPr>
          <p:nvPr/>
        </p:nvCxnSpPr>
        <p:spPr>
          <a:xfrm>
            <a:off x="6921126" y="4711326"/>
            <a:ext cx="178500" cy="2547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7" name="Google Shape;977;p60"/>
          <p:cNvCxnSpPr>
            <a:stCxn id="972" idx="3"/>
            <a:endCxn id="974" idx="0"/>
          </p:cNvCxnSpPr>
          <p:nvPr/>
        </p:nvCxnSpPr>
        <p:spPr>
          <a:xfrm flipH="1">
            <a:off x="5562474" y="5397126"/>
            <a:ext cx="318000" cy="394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8" name="Google Shape;978;p60"/>
          <p:cNvSpPr/>
          <p:nvPr/>
        </p:nvSpPr>
        <p:spPr>
          <a:xfrm>
            <a:off x="4191000" y="4953000"/>
            <a:ext cx="838200" cy="60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2D050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79" name="Google Shape;979;p60"/>
          <p:cNvSpPr/>
          <p:nvPr/>
        </p:nvSpPr>
        <p:spPr>
          <a:xfrm>
            <a:off x="6248400" y="5804274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9</a:t>
            </a:r>
            <a:endParaRPr/>
          </a:p>
        </p:txBody>
      </p:sp>
      <p:cxnSp>
        <p:nvCxnSpPr>
          <p:cNvPr id="980" name="Google Shape;980;p60"/>
          <p:cNvCxnSpPr>
            <a:endCxn id="979" idx="0"/>
          </p:cNvCxnSpPr>
          <p:nvPr/>
        </p:nvCxnSpPr>
        <p:spPr>
          <a:xfrm>
            <a:off x="6311400" y="5410074"/>
            <a:ext cx="241800" cy="394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1" name="Google Shape;981;p60"/>
          <p:cNvSpPr txBox="1"/>
          <p:nvPr/>
        </p:nvSpPr>
        <p:spPr>
          <a:xfrm>
            <a:off x="2514600" y="4038600"/>
            <a:ext cx="12330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2485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Parent Node</a:t>
            </a:r>
            <a:endParaRPr sz="1300"/>
          </a:p>
        </p:txBody>
      </p:sp>
      <p:sp>
        <p:nvSpPr>
          <p:cNvPr id="982" name="Google Shape;982;p60"/>
          <p:cNvSpPr txBox="1"/>
          <p:nvPr/>
        </p:nvSpPr>
        <p:spPr>
          <a:xfrm>
            <a:off x="3086725" y="4736068"/>
            <a:ext cx="12506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2485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Delete Node</a:t>
            </a:r>
            <a:endParaRPr sz="1300"/>
          </a:p>
        </p:txBody>
      </p:sp>
      <p:sp>
        <p:nvSpPr>
          <p:cNvPr id="983" name="Google Shape;983;p60"/>
          <p:cNvSpPr txBox="1"/>
          <p:nvPr/>
        </p:nvSpPr>
        <p:spPr>
          <a:xfrm>
            <a:off x="3702337" y="5726668"/>
            <a:ext cx="11528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2485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Child Node</a:t>
            </a:r>
            <a:endParaRPr sz="1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6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TREE </a:t>
            </a:r>
            <a:endParaRPr/>
          </a:p>
        </p:txBody>
      </p:sp>
      <p:sp>
        <p:nvSpPr>
          <p:cNvPr id="989" name="Google Shape;989;p61"/>
          <p:cNvSpPr txBox="1"/>
          <p:nvPr>
            <p:ph idx="1" type="body"/>
          </p:nvPr>
        </p:nvSpPr>
        <p:spPr>
          <a:xfrm>
            <a:off x="914400" y="1447800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551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b="1" lang="en-US" sz="1400">
                <a:solidFill>
                  <a:srgbClr val="073763"/>
                </a:solidFill>
              </a:rPr>
              <a:t>Binary Search Tree Deletion</a:t>
            </a:r>
            <a:endParaRPr sz="1400"/>
          </a:p>
          <a:p>
            <a:pPr indent="-236537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b="1" lang="en-US" sz="1400">
                <a:solidFill>
                  <a:srgbClr val="FF0000"/>
                </a:solidFill>
              </a:rPr>
              <a:t>Case 3: Deletion of Node with Two Children: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275"/>
              <a:buNone/>
            </a:pPr>
            <a:r>
              <a:rPr lang="en-US" sz="1400"/>
              <a:t>	- </a:t>
            </a:r>
            <a:r>
              <a:rPr lang="en-US" sz="1400" u="sng"/>
              <a:t>inorder Successor node’s leftsubtree will be Delete Node’s leftsubtree.</a:t>
            </a:r>
            <a:r>
              <a:rPr lang="en-US" sz="1400"/>
              <a:t> 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275"/>
              <a:buNone/>
            </a:pPr>
            <a:r>
              <a:rPr lang="en-US" sz="1400"/>
              <a:t>	- If parent node of delete node is not null then set link from the parent of delete node to the right child node of delete node 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275"/>
              <a:buNone/>
            </a:pPr>
            <a:r>
              <a:rPr lang="en-US" sz="1400"/>
              <a:t>	- If parent node of delete node is null (Delete node is root) then Right node of delete node set as root.</a:t>
            </a:r>
            <a:endParaRPr sz="1400" u="sng">
              <a:solidFill>
                <a:srgbClr val="FFC000"/>
              </a:solidFill>
            </a:endParaRPr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275"/>
              <a:buNone/>
            </a:pPr>
            <a:r>
              <a:rPr lang="en-US" sz="1400"/>
              <a:t>	- deallocate delete node   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275"/>
              <a:buNone/>
            </a:pPr>
            <a:r>
              <a:rPr lang="en-US" sz="1400"/>
              <a:t>DELETE ITEM: 	13</a:t>
            </a:r>
            <a:endParaRPr sz="1400"/>
          </a:p>
        </p:txBody>
      </p:sp>
      <p:sp>
        <p:nvSpPr>
          <p:cNvPr id="990" name="Google Shape;990;p61"/>
          <p:cNvSpPr txBox="1"/>
          <p:nvPr/>
        </p:nvSpPr>
        <p:spPr>
          <a:xfrm>
            <a:off x="2903753" y="4278868"/>
            <a:ext cx="6014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2485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Root</a:t>
            </a:r>
            <a:endParaRPr sz="1300"/>
          </a:p>
        </p:txBody>
      </p:sp>
      <p:cxnSp>
        <p:nvCxnSpPr>
          <p:cNvPr id="991" name="Google Shape;991;p61"/>
          <p:cNvCxnSpPr/>
          <p:nvPr/>
        </p:nvCxnSpPr>
        <p:spPr>
          <a:xfrm flipH="1">
            <a:off x="2747242" y="4489966"/>
            <a:ext cx="224558" cy="82034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92" name="Google Shape;992;p61"/>
          <p:cNvSpPr/>
          <p:nvPr/>
        </p:nvSpPr>
        <p:spPr>
          <a:xfrm>
            <a:off x="2133600" y="42672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13</a:t>
            </a:r>
            <a:endParaRPr sz="1300"/>
          </a:p>
        </p:txBody>
      </p:sp>
      <p:sp>
        <p:nvSpPr>
          <p:cNvPr id="993" name="Google Shape;993;p61"/>
          <p:cNvSpPr/>
          <p:nvPr/>
        </p:nvSpPr>
        <p:spPr>
          <a:xfrm>
            <a:off x="1524000" y="49530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6</a:t>
            </a:r>
            <a:endParaRPr sz="1300"/>
          </a:p>
        </p:txBody>
      </p:sp>
      <p:cxnSp>
        <p:nvCxnSpPr>
          <p:cNvPr id="994" name="Google Shape;994;p61"/>
          <p:cNvCxnSpPr>
            <a:stCxn id="992" idx="3"/>
            <a:endCxn id="993" idx="7"/>
          </p:cNvCxnSpPr>
          <p:nvPr/>
        </p:nvCxnSpPr>
        <p:spPr>
          <a:xfrm flipH="1">
            <a:off x="2044374" y="4787526"/>
            <a:ext cx="178500" cy="2547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5" name="Google Shape;995;p61"/>
          <p:cNvSpPr/>
          <p:nvPr/>
        </p:nvSpPr>
        <p:spPr>
          <a:xfrm>
            <a:off x="1143000" y="58674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endParaRPr sz="1300"/>
          </a:p>
        </p:txBody>
      </p:sp>
      <p:sp>
        <p:nvSpPr>
          <p:cNvPr id="996" name="Google Shape;996;p61"/>
          <p:cNvSpPr/>
          <p:nvPr/>
        </p:nvSpPr>
        <p:spPr>
          <a:xfrm>
            <a:off x="2819400" y="49530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16</a:t>
            </a:r>
            <a:endParaRPr sz="1300"/>
          </a:p>
        </p:txBody>
      </p:sp>
      <p:cxnSp>
        <p:nvCxnSpPr>
          <p:cNvPr id="997" name="Google Shape;997;p61"/>
          <p:cNvCxnSpPr>
            <a:stCxn id="992" idx="5"/>
            <a:endCxn id="996" idx="1"/>
          </p:cNvCxnSpPr>
          <p:nvPr/>
        </p:nvCxnSpPr>
        <p:spPr>
          <a:xfrm>
            <a:off x="2653926" y="4787526"/>
            <a:ext cx="254700" cy="2547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8" name="Google Shape;998;p61"/>
          <p:cNvCxnSpPr>
            <a:stCxn id="993" idx="3"/>
            <a:endCxn id="995" idx="0"/>
          </p:cNvCxnSpPr>
          <p:nvPr/>
        </p:nvCxnSpPr>
        <p:spPr>
          <a:xfrm flipH="1">
            <a:off x="1447674" y="5473326"/>
            <a:ext cx="165600" cy="394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9" name="Google Shape;999;p61"/>
          <p:cNvSpPr/>
          <p:nvPr/>
        </p:nvSpPr>
        <p:spPr>
          <a:xfrm>
            <a:off x="1905000" y="58674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9</a:t>
            </a:r>
            <a:endParaRPr sz="1700"/>
          </a:p>
        </p:txBody>
      </p:sp>
      <p:sp>
        <p:nvSpPr>
          <p:cNvPr id="1000" name="Google Shape;1000;p61"/>
          <p:cNvSpPr/>
          <p:nvPr/>
        </p:nvSpPr>
        <p:spPr>
          <a:xfrm>
            <a:off x="3352800" y="58674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17</a:t>
            </a:r>
            <a:endParaRPr sz="1700"/>
          </a:p>
        </p:txBody>
      </p:sp>
      <p:cxnSp>
        <p:nvCxnSpPr>
          <p:cNvPr id="1001" name="Google Shape;1001;p61"/>
          <p:cNvCxnSpPr>
            <a:stCxn id="996" idx="5"/>
            <a:endCxn id="1000" idx="0"/>
          </p:cNvCxnSpPr>
          <p:nvPr/>
        </p:nvCxnSpPr>
        <p:spPr>
          <a:xfrm>
            <a:off x="3339726" y="5473326"/>
            <a:ext cx="318000" cy="394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2" name="Google Shape;1002;p61"/>
          <p:cNvCxnSpPr>
            <a:stCxn id="993" idx="5"/>
            <a:endCxn id="999" idx="0"/>
          </p:cNvCxnSpPr>
          <p:nvPr/>
        </p:nvCxnSpPr>
        <p:spPr>
          <a:xfrm>
            <a:off x="2044326" y="5473326"/>
            <a:ext cx="165600" cy="394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3" name="Google Shape;1003;p61"/>
          <p:cNvSpPr/>
          <p:nvPr/>
        </p:nvSpPr>
        <p:spPr>
          <a:xfrm>
            <a:off x="4191000" y="4953000"/>
            <a:ext cx="838200" cy="60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2D050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04" name="Google Shape;1004;p61"/>
          <p:cNvSpPr/>
          <p:nvPr/>
        </p:nvSpPr>
        <p:spPr>
          <a:xfrm>
            <a:off x="2590800" y="58674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15</a:t>
            </a:r>
            <a:endParaRPr sz="1700"/>
          </a:p>
        </p:txBody>
      </p:sp>
      <p:cxnSp>
        <p:nvCxnSpPr>
          <p:cNvPr id="1005" name="Google Shape;1005;p61"/>
          <p:cNvCxnSpPr>
            <a:endCxn id="1004" idx="0"/>
          </p:cNvCxnSpPr>
          <p:nvPr/>
        </p:nvCxnSpPr>
        <p:spPr>
          <a:xfrm flipH="1">
            <a:off x="2895600" y="5486400"/>
            <a:ext cx="152400" cy="3810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6" name="Google Shape;1006;p61"/>
          <p:cNvSpPr txBox="1"/>
          <p:nvPr/>
        </p:nvSpPr>
        <p:spPr>
          <a:xfrm>
            <a:off x="6942353" y="4126468"/>
            <a:ext cx="6014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2485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Root</a:t>
            </a:r>
            <a:endParaRPr sz="1300"/>
          </a:p>
        </p:txBody>
      </p:sp>
      <p:cxnSp>
        <p:nvCxnSpPr>
          <p:cNvPr id="1007" name="Google Shape;1007;p61"/>
          <p:cNvCxnSpPr/>
          <p:nvPr/>
        </p:nvCxnSpPr>
        <p:spPr>
          <a:xfrm flipH="1">
            <a:off x="6785842" y="4337566"/>
            <a:ext cx="224558" cy="82034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08" name="Google Shape;1008;p61"/>
          <p:cNvSpPr/>
          <p:nvPr/>
        </p:nvSpPr>
        <p:spPr>
          <a:xfrm>
            <a:off x="6172200" y="41148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13</a:t>
            </a:r>
            <a:endParaRPr/>
          </a:p>
        </p:txBody>
      </p:sp>
      <p:sp>
        <p:nvSpPr>
          <p:cNvPr id="1009" name="Google Shape;1009;p61"/>
          <p:cNvSpPr/>
          <p:nvPr/>
        </p:nvSpPr>
        <p:spPr>
          <a:xfrm>
            <a:off x="5562600" y="48006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6</a:t>
            </a:r>
            <a:endParaRPr/>
          </a:p>
        </p:txBody>
      </p:sp>
      <p:cxnSp>
        <p:nvCxnSpPr>
          <p:cNvPr id="1010" name="Google Shape;1010;p61"/>
          <p:cNvCxnSpPr>
            <a:stCxn id="1008" idx="3"/>
            <a:endCxn id="1009" idx="7"/>
          </p:cNvCxnSpPr>
          <p:nvPr/>
        </p:nvCxnSpPr>
        <p:spPr>
          <a:xfrm flipH="1">
            <a:off x="6082974" y="4635126"/>
            <a:ext cx="178500" cy="2547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1" name="Google Shape;1011;p61"/>
          <p:cNvSpPr/>
          <p:nvPr/>
        </p:nvSpPr>
        <p:spPr>
          <a:xfrm>
            <a:off x="5181600" y="57150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endParaRPr/>
          </a:p>
        </p:txBody>
      </p:sp>
      <p:sp>
        <p:nvSpPr>
          <p:cNvPr id="1012" name="Google Shape;1012;p61"/>
          <p:cNvSpPr/>
          <p:nvPr/>
        </p:nvSpPr>
        <p:spPr>
          <a:xfrm>
            <a:off x="6858000" y="48006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16</a:t>
            </a:r>
            <a:endParaRPr sz="1300"/>
          </a:p>
        </p:txBody>
      </p:sp>
      <p:cxnSp>
        <p:nvCxnSpPr>
          <p:cNvPr id="1013" name="Google Shape;1013;p61"/>
          <p:cNvCxnSpPr>
            <a:stCxn id="1008" idx="5"/>
            <a:endCxn id="1012" idx="1"/>
          </p:cNvCxnSpPr>
          <p:nvPr/>
        </p:nvCxnSpPr>
        <p:spPr>
          <a:xfrm>
            <a:off x="6692526" y="4635126"/>
            <a:ext cx="254700" cy="2547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4" name="Google Shape;1014;p61"/>
          <p:cNvCxnSpPr>
            <a:stCxn id="1009" idx="3"/>
            <a:endCxn id="1011" idx="0"/>
          </p:cNvCxnSpPr>
          <p:nvPr/>
        </p:nvCxnSpPr>
        <p:spPr>
          <a:xfrm flipH="1">
            <a:off x="5486274" y="5320926"/>
            <a:ext cx="165600" cy="394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5" name="Google Shape;1015;p61"/>
          <p:cNvSpPr/>
          <p:nvPr/>
        </p:nvSpPr>
        <p:spPr>
          <a:xfrm>
            <a:off x="5943600" y="57150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9</a:t>
            </a:r>
            <a:endParaRPr/>
          </a:p>
        </p:txBody>
      </p:sp>
      <p:sp>
        <p:nvSpPr>
          <p:cNvPr id="1016" name="Google Shape;1016;p61"/>
          <p:cNvSpPr/>
          <p:nvPr/>
        </p:nvSpPr>
        <p:spPr>
          <a:xfrm>
            <a:off x="7391400" y="57150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17</a:t>
            </a:r>
            <a:endParaRPr/>
          </a:p>
        </p:txBody>
      </p:sp>
      <p:cxnSp>
        <p:nvCxnSpPr>
          <p:cNvPr id="1017" name="Google Shape;1017;p61"/>
          <p:cNvCxnSpPr>
            <a:stCxn id="1012" idx="5"/>
            <a:endCxn id="1016" idx="0"/>
          </p:cNvCxnSpPr>
          <p:nvPr/>
        </p:nvCxnSpPr>
        <p:spPr>
          <a:xfrm>
            <a:off x="7378326" y="5320926"/>
            <a:ext cx="318000" cy="394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8" name="Google Shape;1018;p61"/>
          <p:cNvCxnSpPr>
            <a:stCxn id="1009" idx="5"/>
            <a:endCxn id="1015" idx="0"/>
          </p:cNvCxnSpPr>
          <p:nvPr/>
        </p:nvCxnSpPr>
        <p:spPr>
          <a:xfrm>
            <a:off x="6082926" y="5320926"/>
            <a:ext cx="165600" cy="394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9" name="Google Shape;1019;p61"/>
          <p:cNvSpPr/>
          <p:nvPr/>
        </p:nvSpPr>
        <p:spPr>
          <a:xfrm>
            <a:off x="6629400" y="57150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15</a:t>
            </a:r>
            <a:endParaRPr/>
          </a:p>
        </p:txBody>
      </p:sp>
      <p:cxnSp>
        <p:nvCxnSpPr>
          <p:cNvPr id="1020" name="Google Shape;1020;p61"/>
          <p:cNvCxnSpPr>
            <a:endCxn id="1019" idx="0"/>
          </p:cNvCxnSpPr>
          <p:nvPr/>
        </p:nvCxnSpPr>
        <p:spPr>
          <a:xfrm flipH="1">
            <a:off x="6934200" y="5334000"/>
            <a:ext cx="152400" cy="3810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1" name="Google Shape;1021;p61"/>
          <p:cNvCxnSpPr>
            <a:stCxn id="1019" idx="1"/>
            <a:endCxn id="1009" idx="7"/>
          </p:cNvCxnSpPr>
          <p:nvPr/>
        </p:nvCxnSpPr>
        <p:spPr>
          <a:xfrm flipH="1" rot="5400000">
            <a:off x="5943624" y="5029224"/>
            <a:ext cx="914400" cy="635700"/>
          </a:xfrm>
          <a:prstGeom prst="curvedConnector3">
            <a:avLst>
              <a:gd fmla="val 107490" name="adj1"/>
            </a:avLst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2" name="Google Shape;1022;p61"/>
          <p:cNvSpPr txBox="1"/>
          <p:nvPr/>
        </p:nvSpPr>
        <p:spPr>
          <a:xfrm>
            <a:off x="7475753" y="4507468"/>
            <a:ext cx="6014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2485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Root</a:t>
            </a:r>
            <a:endParaRPr sz="1300"/>
          </a:p>
        </p:txBody>
      </p:sp>
      <p:cxnSp>
        <p:nvCxnSpPr>
          <p:cNvPr id="1023" name="Google Shape;1023;p61"/>
          <p:cNvCxnSpPr/>
          <p:nvPr/>
        </p:nvCxnSpPr>
        <p:spPr>
          <a:xfrm flipH="1">
            <a:off x="7239000" y="4724400"/>
            <a:ext cx="224558" cy="82034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24" name="Google Shape;1024;p61"/>
          <p:cNvSpPr txBox="1"/>
          <p:nvPr/>
        </p:nvSpPr>
        <p:spPr>
          <a:xfrm>
            <a:off x="8085353" y="3135868"/>
            <a:ext cx="6014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2485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Root</a:t>
            </a:r>
            <a:endParaRPr sz="1300"/>
          </a:p>
        </p:txBody>
      </p:sp>
      <p:cxnSp>
        <p:nvCxnSpPr>
          <p:cNvPr id="1025" name="Google Shape;1025;p61"/>
          <p:cNvCxnSpPr/>
          <p:nvPr/>
        </p:nvCxnSpPr>
        <p:spPr>
          <a:xfrm flipH="1">
            <a:off x="7928842" y="3346966"/>
            <a:ext cx="224558" cy="82034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26" name="Google Shape;1026;p61"/>
          <p:cNvSpPr/>
          <p:nvPr/>
        </p:nvSpPr>
        <p:spPr>
          <a:xfrm>
            <a:off x="6705600" y="50292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6</a:t>
            </a:r>
            <a:endParaRPr/>
          </a:p>
        </p:txBody>
      </p:sp>
      <p:cxnSp>
        <p:nvCxnSpPr>
          <p:cNvPr id="1027" name="Google Shape;1027;p61"/>
          <p:cNvCxnSpPr>
            <a:endCxn id="1026" idx="7"/>
          </p:cNvCxnSpPr>
          <p:nvPr/>
        </p:nvCxnSpPr>
        <p:spPr>
          <a:xfrm flipH="1">
            <a:off x="7225926" y="4863774"/>
            <a:ext cx="178500" cy="2547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8" name="Google Shape;1028;p61"/>
          <p:cNvSpPr/>
          <p:nvPr/>
        </p:nvSpPr>
        <p:spPr>
          <a:xfrm>
            <a:off x="6324600" y="59436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endParaRPr/>
          </a:p>
        </p:txBody>
      </p:sp>
      <p:sp>
        <p:nvSpPr>
          <p:cNvPr id="1029" name="Google Shape;1029;p61"/>
          <p:cNvSpPr/>
          <p:nvPr/>
        </p:nvSpPr>
        <p:spPr>
          <a:xfrm>
            <a:off x="7467600" y="34290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16</a:t>
            </a:r>
            <a:endParaRPr sz="1300"/>
          </a:p>
        </p:txBody>
      </p:sp>
      <p:cxnSp>
        <p:nvCxnSpPr>
          <p:cNvPr id="1030" name="Google Shape;1030;p61"/>
          <p:cNvCxnSpPr>
            <a:stCxn id="1026" idx="3"/>
            <a:endCxn id="1028" idx="0"/>
          </p:cNvCxnSpPr>
          <p:nvPr/>
        </p:nvCxnSpPr>
        <p:spPr>
          <a:xfrm flipH="1">
            <a:off x="6629274" y="5549526"/>
            <a:ext cx="165600" cy="394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1" name="Google Shape;1031;p61"/>
          <p:cNvSpPr/>
          <p:nvPr/>
        </p:nvSpPr>
        <p:spPr>
          <a:xfrm>
            <a:off x="7086600" y="59436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9</a:t>
            </a:r>
            <a:endParaRPr/>
          </a:p>
        </p:txBody>
      </p:sp>
      <p:sp>
        <p:nvSpPr>
          <p:cNvPr id="1032" name="Google Shape;1032;p61"/>
          <p:cNvSpPr/>
          <p:nvPr/>
        </p:nvSpPr>
        <p:spPr>
          <a:xfrm>
            <a:off x="8001000" y="43434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17</a:t>
            </a:r>
            <a:endParaRPr/>
          </a:p>
        </p:txBody>
      </p:sp>
      <p:cxnSp>
        <p:nvCxnSpPr>
          <p:cNvPr id="1033" name="Google Shape;1033;p61"/>
          <p:cNvCxnSpPr>
            <a:stCxn id="1029" idx="5"/>
            <a:endCxn id="1032" idx="0"/>
          </p:cNvCxnSpPr>
          <p:nvPr/>
        </p:nvCxnSpPr>
        <p:spPr>
          <a:xfrm>
            <a:off x="7987926" y="3949326"/>
            <a:ext cx="318000" cy="394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4" name="Google Shape;1034;p61"/>
          <p:cNvCxnSpPr>
            <a:stCxn id="1026" idx="5"/>
            <a:endCxn id="1031" idx="0"/>
          </p:cNvCxnSpPr>
          <p:nvPr/>
        </p:nvCxnSpPr>
        <p:spPr>
          <a:xfrm>
            <a:off x="7225926" y="5549526"/>
            <a:ext cx="165600" cy="394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5" name="Google Shape;1035;p61"/>
          <p:cNvSpPr/>
          <p:nvPr/>
        </p:nvSpPr>
        <p:spPr>
          <a:xfrm>
            <a:off x="7239000" y="43434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15</a:t>
            </a:r>
            <a:endParaRPr/>
          </a:p>
        </p:txBody>
      </p:sp>
      <p:cxnSp>
        <p:nvCxnSpPr>
          <p:cNvPr id="1036" name="Google Shape;1036;p61"/>
          <p:cNvCxnSpPr>
            <a:endCxn id="1035" idx="0"/>
          </p:cNvCxnSpPr>
          <p:nvPr/>
        </p:nvCxnSpPr>
        <p:spPr>
          <a:xfrm flipH="1">
            <a:off x="7543800" y="3962400"/>
            <a:ext cx="152400" cy="3810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6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TREE </a:t>
            </a:r>
            <a:endParaRPr/>
          </a:p>
        </p:txBody>
      </p:sp>
      <p:sp>
        <p:nvSpPr>
          <p:cNvPr id="1042" name="Google Shape;1042;p62"/>
          <p:cNvSpPr txBox="1"/>
          <p:nvPr>
            <p:ph idx="1" type="body"/>
          </p:nvPr>
        </p:nvSpPr>
        <p:spPr>
          <a:xfrm>
            <a:off x="990600" y="1447800"/>
            <a:ext cx="7772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50"/>
              <a:buChar char="⚫"/>
            </a:pPr>
            <a:r>
              <a:rPr b="1" lang="en-US" sz="1235">
                <a:solidFill>
                  <a:srgbClr val="073763"/>
                </a:solidFill>
              </a:rPr>
              <a:t>Binary Search Tree Deletion:</a:t>
            </a:r>
            <a:endParaRPr sz="1235">
              <a:solidFill>
                <a:srgbClr val="073763"/>
              </a:solidFill>
            </a:endParaRPr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969"/>
              <a:buNone/>
            </a:pPr>
            <a:r>
              <a:rPr lang="en-US" sz="1140"/>
              <a:t>void fnBSTDelete()</a:t>
            </a:r>
            <a:endParaRPr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969"/>
              <a:buNone/>
            </a:pPr>
            <a:r>
              <a:rPr lang="en-US" sz="1140"/>
              <a:t>{</a:t>
            </a:r>
            <a:endParaRPr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969"/>
              <a:buNone/>
            </a:pPr>
            <a:r>
              <a:rPr lang="en-US" sz="1140"/>
              <a:t>	struct BinaryST *ParentDel, *DelNode, *NewNode;</a:t>
            </a:r>
            <a:endParaRPr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969"/>
              <a:buNone/>
            </a:pPr>
            <a:r>
              <a:rPr lang="en-US" sz="1140"/>
              <a:t>	struct BinaryST * fnDelNode(struct BinaryST *Ptr);</a:t>
            </a:r>
            <a:endParaRPr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969"/>
              <a:buNone/>
            </a:pPr>
            <a:r>
              <a:rPr lang="en-US" sz="1140"/>
              <a:t>	char cVisit=‘S’;</a:t>
            </a:r>
            <a:endParaRPr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969"/>
              <a:buNone/>
            </a:pPr>
            <a:r>
              <a:rPr lang="en-US" sz="1140"/>
              <a:t>	int iDel;</a:t>
            </a:r>
            <a:endParaRPr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969"/>
              <a:buNone/>
            </a:pPr>
            <a:r>
              <a:rPr lang="en-US" sz="1140"/>
              <a:t>	ParentDel=NULL;</a:t>
            </a:r>
            <a:endParaRPr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969"/>
              <a:buNone/>
            </a:pPr>
            <a:r>
              <a:rPr lang="en-US" sz="1140"/>
              <a:t>	DelNode=Root;</a:t>
            </a:r>
            <a:endParaRPr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969"/>
              <a:buNone/>
            </a:pPr>
            <a:r>
              <a:rPr lang="en-US" sz="1140"/>
              <a:t>	printf(“\nEnter the data to be deleted:”);</a:t>
            </a:r>
            <a:endParaRPr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969"/>
              <a:buNone/>
            </a:pPr>
            <a:r>
              <a:rPr lang="en-US" sz="1140"/>
              <a:t>	scanf(“%d”,&amp;iDel);</a:t>
            </a:r>
            <a:endParaRPr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969"/>
              <a:buNone/>
            </a:pPr>
            <a:r>
              <a:rPr lang="en-US" sz="1140"/>
              <a:t>	while(DelNode-&gt;iData!=iDel &amp;&amp; (DelNode!=NULL))</a:t>
            </a:r>
            <a:endParaRPr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969"/>
              <a:buNone/>
            </a:pPr>
            <a:r>
              <a:rPr lang="en-US" sz="1140"/>
              <a:t>	{</a:t>
            </a:r>
            <a:endParaRPr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969"/>
              <a:buNone/>
            </a:pPr>
            <a:r>
              <a:rPr lang="en-US" sz="1140"/>
              <a:t>		ParentDel=DelNode;</a:t>
            </a:r>
            <a:endParaRPr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969"/>
              <a:buNone/>
            </a:pPr>
            <a:r>
              <a:rPr lang="en-US" sz="1140"/>
              <a:t>		if(iDel &lt; DelNode-&gt;iData)</a:t>
            </a:r>
            <a:endParaRPr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969"/>
              <a:buNone/>
            </a:pPr>
            <a:r>
              <a:rPr lang="en-US" sz="1140"/>
              <a:t>		{</a:t>
            </a:r>
            <a:endParaRPr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969"/>
              <a:buNone/>
            </a:pPr>
            <a:r>
              <a:rPr lang="en-US" sz="1140"/>
              <a:t>			DelNode=DelNode-&gt;Left;</a:t>
            </a:r>
            <a:endParaRPr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969"/>
              <a:buNone/>
            </a:pPr>
            <a:r>
              <a:rPr lang="en-US" sz="1140"/>
              <a:t>			cVisit=‘L’;</a:t>
            </a:r>
            <a:endParaRPr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969"/>
              <a:buNone/>
            </a:pPr>
            <a:r>
              <a:rPr lang="en-US" sz="1140"/>
              <a:t>		}</a:t>
            </a:r>
            <a:endParaRPr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969"/>
              <a:buNone/>
            </a:pPr>
            <a:r>
              <a:rPr lang="en-US" sz="1140"/>
              <a:t>		else</a:t>
            </a:r>
            <a:endParaRPr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969"/>
              <a:buNone/>
            </a:pPr>
            <a:r>
              <a:rPr lang="en-US" sz="1140"/>
              <a:t>		{</a:t>
            </a:r>
            <a:endParaRPr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969"/>
              <a:buNone/>
            </a:pPr>
            <a:r>
              <a:rPr lang="en-US" sz="1140"/>
              <a:t>			DelNode=DelNode-&gt;Right;</a:t>
            </a:r>
            <a:endParaRPr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969"/>
              <a:buNone/>
            </a:pPr>
            <a:r>
              <a:rPr lang="en-US" sz="1140"/>
              <a:t>			cVisit=‘R’;</a:t>
            </a:r>
            <a:endParaRPr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969"/>
              <a:buNone/>
            </a:pPr>
            <a:r>
              <a:rPr lang="en-US" sz="1140"/>
              <a:t>		}</a:t>
            </a:r>
            <a:endParaRPr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969"/>
              <a:buNone/>
            </a:pPr>
            <a:r>
              <a:rPr lang="en-US" sz="1140"/>
              <a:t>	}</a:t>
            </a:r>
            <a:endParaRPr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969"/>
              <a:buNone/>
            </a:pPr>
            <a:r>
              <a:t/>
            </a:r>
            <a:endParaRPr sz="114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969"/>
              <a:buNone/>
            </a:pPr>
            <a:r>
              <a:rPr lang="en-US" sz="1140"/>
              <a:t>Cont…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6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TREE </a:t>
            </a:r>
            <a:endParaRPr/>
          </a:p>
        </p:txBody>
      </p:sp>
      <p:sp>
        <p:nvSpPr>
          <p:cNvPr id="1048" name="Google Shape;1048;p63"/>
          <p:cNvSpPr txBox="1"/>
          <p:nvPr>
            <p:ph idx="1" type="body"/>
          </p:nvPr>
        </p:nvSpPr>
        <p:spPr>
          <a:xfrm>
            <a:off x="990600" y="1447800"/>
            <a:ext cx="7772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46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b="1" lang="en-US" sz="1400">
                <a:solidFill>
                  <a:srgbClr val="073763"/>
                </a:solidFill>
              </a:rPr>
              <a:t>Binary Search Tree Deletion:</a:t>
            </a:r>
            <a:endParaRPr sz="1400">
              <a:solidFill>
                <a:srgbClr val="073763"/>
              </a:solidFill>
            </a:endParaRPr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581"/>
              <a:buNone/>
            </a:pPr>
            <a:r>
              <a:rPr lang="en-US" sz="1400"/>
              <a:t>void fnBSTDelete() Cont…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581"/>
              <a:buNone/>
            </a:pPr>
            <a:r>
              <a:rPr lang="en-US" sz="1400"/>
              <a:t>	if(DelNode==NULL)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581"/>
              <a:buNone/>
            </a:pPr>
            <a:r>
              <a:rPr lang="en-US" sz="1400"/>
              <a:t>	{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581"/>
              <a:buNone/>
            </a:pPr>
            <a:r>
              <a:rPr lang="en-US" sz="1400"/>
              <a:t>		printf(“Data not found…”);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581"/>
              <a:buNone/>
            </a:pPr>
            <a:r>
              <a:rPr lang="en-US" sz="1400"/>
              <a:t>		return;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581"/>
              <a:buNone/>
            </a:pPr>
            <a:r>
              <a:rPr lang="en-US" sz="1400"/>
              <a:t>	}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581"/>
              <a:buNone/>
            </a:pPr>
            <a:r>
              <a:rPr lang="en-US" sz="1400"/>
              <a:t>	NewNode=fnDelNode(DelNode);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581"/>
              <a:buNone/>
            </a:pPr>
            <a:r>
              <a:rPr lang="en-US" sz="1400"/>
              <a:t>	if(ParentNode==NULL)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581"/>
              <a:buNone/>
            </a:pPr>
            <a:r>
              <a:rPr lang="en-US" sz="1400"/>
              <a:t>	{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581"/>
              <a:buNone/>
            </a:pPr>
            <a:r>
              <a:rPr lang="en-US" sz="1400"/>
              <a:t>		Root=NewNode;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581"/>
              <a:buNone/>
            </a:pPr>
            <a:r>
              <a:rPr lang="en-US" sz="1400"/>
              <a:t>		return;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581"/>
              <a:buNone/>
            </a:pPr>
            <a:r>
              <a:rPr lang="en-US" sz="1400"/>
              <a:t>	}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581"/>
              <a:buNone/>
            </a:pPr>
            <a:r>
              <a:rPr lang="en-US" sz="1400"/>
              <a:t>	if(cVisit==‘L’)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581"/>
              <a:buNone/>
            </a:pPr>
            <a:r>
              <a:rPr lang="en-US" sz="1400"/>
              <a:t>		ParentDel-&gt;Left=NewNode;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581"/>
              <a:buNone/>
            </a:pPr>
            <a:r>
              <a:rPr lang="en-US" sz="1400"/>
              <a:t>	else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581"/>
              <a:buNone/>
            </a:pPr>
            <a:r>
              <a:rPr lang="en-US" sz="1400"/>
              <a:t>		ParentDel-&gt;Right=NewNode;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581"/>
              <a:buNone/>
            </a:pPr>
            <a:r>
              <a:rPr lang="en-US" sz="1400"/>
              <a:t>} // end of fnBSTDelete()</a:t>
            </a:r>
            <a:endParaRPr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64"/>
          <p:cNvSpPr txBox="1"/>
          <p:nvPr>
            <p:ph type="title"/>
          </p:nvPr>
        </p:nvSpPr>
        <p:spPr>
          <a:xfrm>
            <a:off x="914400" y="-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TREE </a:t>
            </a:r>
            <a:endParaRPr/>
          </a:p>
        </p:txBody>
      </p:sp>
      <p:sp>
        <p:nvSpPr>
          <p:cNvPr id="1054" name="Google Shape;1054;p64"/>
          <p:cNvSpPr txBox="1"/>
          <p:nvPr>
            <p:ph idx="1" type="body"/>
          </p:nvPr>
        </p:nvSpPr>
        <p:spPr>
          <a:xfrm>
            <a:off x="990600" y="838200"/>
            <a:ext cx="7772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551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b="1" lang="en-US" sz="1400">
                <a:solidFill>
                  <a:srgbClr val="073763"/>
                </a:solidFill>
              </a:rPr>
              <a:t>Binary Search Tree Deletion:</a:t>
            </a:r>
            <a:endParaRPr sz="1400">
              <a:solidFill>
                <a:srgbClr val="073763"/>
              </a:solidFill>
            </a:endParaRPr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275"/>
              <a:buNone/>
            </a:pPr>
            <a:r>
              <a:rPr lang="en-US" sz="1400"/>
              <a:t>Struct BinaryST* fnDelNode(struct BinaryST *Ptr)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275"/>
              <a:buNone/>
            </a:pPr>
            <a:r>
              <a:rPr lang="en-US" sz="1400"/>
              <a:t>{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275"/>
              <a:buNone/>
            </a:pPr>
            <a:r>
              <a:rPr lang="en-US" sz="1400"/>
              <a:t>	struct BinaryST *Temp,*NewNode;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275"/>
              <a:buNone/>
            </a:pPr>
            <a:r>
              <a:rPr lang="en-US" sz="1400"/>
              <a:t>	if(Ptr-&gt;Left==NULL)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275"/>
              <a:buNone/>
            </a:pPr>
            <a:r>
              <a:rPr lang="en-US" sz="1400"/>
              <a:t>	{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275"/>
              <a:buNone/>
            </a:pPr>
            <a:r>
              <a:rPr lang="en-US" sz="1400"/>
              <a:t>		NewNode=Ptr-&gt;Right;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275"/>
              <a:buNone/>
            </a:pPr>
            <a:r>
              <a:rPr lang="en-US" sz="1400"/>
              <a:t>		free(Ptr);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275"/>
              <a:buNone/>
            </a:pPr>
            <a:r>
              <a:rPr lang="en-US" sz="1400"/>
              <a:t>	}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275"/>
              <a:buNone/>
            </a:pPr>
            <a:r>
              <a:rPr lang="en-US" sz="1400"/>
              <a:t>	elseif(Ptr-&gt;Right==NULL)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275"/>
              <a:buNone/>
            </a:pPr>
            <a:r>
              <a:rPr lang="en-US" sz="1400"/>
              <a:t>	{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275"/>
              <a:buNone/>
            </a:pPr>
            <a:r>
              <a:rPr lang="en-US" sz="1400"/>
              <a:t>		NewNode=Ptr-&gt;Left;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275"/>
              <a:buNone/>
            </a:pPr>
            <a:r>
              <a:rPr lang="en-US" sz="1400"/>
              <a:t>		free(Ptr);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275"/>
              <a:buNone/>
            </a:pPr>
            <a:r>
              <a:rPr lang="en-US" sz="1400"/>
              <a:t>	}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275"/>
              <a:buNone/>
            </a:pPr>
            <a:r>
              <a:rPr lang="en-US" sz="1400"/>
              <a:t>	elseif(Ptr-&gt;Left!=NULL &amp;&amp; Ptr-&gt;Right!=NULL)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275"/>
              <a:buNone/>
            </a:pPr>
            <a:r>
              <a:rPr lang="en-US" sz="1400"/>
              <a:t>	{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275"/>
              <a:buNone/>
            </a:pPr>
            <a:r>
              <a:rPr lang="en-US" sz="1400"/>
              <a:t>		Temp=Ptr-&gt;Right;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275"/>
              <a:buNone/>
            </a:pPr>
            <a:r>
              <a:rPr lang="en-US" sz="1400"/>
              <a:t>		while(Temp-&gt;Left!=NULL)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275"/>
              <a:buNone/>
            </a:pPr>
            <a:r>
              <a:rPr lang="en-US" sz="1400"/>
              <a:t>			Temp=Temp-&gt;Right;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275"/>
              <a:buNone/>
            </a:pPr>
            <a:r>
              <a:rPr lang="en-US" sz="1400"/>
              <a:t>		Temp-&gt;Left=Ptr-&gt;Left;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275"/>
              <a:buNone/>
            </a:pPr>
            <a:r>
              <a:rPr lang="en-US" sz="1400"/>
              <a:t>		NewNode=Ptr-&gt;Right;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275"/>
              <a:buNone/>
            </a:pPr>
            <a:r>
              <a:rPr lang="en-US" sz="1400"/>
              <a:t>		free(Ptr);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275"/>
              <a:buNone/>
            </a:pPr>
            <a:r>
              <a:rPr lang="en-US" sz="1400"/>
              <a:t>	}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275"/>
              <a:buNone/>
            </a:pPr>
            <a:r>
              <a:rPr lang="en-US" sz="1400"/>
              <a:t>	return NewNode;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275"/>
              <a:buNone/>
            </a:pPr>
            <a:r>
              <a:rPr lang="en-US" sz="1400"/>
              <a:t>} // end of fnDelNode()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TREE </a:t>
            </a:r>
            <a:endParaRPr/>
          </a:p>
        </p:txBody>
      </p:sp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914400" y="1447800"/>
            <a:ext cx="77724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884" lvl="0" marL="274320" rtl="0" algn="l"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b="1" lang="en-US" sz="1400">
                <a:solidFill>
                  <a:srgbClr val="073763"/>
                </a:solidFill>
              </a:rPr>
              <a:t>DEFINITION:</a:t>
            </a:r>
            <a:endParaRPr sz="1400"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A tree is a finite set of vertices connected by edges such that-</a:t>
            </a:r>
            <a:endParaRPr sz="1400"/>
          </a:p>
          <a:p>
            <a:pPr indent="-530860" lvl="1" marL="845820" rtl="0" algn="l">
              <a:spcBef>
                <a:spcPts val="370"/>
              </a:spcBef>
              <a:spcAft>
                <a:spcPts val="0"/>
              </a:spcAft>
              <a:buSzPts val="1400"/>
              <a:buFont typeface="Libre Franklin"/>
              <a:buAutoNum type="romanLcPeriod"/>
            </a:pPr>
            <a:r>
              <a:rPr lang="en-US" sz="1400"/>
              <a:t>There is one specially designated vertex called root.</a:t>
            </a:r>
            <a:endParaRPr sz="1400"/>
          </a:p>
          <a:p>
            <a:pPr indent="-530860" lvl="1" marL="845820" rtl="0" algn="l">
              <a:spcBef>
                <a:spcPts val="370"/>
              </a:spcBef>
              <a:spcAft>
                <a:spcPts val="0"/>
              </a:spcAft>
              <a:buSzPts val="1400"/>
              <a:buFont typeface="Libre Franklin"/>
              <a:buAutoNum type="romanLcPeriod"/>
            </a:pPr>
            <a:r>
              <a:rPr lang="en-US" sz="1400"/>
              <a:t>The remaining vertices are partitioned into a collection of sub-trees (T</a:t>
            </a:r>
            <a:r>
              <a:rPr baseline="-25000" lang="en-US" sz="1400"/>
              <a:t>1,</a:t>
            </a:r>
            <a:r>
              <a:rPr lang="en-US" sz="1400"/>
              <a:t>T</a:t>
            </a:r>
            <a:r>
              <a:rPr baseline="-25000" lang="en-US" sz="1400"/>
              <a:t>2 , …….</a:t>
            </a:r>
            <a:r>
              <a:rPr lang="en-US" sz="1400"/>
              <a:t>T</a:t>
            </a:r>
            <a:r>
              <a:rPr baseline="-25000" lang="en-US" sz="1400"/>
              <a:t>n </a:t>
            </a:r>
            <a:r>
              <a:rPr lang="en-US" sz="1400"/>
              <a:t>) each of which is also tree.</a:t>
            </a:r>
            <a:endParaRPr sz="1400"/>
          </a:p>
        </p:txBody>
      </p:sp>
      <p:sp>
        <p:nvSpPr>
          <p:cNvPr id="204" name="Google Shape;204;p29"/>
          <p:cNvSpPr/>
          <p:nvPr/>
        </p:nvSpPr>
        <p:spPr>
          <a:xfrm>
            <a:off x="4114800" y="3733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endParaRPr/>
          </a:p>
        </p:txBody>
      </p:sp>
      <p:sp>
        <p:nvSpPr>
          <p:cNvPr id="205" name="Google Shape;205;p29"/>
          <p:cNvSpPr/>
          <p:nvPr/>
        </p:nvSpPr>
        <p:spPr>
          <a:xfrm>
            <a:off x="2514600" y="4343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endParaRPr/>
          </a:p>
        </p:txBody>
      </p:sp>
      <p:sp>
        <p:nvSpPr>
          <p:cNvPr id="206" name="Google Shape;206;p29"/>
          <p:cNvSpPr/>
          <p:nvPr/>
        </p:nvSpPr>
        <p:spPr>
          <a:xfrm>
            <a:off x="3810000" y="4343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</a:t>
            </a:r>
            <a:endParaRPr/>
          </a:p>
        </p:txBody>
      </p:sp>
      <p:sp>
        <p:nvSpPr>
          <p:cNvPr id="207" name="Google Shape;207;p29"/>
          <p:cNvSpPr/>
          <p:nvPr/>
        </p:nvSpPr>
        <p:spPr>
          <a:xfrm>
            <a:off x="5334000" y="4343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</a:t>
            </a:r>
            <a:endParaRPr/>
          </a:p>
        </p:txBody>
      </p:sp>
      <p:sp>
        <p:nvSpPr>
          <p:cNvPr id="208" name="Google Shape;208;p29"/>
          <p:cNvSpPr/>
          <p:nvPr/>
        </p:nvSpPr>
        <p:spPr>
          <a:xfrm>
            <a:off x="1981200" y="4953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</a:t>
            </a:r>
            <a:endParaRPr/>
          </a:p>
        </p:txBody>
      </p:sp>
      <p:sp>
        <p:nvSpPr>
          <p:cNvPr id="209" name="Google Shape;209;p29"/>
          <p:cNvSpPr/>
          <p:nvPr/>
        </p:nvSpPr>
        <p:spPr>
          <a:xfrm>
            <a:off x="2819400" y="4953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</a:t>
            </a:r>
            <a:endParaRPr/>
          </a:p>
        </p:txBody>
      </p:sp>
      <p:sp>
        <p:nvSpPr>
          <p:cNvPr id="210" name="Google Shape;210;p29"/>
          <p:cNvSpPr/>
          <p:nvPr/>
        </p:nvSpPr>
        <p:spPr>
          <a:xfrm>
            <a:off x="2819400" y="5791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</a:t>
            </a:r>
            <a:endParaRPr/>
          </a:p>
        </p:txBody>
      </p:sp>
      <p:sp>
        <p:nvSpPr>
          <p:cNvPr id="211" name="Google Shape;211;p29"/>
          <p:cNvSpPr/>
          <p:nvPr/>
        </p:nvSpPr>
        <p:spPr>
          <a:xfrm>
            <a:off x="3810000" y="4953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</a:t>
            </a:r>
            <a:endParaRPr/>
          </a:p>
        </p:txBody>
      </p:sp>
      <p:sp>
        <p:nvSpPr>
          <p:cNvPr id="212" name="Google Shape;212;p29"/>
          <p:cNvSpPr/>
          <p:nvPr/>
        </p:nvSpPr>
        <p:spPr>
          <a:xfrm>
            <a:off x="4724400" y="4953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</a:t>
            </a:r>
            <a:endParaRPr/>
          </a:p>
        </p:txBody>
      </p:sp>
      <p:sp>
        <p:nvSpPr>
          <p:cNvPr id="213" name="Google Shape;213;p29"/>
          <p:cNvSpPr/>
          <p:nvPr/>
        </p:nvSpPr>
        <p:spPr>
          <a:xfrm>
            <a:off x="5334000" y="4953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endParaRPr/>
          </a:p>
        </p:txBody>
      </p:sp>
      <p:sp>
        <p:nvSpPr>
          <p:cNvPr id="214" name="Google Shape;214;p29"/>
          <p:cNvSpPr/>
          <p:nvPr/>
        </p:nvSpPr>
        <p:spPr>
          <a:xfrm>
            <a:off x="6019800" y="49530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</a:t>
            </a:r>
            <a:endParaRPr/>
          </a:p>
        </p:txBody>
      </p:sp>
      <p:cxnSp>
        <p:nvCxnSpPr>
          <p:cNvPr id="215" name="Google Shape;215;p29"/>
          <p:cNvCxnSpPr>
            <a:stCxn id="204" idx="3"/>
            <a:endCxn id="205" idx="7"/>
          </p:cNvCxnSpPr>
          <p:nvPr/>
        </p:nvCxnSpPr>
        <p:spPr>
          <a:xfrm flipH="1">
            <a:off x="2839796" y="4059004"/>
            <a:ext cx="1330800" cy="340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6" name="Google Shape;216;p29"/>
          <p:cNvCxnSpPr>
            <a:stCxn id="204" idx="4"/>
            <a:endCxn id="206" idx="7"/>
          </p:cNvCxnSpPr>
          <p:nvPr/>
        </p:nvCxnSpPr>
        <p:spPr>
          <a:xfrm flipH="1">
            <a:off x="4135200" y="4114800"/>
            <a:ext cx="170100" cy="2844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29"/>
          <p:cNvCxnSpPr>
            <a:stCxn id="204" idx="5"/>
            <a:endCxn id="207" idx="1"/>
          </p:cNvCxnSpPr>
          <p:nvPr/>
        </p:nvCxnSpPr>
        <p:spPr>
          <a:xfrm>
            <a:off x="4440004" y="4059004"/>
            <a:ext cx="949800" cy="340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8" name="Google Shape;218;p29"/>
          <p:cNvCxnSpPr>
            <a:stCxn id="205" idx="3"/>
            <a:endCxn id="208" idx="7"/>
          </p:cNvCxnSpPr>
          <p:nvPr/>
        </p:nvCxnSpPr>
        <p:spPr>
          <a:xfrm flipH="1">
            <a:off x="2306396" y="4668604"/>
            <a:ext cx="264000" cy="340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9" name="Google Shape;219;p29"/>
          <p:cNvCxnSpPr>
            <a:stCxn id="205" idx="5"/>
            <a:endCxn id="209" idx="0"/>
          </p:cNvCxnSpPr>
          <p:nvPr/>
        </p:nvCxnSpPr>
        <p:spPr>
          <a:xfrm>
            <a:off x="2839804" y="4668604"/>
            <a:ext cx="170100" cy="2844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Google Shape;220;p29"/>
          <p:cNvCxnSpPr>
            <a:stCxn id="209" idx="4"/>
            <a:endCxn id="210" idx="0"/>
          </p:cNvCxnSpPr>
          <p:nvPr/>
        </p:nvCxnSpPr>
        <p:spPr>
          <a:xfrm>
            <a:off x="3009900" y="5334000"/>
            <a:ext cx="0" cy="457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" name="Google Shape;221;p29"/>
          <p:cNvCxnSpPr>
            <a:stCxn id="206" idx="4"/>
            <a:endCxn id="211" idx="0"/>
          </p:cNvCxnSpPr>
          <p:nvPr/>
        </p:nvCxnSpPr>
        <p:spPr>
          <a:xfrm>
            <a:off x="4000500" y="4724400"/>
            <a:ext cx="0" cy="2286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" name="Google Shape;222;p29"/>
          <p:cNvCxnSpPr>
            <a:stCxn id="207" idx="3"/>
            <a:endCxn id="212" idx="0"/>
          </p:cNvCxnSpPr>
          <p:nvPr/>
        </p:nvCxnSpPr>
        <p:spPr>
          <a:xfrm flipH="1">
            <a:off x="4914896" y="4668604"/>
            <a:ext cx="474900" cy="2844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3" name="Google Shape;223;p29"/>
          <p:cNvCxnSpPr>
            <a:stCxn id="207" idx="4"/>
            <a:endCxn id="213" idx="0"/>
          </p:cNvCxnSpPr>
          <p:nvPr/>
        </p:nvCxnSpPr>
        <p:spPr>
          <a:xfrm>
            <a:off x="5524500" y="4724400"/>
            <a:ext cx="0" cy="2286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" name="Google Shape;224;p29"/>
          <p:cNvCxnSpPr>
            <a:stCxn id="207" idx="5"/>
            <a:endCxn id="214" idx="0"/>
          </p:cNvCxnSpPr>
          <p:nvPr/>
        </p:nvCxnSpPr>
        <p:spPr>
          <a:xfrm>
            <a:off x="5659204" y="4668604"/>
            <a:ext cx="551100" cy="2844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" name="Google Shape;225;p29"/>
          <p:cNvSpPr/>
          <p:nvPr/>
        </p:nvSpPr>
        <p:spPr>
          <a:xfrm>
            <a:off x="1717964" y="4017818"/>
            <a:ext cx="1745672" cy="2313709"/>
          </a:xfrm>
          <a:custGeom>
            <a:rect b="b" l="l" r="r" t="t"/>
            <a:pathLst>
              <a:path extrusionOk="0" h="2313709" w="1745672">
                <a:moveTo>
                  <a:pt x="789709" y="27709"/>
                </a:moveTo>
                <a:cubicBezTo>
                  <a:pt x="895927" y="32327"/>
                  <a:pt x="1002335" y="33710"/>
                  <a:pt x="1108363" y="41564"/>
                </a:cubicBezTo>
                <a:cubicBezTo>
                  <a:pt x="1127352" y="42971"/>
                  <a:pt x="1145717" y="49397"/>
                  <a:pt x="1163781" y="55418"/>
                </a:cubicBezTo>
                <a:cubicBezTo>
                  <a:pt x="1187375" y="63282"/>
                  <a:pt x="1209768" y="74395"/>
                  <a:pt x="1233054" y="83127"/>
                </a:cubicBezTo>
                <a:cubicBezTo>
                  <a:pt x="1246728" y="88255"/>
                  <a:pt x="1260763" y="92364"/>
                  <a:pt x="1274618" y="96982"/>
                </a:cubicBezTo>
                <a:cubicBezTo>
                  <a:pt x="1297709" y="120073"/>
                  <a:pt x="1324298" y="140130"/>
                  <a:pt x="1343891" y="166255"/>
                </a:cubicBezTo>
                <a:cubicBezTo>
                  <a:pt x="1357745" y="184728"/>
                  <a:pt x="1369126" y="205345"/>
                  <a:pt x="1385454" y="221673"/>
                </a:cubicBezTo>
                <a:cubicBezTo>
                  <a:pt x="1397228" y="233447"/>
                  <a:pt x="1414375" y="238546"/>
                  <a:pt x="1427018" y="249382"/>
                </a:cubicBezTo>
                <a:cubicBezTo>
                  <a:pt x="1446853" y="266383"/>
                  <a:pt x="1462776" y="287597"/>
                  <a:pt x="1482436" y="304800"/>
                </a:cubicBezTo>
                <a:cubicBezTo>
                  <a:pt x="1499814" y="320006"/>
                  <a:pt x="1521526" y="330036"/>
                  <a:pt x="1537854" y="346364"/>
                </a:cubicBezTo>
                <a:cubicBezTo>
                  <a:pt x="1549628" y="358138"/>
                  <a:pt x="1555161" y="374925"/>
                  <a:pt x="1565563" y="387927"/>
                </a:cubicBezTo>
                <a:cubicBezTo>
                  <a:pt x="1573723" y="398127"/>
                  <a:pt x="1584910" y="405602"/>
                  <a:pt x="1593272" y="415637"/>
                </a:cubicBezTo>
                <a:cubicBezTo>
                  <a:pt x="1601117" y="425050"/>
                  <a:pt x="1653547" y="494622"/>
                  <a:pt x="1662545" y="512618"/>
                </a:cubicBezTo>
                <a:cubicBezTo>
                  <a:pt x="1677401" y="542330"/>
                  <a:pt x="1683929" y="594994"/>
                  <a:pt x="1690254" y="623455"/>
                </a:cubicBezTo>
                <a:cubicBezTo>
                  <a:pt x="1694385" y="642043"/>
                  <a:pt x="1699491" y="660400"/>
                  <a:pt x="1704109" y="678873"/>
                </a:cubicBezTo>
                <a:cubicBezTo>
                  <a:pt x="1708727" y="725055"/>
                  <a:pt x="1711829" y="771413"/>
                  <a:pt x="1717963" y="817418"/>
                </a:cubicBezTo>
                <a:cubicBezTo>
                  <a:pt x="1721075" y="840760"/>
                  <a:pt x="1728488" y="863379"/>
                  <a:pt x="1731818" y="886691"/>
                </a:cubicBezTo>
                <a:cubicBezTo>
                  <a:pt x="1737732" y="928090"/>
                  <a:pt x="1741054" y="969818"/>
                  <a:pt x="1745672" y="1011382"/>
                </a:cubicBezTo>
                <a:cubicBezTo>
                  <a:pt x="1741054" y="1076037"/>
                  <a:pt x="1734174" y="1140569"/>
                  <a:pt x="1731818" y="1205346"/>
                </a:cubicBezTo>
                <a:cubicBezTo>
                  <a:pt x="1724935" y="1394623"/>
                  <a:pt x="1726373" y="1584167"/>
                  <a:pt x="1717963" y="1773382"/>
                </a:cubicBezTo>
                <a:cubicBezTo>
                  <a:pt x="1717118" y="1792404"/>
                  <a:pt x="1711610" y="1811298"/>
                  <a:pt x="1704109" y="1828800"/>
                </a:cubicBezTo>
                <a:cubicBezTo>
                  <a:pt x="1697550" y="1844105"/>
                  <a:pt x="1685636" y="1856509"/>
                  <a:pt x="1676400" y="1870364"/>
                </a:cubicBezTo>
                <a:cubicBezTo>
                  <a:pt x="1655461" y="1954116"/>
                  <a:pt x="1668566" y="1907721"/>
                  <a:pt x="1634836" y="2008909"/>
                </a:cubicBezTo>
                <a:cubicBezTo>
                  <a:pt x="1630218" y="2022764"/>
                  <a:pt x="1629082" y="2038322"/>
                  <a:pt x="1620981" y="2050473"/>
                </a:cubicBezTo>
                <a:lnTo>
                  <a:pt x="1565563" y="2133600"/>
                </a:lnTo>
                <a:lnTo>
                  <a:pt x="1537854" y="2216727"/>
                </a:lnTo>
                <a:cubicBezTo>
                  <a:pt x="1523329" y="2260304"/>
                  <a:pt x="1526915" y="2270203"/>
                  <a:pt x="1482436" y="2299855"/>
                </a:cubicBezTo>
                <a:cubicBezTo>
                  <a:pt x="1470285" y="2307956"/>
                  <a:pt x="1454727" y="2309091"/>
                  <a:pt x="1440872" y="2313709"/>
                </a:cubicBezTo>
                <a:cubicBezTo>
                  <a:pt x="1288472" y="2309091"/>
                  <a:pt x="1135907" y="2308312"/>
                  <a:pt x="983672" y="2299855"/>
                </a:cubicBezTo>
                <a:cubicBezTo>
                  <a:pt x="944498" y="2297679"/>
                  <a:pt x="933525" y="2274781"/>
                  <a:pt x="900545" y="2258291"/>
                </a:cubicBezTo>
                <a:cubicBezTo>
                  <a:pt x="887483" y="2251760"/>
                  <a:pt x="872404" y="2250190"/>
                  <a:pt x="858981" y="2244437"/>
                </a:cubicBezTo>
                <a:cubicBezTo>
                  <a:pt x="839998" y="2236301"/>
                  <a:pt x="823488" y="2222161"/>
                  <a:pt x="803563" y="2216727"/>
                </a:cubicBezTo>
                <a:cubicBezTo>
                  <a:pt x="772058" y="2208135"/>
                  <a:pt x="738908" y="2207491"/>
                  <a:pt x="706581" y="2202873"/>
                </a:cubicBezTo>
                <a:cubicBezTo>
                  <a:pt x="602109" y="2168047"/>
                  <a:pt x="726835" y="2219075"/>
                  <a:pt x="637309" y="2147455"/>
                </a:cubicBezTo>
                <a:cubicBezTo>
                  <a:pt x="625905" y="2138332"/>
                  <a:pt x="610179" y="2135821"/>
                  <a:pt x="595745" y="2133600"/>
                </a:cubicBezTo>
                <a:cubicBezTo>
                  <a:pt x="549873" y="2126543"/>
                  <a:pt x="503382" y="2124364"/>
                  <a:pt x="457200" y="2119746"/>
                </a:cubicBezTo>
                <a:cubicBezTo>
                  <a:pt x="438727" y="2110510"/>
                  <a:pt x="418966" y="2103493"/>
                  <a:pt x="401781" y="2092037"/>
                </a:cubicBezTo>
                <a:cubicBezTo>
                  <a:pt x="390912" y="2084791"/>
                  <a:pt x="384272" y="2072487"/>
                  <a:pt x="374072" y="2064327"/>
                </a:cubicBezTo>
                <a:cubicBezTo>
                  <a:pt x="361070" y="2053925"/>
                  <a:pt x="346363" y="2045854"/>
                  <a:pt x="332509" y="2036618"/>
                </a:cubicBezTo>
                <a:cubicBezTo>
                  <a:pt x="314036" y="2008909"/>
                  <a:pt x="300639" y="1977039"/>
                  <a:pt x="277091" y="1953491"/>
                </a:cubicBezTo>
                <a:cubicBezTo>
                  <a:pt x="254000" y="1930400"/>
                  <a:pt x="225932" y="1911389"/>
                  <a:pt x="207818" y="1884218"/>
                </a:cubicBezTo>
                <a:cubicBezTo>
                  <a:pt x="169240" y="1826352"/>
                  <a:pt x="191883" y="1854429"/>
                  <a:pt x="138545" y="1801091"/>
                </a:cubicBezTo>
                <a:cubicBezTo>
                  <a:pt x="133927" y="1787236"/>
                  <a:pt x="132205" y="1772050"/>
                  <a:pt x="124691" y="1759527"/>
                </a:cubicBezTo>
                <a:cubicBezTo>
                  <a:pt x="117970" y="1748326"/>
                  <a:pt x="102823" y="1743501"/>
                  <a:pt x="96981" y="1731818"/>
                </a:cubicBezTo>
                <a:cubicBezTo>
                  <a:pt x="83919" y="1705694"/>
                  <a:pt x="82334" y="1674815"/>
                  <a:pt x="69272" y="1648691"/>
                </a:cubicBezTo>
                <a:cubicBezTo>
                  <a:pt x="35032" y="1580211"/>
                  <a:pt x="48094" y="1612866"/>
                  <a:pt x="27709" y="1551709"/>
                </a:cubicBezTo>
                <a:cubicBezTo>
                  <a:pt x="23091" y="1519382"/>
                  <a:pt x="18819" y="1487003"/>
                  <a:pt x="13854" y="1454727"/>
                </a:cubicBezTo>
                <a:cubicBezTo>
                  <a:pt x="9583" y="1426962"/>
                  <a:pt x="0" y="1399691"/>
                  <a:pt x="0" y="1371600"/>
                </a:cubicBezTo>
                <a:cubicBezTo>
                  <a:pt x="0" y="1023639"/>
                  <a:pt x="2992" y="1239817"/>
                  <a:pt x="27709" y="1066800"/>
                </a:cubicBezTo>
                <a:cubicBezTo>
                  <a:pt x="60618" y="836434"/>
                  <a:pt x="24096" y="1029442"/>
                  <a:pt x="55418" y="872837"/>
                </a:cubicBezTo>
                <a:cubicBezTo>
                  <a:pt x="63409" y="784933"/>
                  <a:pt x="58013" y="715242"/>
                  <a:pt x="96981" y="637309"/>
                </a:cubicBezTo>
                <a:cubicBezTo>
                  <a:pt x="106218" y="618836"/>
                  <a:pt x="111469" y="597757"/>
                  <a:pt x="124691" y="581891"/>
                </a:cubicBezTo>
                <a:cubicBezTo>
                  <a:pt x="135351" y="569099"/>
                  <a:pt x="152400" y="563418"/>
                  <a:pt x="166254" y="554182"/>
                </a:cubicBezTo>
                <a:cubicBezTo>
                  <a:pt x="187194" y="470427"/>
                  <a:pt x="174087" y="516831"/>
                  <a:pt x="207818" y="415637"/>
                </a:cubicBezTo>
                <a:cubicBezTo>
                  <a:pt x="217054" y="387928"/>
                  <a:pt x="228443" y="360845"/>
                  <a:pt x="235527" y="332509"/>
                </a:cubicBezTo>
                <a:cubicBezTo>
                  <a:pt x="240145" y="314036"/>
                  <a:pt x="242309" y="294770"/>
                  <a:pt x="249381" y="277091"/>
                </a:cubicBezTo>
                <a:cubicBezTo>
                  <a:pt x="260887" y="248327"/>
                  <a:pt x="275900" y="221045"/>
                  <a:pt x="290945" y="193964"/>
                </a:cubicBezTo>
                <a:cubicBezTo>
                  <a:pt x="299032" y="179408"/>
                  <a:pt x="304534" y="161225"/>
                  <a:pt x="318654" y="152400"/>
                </a:cubicBezTo>
                <a:cubicBezTo>
                  <a:pt x="343422" y="136920"/>
                  <a:pt x="374072" y="133927"/>
                  <a:pt x="401781" y="124691"/>
                </a:cubicBezTo>
                <a:lnTo>
                  <a:pt x="443345" y="110837"/>
                </a:lnTo>
                <a:cubicBezTo>
                  <a:pt x="457200" y="106219"/>
                  <a:pt x="470365" y="98304"/>
                  <a:pt x="484909" y="96982"/>
                </a:cubicBezTo>
                <a:lnTo>
                  <a:pt x="637309" y="83127"/>
                </a:lnTo>
                <a:cubicBezTo>
                  <a:pt x="662277" y="58159"/>
                  <a:pt x="686680" y="28322"/>
                  <a:pt x="720436" y="13855"/>
                </a:cubicBezTo>
                <a:cubicBezTo>
                  <a:pt x="737938" y="6354"/>
                  <a:pt x="757381" y="4618"/>
                  <a:pt x="775854" y="0"/>
                </a:cubicBezTo>
                <a:lnTo>
                  <a:pt x="886691" y="13855"/>
                </a:lnTo>
              </a:path>
            </a:pathLst>
          </a:custGeom>
          <a:noFill/>
          <a:ln cap="flat" cmpd="sng" w="9525">
            <a:solidFill>
              <a:srgbClr val="0357A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26" name="Google Shape;226;p29"/>
          <p:cNvSpPr/>
          <p:nvPr/>
        </p:nvSpPr>
        <p:spPr>
          <a:xfrm>
            <a:off x="3519055" y="4253345"/>
            <a:ext cx="1011381" cy="1434277"/>
          </a:xfrm>
          <a:custGeom>
            <a:rect b="b" l="l" r="r" t="t"/>
            <a:pathLst>
              <a:path extrusionOk="0" h="1434277" w="1011381">
                <a:moveTo>
                  <a:pt x="221672" y="55419"/>
                </a:moveTo>
                <a:lnTo>
                  <a:pt x="304800" y="27710"/>
                </a:lnTo>
                <a:cubicBezTo>
                  <a:pt x="318654" y="23092"/>
                  <a:pt x="331872" y="15666"/>
                  <a:pt x="346363" y="13855"/>
                </a:cubicBezTo>
                <a:lnTo>
                  <a:pt x="457200" y="0"/>
                </a:lnTo>
                <a:cubicBezTo>
                  <a:pt x="531091" y="4618"/>
                  <a:pt x="605743" y="2308"/>
                  <a:pt x="678872" y="13855"/>
                </a:cubicBezTo>
                <a:cubicBezTo>
                  <a:pt x="695319" y="16452"/>
                  <a:pt x="705979" y="33303"/>
                  <a:pt x="720436" y="41564"/>
                </a:cubicBezTo>
                <a:cubicBezTo>
                  <a:pt x="843481" y="111875"/>
                  <a:pt x="716154" y="29473"/>
                  <a:pt x="817418" y="96982"/>
                </a:cubicBezTo>
                <a:cubicBezTo>
                  <a:pt x="826654" y="110837"/>
                  <a:pt x="838568" y="123241"/>
                  <a:pt x="845127" y="138546"/>
                </a:cubicBezTo>
                <a:cubicBezTo>
                  <a:pt x="852628" y="156048"/>
                  <a:pt x="849534" y="177432"/>
                  <a:pt x="858981" y="193964"/>
                </a:cubicBezTo>
                <a:cubicBezTo>
                  <a:pt x="868702" y="210976"/>
                  <a:pt x="889157" y="219584"/>
                  <a:pt x="900545" y="235528"/>
                </a:cubicBezTo>
                <a:cubicBezTo>
                  <a:pt x="912549" y="252334"/>
                  <a:pt x="918007" y="273014"/>
                  <a:pt x="928254" y="290946"/>
                </a:cubicBezTo>
                <a:cubicBezTo>
                  <a:pt x="971226" y="366148"/>
                  <a:pt x="944415" y="297869"/>
                  <a:pt x="969818" y="374073"/>
                </a:cubicBezTo>
                <a:cubicBezTo>
                  <a:pt x="974436" y="401782"/>
                  <a:pt x="978163" y="429654"/>
                  <a:pt x="983672" y="457200"/>
                </a:cubicBezTo>
                <a:cubicBezTo>
                  <a:pt x="992369" y="500687"/>
                  <a:pt x="998178" y="514571"/>
                  <a:pt x="1011381" y="554182"/>
                </a:cubicBezTo>
                <a:cubicBezTo>
                  <a:pt x="1006763" y="692728"/>
                  <a:pt x="1005913" y="831450"/>
                  <a:pt x="997527" y="969819"/>
                </a:cubicBezTo>
                <a:cubicBezTo>
                  <a:pt x="996644" y="984396"/>
                  <a:pt x="986840" y="997126"/>
                  <a:pt x="983672" y="1011382"/>
                </a:cubicBezTo>
                <a:cubicBezTo>
                  <a:pt x="977578" y="1038805"/>
                  <a:pt x="975912" y="1067087"/>
                  <a:pt x="969818" y="1094510"/>
                </a:cubicBezTo>
                <a:cubicBezTo>
                  <a:pt x="966650" y="1108766"/>
                  <a:pt x="959975" y="1122031"/>
                  <a:pt x="955963" y="1136073"/>
                </a:cubicBezTo>
                <a:cubicBezTo>
                  <a:pt x="950732" y="1154382"/>
                  <a:pt x="947340" y="1173182"/>
                  <a:pt x="942109" y="1191491"/>
                </a:cubicBezTo>
                <a:cubicBezTo>
                  <a:pt x="938097" y="1205533"/>
                  <a:pt x="932266" y="1219013"/>
                  <a:pt x="928254" y="1233055"/>
                </a:cubicBezTo>
                <a:cubicBezTo>
                  <a:pt x="923023" y="1251364"/>
                  <a:pt x="921901" y="1270971"/>
                  <a:pt x="914400" y="1288473"/>
                </a:cubicBezTo>
                <a:cubicBezTo>
                  <a:pt x="905095" y="1310185"/>
                  <a:pt x="864020" y="1360804"/>
                  <a:pt x="845127" y="1371600"/>
                </a:cubicBezTo>
                <a:cubicBezTo>
                  <a:pt x="828595" y="1381047"/>
                  <a:pt x="807538" y="1378769"/>
                  <a:pt x="789709" y="1385455"/>
                </a:cubicBezTo>
                <a:cubicBezTo>
                  <a:pt x="659517" y="1434277"/>
                  <a:pt x="826780" y="1399951"/>
                  <a:pt x="637309" y="1427019"/>
                </a:cubicBezTo>
                <a:cubicBezTo>
                  <a:pt x="558800" y="1422401"/>
                  <a:pt x="480036" y="1420989"/>
                  <a:pt x="401781" y="1413164"/>
                </a:cubicBezTo>
                <a:cubicBezTo>
                  <a:pt x="387250" y="1411711"/>
                  <a:pt x="373280" y="1405841"/>
                  <a:pt x="360218" y="1399310"/>
                </a:cubicBezTo>
                <a:cubicBezTo>
                  <a:pt x="329083" y="1383742"/>
                  <a:pt x="298974" y="1356298"/>
                  <a:pt x="277090" y="1330037"/>
                </a:cubicBezTo>
                <a:cubicBezTo>
                  <a:pt x="266430" y="1317245"/>
                  <a:pt x="260041" y="1301265"/>
                  <a:pt x="249381" y="1288473"/>
                </a:cubicBezTo>
                <a:cubicBezTo>
                  <a:pt x="236838" y="1273421"/>
                  <a:pt x="221672" y="1260764"/>
                  <a:pt x="207818" y="1246910"/>
                </a:cubicBezTo>
                <a:cubicBezTo>
                  <a:pt x="199346" y="1225729"/>
                  <a:pt x="173492" y="1165027"/>
                  <a:pt x="166254" y="1136073"/>
                </a:cubicBezTo>
                <a:cubicBezTo>
                  <a:pt x="142286" y="1040200"/>
                  <a:pt x="170305" y="1093657"/>
                  <a:pt x="124690" y="1025237"/>
                </a:cubicBezTo>
                <a:cubicBezTo>
                  <a:pt x="120072" y="1006764"/>
                  <a:pt x="118337" y="987321"/>
                  <a:pt x="110836" y="969819"/>
                </a:cubicBezTo>
                <a:cubicBezTo>
                  <a:pt x="104277" y="954514"/>
                  <a:pt x="90574" y="943148"/>
                  <a:pt x="83127" y="928255"/>
                </a:cubicBezTo>
                <a:cubicBezTo>
                  <a:pt x="76596" y="915193"/>
                  <a:pt x="73890" y="900546"/>
                  <a:pt x="69272" y="886691"/>
                </a:cubicBezTo>
                <a:cubicBezTo>
                  <a:pt x="64654" y="849746"/>
                  <a:pt x="63219" y="812261"/>
                  <a:pt x="55418" y="775855"/>
                </a:cubicBezTo>
                <a:cubicBezTo>
                  <a:pt x="49298" y="747295"/>
                  <a:pt x="32511" y="721538"/>
                  <a:pt x="27709" y="692728"/>
                </a:cubicBezTo>
                <a:cubicBezTo>
                  <a:pt x="10724" y="590818"/>
                  <a:pt x="20667" y="636853"/>
                  <a:pt x="0" y="554182"/>
                </a:cubicBezTo>
                <a:cubicBezTo>
                  <a:pt x="4618" y="461818"/>
                  <a:pt x="5843" y="369222"/>
                  <a:pt x="13854" y="277091"/>
                </a:cubicBezTo>
                <a:cubicBezTo>
                  <a:pt x="15119" y="262542"/>
                  <a:pt x="21178" y="248590"/>
                  <a:pt x="27709" y="235528"/>
                </a:cubicBezTo>
                <a:cubicBezTo>
                  <a:pt x="35156" y="220635"/>
                  <a:pt x="46182" y="207819"/>
                  <a:pt x="55418" y="193964"/>
                </a:cubicBezTo>
                <a:cubicBezTo>
                  <a:pt x="60036" y="180109"/>
                  <a:pt x="57388" y="160888"/>
                  <a:pt x="69272" y="152400"/>
                </a:cubicBezTo>
                <a:cubicBezTo>
                  <a:pt x="93040" y="135423"/>
                  <a:pt x="152400" y="124691"/>
                  <a:pt x="152400" y="124691"/>
                </a:cubicBezTo>
                <a:cubicBezTo>
                  <a:pt x="161636" y="110837"/>
                  <a:pt x="165652" y="91389"/>
                  <a:pt x="180109" y="83128"/>
                </a:cubicBezTo>
                <a:cubicBezTo>
                  <a:pt x="200554" y="71445"/>
                  <a:pt x="226536" y="74984"/>
                  <a:pt x="249381" y="69273"/>
                </a:cubicBezTo>
                <a:cubicBezTo>
                  <a:pt x="263549" y="65731"/>
                  <a:pt x="277090" y="60037"/>
                  <a:pt x="290945" y="55419"/>
                </a:cubicBezTo>
                <a:cubicBezTo>
                  <a:pt x="295563" y="41564"/>
                  <a:pt x="291738" y="20386"/>
                  <a:pt x="304800" y="13855"/>
                </a:cubicBezTo>
                <a:cubicBezTo>
                  <a:pt x="317862" y="7324"/>
                  <a:pt x="346363" y="27710"/>
                  <a:pt x="346363" y="27710"/>
                </a:cubicBezTo>
              </a:path>
            </a:pathLst>
          </a:custGeom>
          <a:noFill/>
          <a:ln cap="flat" cmpd="sng" w="9525">
            <a:solidFill>
              <a:srgbClr val="0357A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4627418" y="4211782"/>
            <a:ext cx="2105891" cy="1555703"/>
          </a:xfrm>
          <a:custGeom>
            <a:rect b="b" l="l" r="r" t="t"/>
            <a:pathLst>
              <a:path extrusionOk="0" h="1555703" w="2105891">
                <a:moveTo>
                  <a:pt x="290946" y="346363"/>
                </a:moveTo>
                <a:cubicBezTo>
                  <a:pt x="334819" y="323272"/>
                  <a:pt x="420207" y="286373"/>
                  <a:pt x="540327" y="166254"/>
                </a:cubicBezTo>
                <a:cubicBezTo>
                  <a:pt x="567456" y="139125"/>
                  <a:pt x="609922" y="87603"/>
                  <a:pt x="651164" y="69273"/>
                </a:cubicBezTo>
                <a:cubicBezTo>
                  <a:pt x="677855" y="57410"/>
                  <a:pt x="706582" y="50799"/>
                  <a:pt x="734291" y="41563"/>
                </a:cubicBezTo>
                <a:cubicBezTo>
                  <a:pt x="844173" y="4935"/>
                  <a:pt x="749619" y="32578"/>
                  <a:pt x="983673" y="13854"/>
                </a:cubicBezTo>
                <a:cubicBezTo>
                  <a:pt x="1029937" y="10153"/>
                  <a:pt x="1076036" y="4618"/>
                  <a:pt x="1122218" y="0"/>
                </a:cubicBezTo>
                <a:cubicBezTo>
                  <a:pt x="1242291" y="4618"/>
                  <a:pt x="1362541" y="5861"/>
                  <a:pt x="1482437" y="13854"/>
                </a:cubicBezTo>
                <a:cubicBezTo>
                  <a:pt x="1501436" y="15121"/>
                  <a:pt x="1520824" y="19193"/>
                  <a:pt x="1537855" y="27709"/>
                </a:cubicBezTo>
                <a:cubicBezTo>
                  <a:pt x="1558508" y="38036"/>
                  <a:pt x="1574483" y="55852"/>
                  <a:pt x="1593273" y="69273"/>
                </a:cubicBezTo>
                <a:cubicBezTo>
                  <a:pt x="1606823" y="78951"/>
                  <a:pt x="1620982" y="87746"/>
                  <a:pt x="1634837" y="96982"/>
                </a:cubicBezTo>
                <a:cubicBezTo>
                  <a:pt x="1648691" y="115455"/>
                  <a:pt x="1661059" y="135142"/>
                  <a:pt x="1676400" y="152400"/>
                </a:cubicBezTo>
                <a:cubicBezTo>
                  <a:pt x="1698095" y="176807"/>
                  <a:pt x="1725624" y="195896"/>
                  <a:pt x="1745673" y="221673"/>
                </a:cubicBezTo>
                <a:cubicBezTo>
                  <a:pt x="1758353" y="237976"/>
                  <a:pt x="1761378" y="260285"/>
                  <a:pt x="1773382" y="277091"/>
                </a:cubicBezTo>
                <a:cubicBezTo>
                  <a:pt x="1806292" y="323165"/>
                  <a:pt x="1816004" y="313958"/>
                  <a:pt x="1856509" y="346363"/>
                </a:cubicBezTo>
                <a:cubicBezTo>
                  <a:pt x="1893497" y="375954"/>
                  <a:pt x="1959024" y="472426"/>
                  <a:pt x="1967346" y="484909"/>
                </a:cubicBezTo>
                <a:lnTo>
                  <a:pt x="2050473" y="609600"/>
                </a:lnTo>
                <a:lnTo>
                  <a:pt x="2078182" y="651163"/>
                </a:lnTo>
                <a:cubicBezTo>
                  <a:pt x="2082800" y="697345"/>
                  <a:pt x="2085473" y="743763"/>
                  <a:pt x="2092037" y="789709"/>
                </a:cubicBezTo>
                <a:cubicBezTo>
                  <a:pt x="2094730" y="808559"/>
                  <a:pt x="2105891" y="826086"/>
                  <a:pt x="2105891" y="845127"/>
                </a:cubicBezTo>
                <a:cubicBezTo>
                  <a:pt x="2105891" y="882360"/>
                  <a:pt x="2097699" y="919163"/>
                  <a:pt x="2092037" y="955963"/>
                </a:cubicBezTo>
                <a:cubicBezTo>
                  <a:pt x="2090638" y="965057"/>
                  <a:pt x="2076128" y="1049099"/>
                  <a:pt x="2064327" y="1066800"/>
                </a:cubicBezTo>
                <a:cubicBezTo>
                  <a:pt x="2053459" y="1083102"/>
                  <a:pt x="2034793" y="1092897"/>
                  <a:pt x="2022764" y="1108363"/>
                </a:cubicBezTo>
                <a:cubicBezTo>
                  <a:pt x="2002318" y="1134650"/>
                  <a:pt x="1977878" y="1159898"/>
                  <a:pt x="1967346" y="1191491"/>
                </a:cubicBezTo>
                <a:cubicBezTo>
                  <a:pt x="1962728" y="1205345"/>
                  <a:pt x="1963818" y="1222728"/>
                  <a:pt x="1953491" y="1233054"/>
                </a:cubicBezTo>
                <a:cubicBezTo>
                  <a:pt x="1943164" y="1243381"/>
                  <a:pt x="1925782" y="1242291"/>
                  <a:pt x="1911927" y="1246909"/>
                </a:cubicBezTo>
                <a:cubicBezTo>
                  <a:pt x="1860729" y="1323707"/>
                  <a:pt x="1913511" y="1262963"/>
                  <a:pt x="1842655" y="1302327"/>
                </a:cubicBezTo>
                <a:cubicBezTo>
                  <a:pt x="1707833" y="1377227"/>
                  <a:pt x="1814881" y="1346674"/>
                  <a:pt x="1690255" y="1371600"/>
                </a:cubicBezTo>
                <a:cubicBezTo>
                  <a:pt x="1537555" y="1463219"/>
                  <a:pt x="1705442" y="1371161"/>
                  <a:pt x="1413164" y="1468582"/>
                </a:cubicBezTo>
                <a:cubicBezTo>
                  <a:pt x="1366885" y="1484008"/>
                  <a:pt x="1368363" y="1484695"/>
                  <a:pt x="1316182" y="1496291"/>
                </a:cubicBezTo>
                <a:cubicBezTo>
                  <a:pt x="1293194" y="1501399"/>
                  <a:pt x="1269628" y="1503949"/>
                  <a:pt x="1246909" y="1510145"/>
                </a:cubicBezTo>
                <a:cubicBezTo>
                  <a:pt x="1079859" y="1555703"/>
                  <a:pt x="1254718" y="1526487"/>
                  <a:pt x="1052946" y="1551709"/>
                </a:cubicBezTo>
                <a:cubicBezTo>
                  <a:pt x="932873" y="1547091"/>
                  <a:pt x="812395" y="1548733"/>
                  <a:pt x="692727" y="1537854"/>
                </a:cubicBezTo>
                <a:cubicBezTo>
                  <a:pt x="659244" y="1534810"/>
                  <a:pt x="628182" y="1518991"/>
                  <a:pt x="595746" y="1510145"/>
                </a:cubicBezTo>
                <a:cubicBezTo>
                  <a:pt x="577375" y="1505135"/>
                  <a:pt x="558565" y="1501762"/>
                  <a:pt x="540327" y="1496291"/>
                </a:cubicBezTo>
                <a:cubicBezTo>
                  <a:pt x="512351" y="1487898"/>
                  <a:pt x="457200" y="1468582"/>
                  <a:pt x="457200" y="1468582"/>
                </a:cubicBezTo>
                <a:cubicBezTo>
                  <a:pt x="338093" y="1389176"/>
                  <a:pt x="488788" y="1484376"/>
                  <a:pt x="374073" y="1427018"/>
                </a:cubicBezTo>
                <a:cubicBezTo>
                  <a:pt x="359180" y="1419571"/>
                  <a:pt x="346966" y="1407570"/>
                  <a:pt x="332509" y="1399309"/>
                </a:cubicBezTo>
                <a:cubicBezTo>
                  <a:pt x="314577" y="1389062"/>
                  <a:pt x="293897" y="1383604"/>
                  <a:pt x="277091" y="1371600"/>
                </a:cubicBezTo>
                <a:cubicBezTo>
                  <a:pt x="261147" y="1360212"/>
                  <a:pt x="248070" y="1345088"/>
                  <a:pt x="235527" y="1330036"/>
                </a:cubicBezTo>
                <a:cubicBezTo>
                  <a:pt x="224867" y="1317244"/>
                  <a:pt x="220820" y="1298875"/>
                  <a:pt x="207818" y="1288473"/>
                </a:cubicBezTo>
                <a:cubicBezTo>
                  <a:pt x="189866" y="1274111"/>
                  <a:pt x="83979" y="1260905"/>
                  <a:pt x="83127" y="1260763"/>
                </a:cubicBezTo>
                <a:cubicBezTo>
                  <a:pt x="69273" y="1251527"/>
                  <a:pt x="50389" y="1247174"/>
                  <a:pt x="41564" y="1233054"/>
                </a:cubicBezTo>
                <a:cubicBezTo>
                  <a:pt x="27511" y="1210569"/>
                  <a:pt x="8111" y="1126953"/>
                  <a:pt x="0" y="1094509"/>
                </a:cubicBezTo>
                <a:cubicBezTo>
                  <a:pt x="4618" y="988291"/>
                  <a:pt x="5701" y="881860"/>
                  <a:pt x="13855" y="775854"/>
                </a:cubicBezTo>
                <a:cubicBezTo>
                  <a:pt x="14975" y="761293"/>
                  <a:pt x="23697" y="748333"/>
                  <a:pt x="27709" y="734291"/>
                </a:cubicBezTo>
                <a:cubicBezTo>
                  <a:pt x="32940" y="715982"/>
                  <a:pt x="36093" y="697111"/>
                  <a:pt x="41564" y="678873"/>
                </a:cubicBezTo>
                <a:cubicBezTo>
                  <a:pt x="49957" y="650897"/>
                  <a:pt x="53071" y="620048"/>
                  <a:pt x="69273" y="595745"/>
                </a:cubicBezTo>
                <a:cubicBezTo>
                  <a:pt x="78509" y="581891"/>
                  <a:pt x="89535" y="569075"/>
                  <a:pt x="96982" y="554182"/>
                </a:cubicBezTo>
                <a:cubicBezTo>
                  <a:pt x="103513" y="541120"/>
                  <a:pt x="100510" y="522945"/>
                  <a:pt x="110837" y="512618"/>
                </a:cubicBezTo>
                <a:cubicBezTo>
                  <a:pt x="121163" y="502291"/>
                  <a:pt x="138546" y="503381"/>
                  <a:pt x="152400" y="498763"/>
                </a:cubicBezTo>
                <a:cubicBezTo>
                  <a:pt x="170240" y="474977"/>
                  <a:pt x="205467" y="430142"/>
                  <a:pt x="221673" y="401782"/>
                </a:cubicBezTo>
                <a:cubicBezTo>
                  <a:pt x="291984" y="278737"/>
                  <a:pt x="209583" y="406061"/>
                  <a:pt x="277091" y="304800"/>
                </a:cubicBezTo>
                <a:cubicBezTo>
                  <a:pt x="307362" y="350206"/>
                  <a:pt x="247073" y="369454"/>
                  <a:pt x="290946" y="346363"/>
                </a:cubicBezTo>
                <a:close/>
              </a:path>
            </a:pathLst>
          </a:custGeom>
          <a:noFill/>
          <a:ln cap="flat" cmpd="sng" w="12700">
            <a:solidFill>
              <a:srgbClr val="0A519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28" name="Google Shape;228;p29"/>
          <p:cNvSpPr txBox="1"/>
          <p:nvPr/>
        </p:nvSpPr>
        <p:spPr>
          <a:xfrm>
            <a:off x="2362200" y="3810000"/>
            <a:ext cx="55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485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</a:t>
            </a:r>
            <a:r>
              <a:rPr baseline="-25000" lang="en-US" sz="1800">
                <a:solidFill>
                  <a:srgbClr val="02485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endParaRPr/>
          </a:p>
        </p:txBody>
      </p:sp>
      <p:sp>
        <p:nvSpPr>
          <p:cNvPr id="229" name="Google Shape;229;p29"/>
          <p:cNvSpPr txBox="1"/>
          <p:nvPr/>
        </p:nvSpPr>
        <p:spPr>
          <a:xfrm>
            <a:off x="4267200" y="4267200"/>
            <a:ext cx="47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485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</a:t>
            </a:r>
            <a:r>
              <a:rPr baseline="-25000" lang="en-US" sz="1800">
                <a:solidFill>
                  <a:srgbClr val="02485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endParaRPr/>
          </a:p>
        </p:txBody>
      </p:sp>
      <p:sp>
        <p:nvSpPr>
          <p:cNvPr id="230" name="Google Shape;230;p29"/>
          <p:cNvSpPr txBox="1"/>
          <p:nvPr/>
        </p:nvSpPr>
        <p:spPr>
          <a:xfrm>
            <a:off x="5715000" y="3962400"/>
            <a:ext cx="47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485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</a:t>
            </a:r>
            <a:r>
              <a:rPr baseline="-25000" lang="en-US" sz="1800">
                <a:solidFill>
                  <a:srgbClr val="02485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</a:t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4720348" y="3657600"/>
            <a:ext cx="80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485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Root</a:t>
            </a:r>
            <a:endParaRPr/>
          </a:p>
        </p:txBody>
      </p:sp>
      <p:cxnSp>
        <p:nvCxnSpPr>
          <p:cNvPr id="232" name="Google Shape;232;p29"/>
          <p:cNvCxnSpPr>
            <a:stCxn id="231" idx="1"/>
            <a:endCxn id="204" idx="6"/>
          </p:cNvCxnSpPr>
          <p:nvPr/>
        </p:nvCxnSpPr>
        <p:spPr>
          <a:xfrm flipH="1">
            <a:off x="4495948" y="3842250"/>
            <a:ext cx="224400" cy="82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6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TREE </a:t>
            </a:r>
            <a:endParaRPr/>
          </a:p>
        </p:txBody>
      </p:sp>
      <p:sp>
        <p:nvSpPr>
          <p:cNvPr id="1060" name="Google Shape;1060;p65"/>
          <p:cNvSpPr txBox="1"/>
          <p:nvPr>
            <p:ph idx="1" type="body"/>
          </p:nvPr>
        </p:nvSpPr>
        <p:spPr>
          <a:xfrm>
            <a:off x="914400" y="1447800"/>
            <a:ext cx="77724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46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b="1" lang="en-US" sz="1400">
                <a:solidFill>
                  <a:srgbClr val="073763"/>
                </a:solidFill>
              </a:rPr>
              <a:t>Heap Tree:</a:t>
            </a:r>
            <a:endParaRPr sz="1400"/>
          </a:p>
          <a:p>
            <a:pPr indent="-217106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lang="en-US" sz="1400"/>
              <a:t>Complete binary tree</a:t>
            </a:r>
            <a:endParaRPr sz="1400"/>
          </a:p>
          <a:p>
            <a:pPr indent="-217106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lang="en-US" sz="1400"/>
              <a:t>Generally used array to represent it</a:t>
            </a:r>
            <a:endParaRPr sz="1400"/>
          </a:p>
          <a:p>
            <a:pPr indent="-217106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lang="en-US" sz="1400"/>
              <a:t>Max heap (Descending heap) : Parent always greater or equal to child otherwise swap</a:t>
            </a:r>
            <a:endParaRPr sz="1400"/>
          </a:p>
          <a:p>
            <a:pPr indent="-217106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lang="en-US" sz="1400"/>
              <a:t>Min heap (Ascending heap) : Parent always lesser or equal to child otherwise swap</a:t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581"/>
              <a:buNone/>
            </a:pPr>
            <a:r>
              <a:t/>
            </a:r>
            <a:endParaRPr sz="1400"/>
          </a:p>
          <a:p>
            <a:pPr indent="-228600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581"/>
              <a:buNone/>
            </a:pPr>
            <a:r>
              <a:rPr lang="en-US" sz="1400"/>
              <a:t>ITEMS: 	13	6	16	2	17	9</a:t>
            </a:r>
            <a:endParaRPr sz="1400"/>
          </a:p>
          <a:p>
            <a:pPr indent="-128206" lvl="1" marL="54864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581"/>
              <a:buFont typeface="Noto Sans Symbols"/>
              <a:buNone/>
            </a:pPr>
            <a:r>
              <a:t/>
            </a:r>
            <a:endParaRPr sz="1400"/>
          </a:p>
        </p:txBody>
      </p:sp>
      <p:sp>
        <p:nvSpPr>
          <p:cNvPr id="1061" name="Google Shape;1061;p65"/>
          <p:cNvSpPr txBox="1"/>
          <p:nvPr/>
        </p:nvSpPr>
        <p:spPr>
          <a:xfrm>
            <a:off x="4808753" y="4126468"/>
            <a:ext cx="6014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2485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Root</a:t>
            </a:r>
            <a:endParaRPr sz="1300"/>
          </a:p>
        </p:txBody>
      </p:sp>
      <p:cxnSp>
        <p:nvCxnSpPr>
          <p:cNvPr id="1062" name="Google Shape;1062;p65"/>
          <p:cNvCxnSpPr/>
          <p:nvPr/>
        </p:nvCxnSpPr>
        <p:spPr>
          <a:xfrm flipH="1">
            <a:off x="4652242" y="4337566"/>
            <a:ext cx="224558" cy="82034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63" name="Google Shape;1063;p65"/>
          <p:cNvSpPr/>
          <p:nvPr/>
        </p:nvSpPr>
        <p:spPr>
          <a:xfrm>
            <a:off x="4038600" y="41148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13</a:t>
            </a:r>
            <a:endParaRPr/>
          </a:p>
        </p:txBody>
      </p:sp>
      <p:sp>
        <p:nvSpPr>
          <p:cNvPr id="1064" name="Google Shape;1064;p65"/>
          <p:cNvSpPr/>
          <p:nvPr/>
        </p:nvSpPr>
        <p:spPr>
          <a:xfrm>
            <a:off x="3429000" y="48006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6</a:t>
            </a:r>
            <a:endParaRPr/>
          </a:p>
        </p:txBody>
      </p:sp>
      <p:cxnSp>
        <p:nvCxnSpPr>
          <p:cNvPr id="1065" name="Google Shape;1065;p65"/>
          <p:cNvCxnSpPr>
            <a:stCxn id="1063" idx="3"/>
            <a:endCxn id="1064" idx="7"/>
          </p:cNvCxnSpPr>
          <p:nvPr/>
        </p:nvCxnSpPr>
        <p:spPr>
          <a:xfrm flipH="1">
            <a:off x="3949374" y="4635126"/>
            <a:ext cx="178500" cy="2547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6" name="Google Shape;1066;p65"/>
          <p:cNvSpPr/>
          <p:nvPr/>
        </p:nvSpPr>
        <p:spPr>
          <a:xfrm>
            <a:off x="2895600" y="57150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endParaRPr/>
          </a:p>
        </p:txBody>
      </p:sp>
      <p:sp>
        <p:nvSpPr>
          <p:cNvPr id="1067" name="Google Shape;1067;p65"/>
          <p:cNvSpPr/>
          <p:nvPr/>
        </p:nvSpPr>
        <p:spPr>
          <a:xfrm>
            <a:off x="4648200" y="48006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16</a:t>
            </a:r>
            <a:endParaRPr sz="1300"/>
          </a:p>
        </p:txBody>
      </p:sp>
      <p:cxnSp>
        <p:nvCxnSpPr>
          <p:cNvPr id="1068" name="Google Shape;1068;p65"/>
          <p:cNvCxnSpPr>
            <a:stCxn id="1063" idx="5"/>
            <a:endCxn id="1067" idx="1"/>
          </p:cNvCxnSpPr>
          <p:nvPr/>
        </p:nvCxnSpPr>
        <p:spPr>
          <a:xfrm>
            <a:off x="4558926" y="4635126"/>
            <a:ext cx="178500" cy="2547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9" name="Google Shape;1069;p65"/>
          <p:cNvSpPr/>
          <p:nvPr/>
        </p:nvSpPr>
        <p:spPr>
          <a:xfrm>
            <a:off x="3810000" y="57150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17</a:t>
            </a:r>
            <a:endParaRPr/>
          </a:p>
        </p:txBody>
      </p:sp>
      <p:sp>
        <p:nvSpPr>
          <p:cNvPr id="1070" name="Google Shape;1070;p65"/>
          <p:cNvSpPr/>
          <p:nvPr/>
        </p:nvSpPr>
        <p:spPr>
          <a:xfrm>
            <a:off x="4495800" y="57150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9</a:t>
            </a:r>
            <a:endParaRPr/>
          </a:p>
        </p:txBody>
      </p:sp>
      <p:sp>
        <p:nvSpPr>
          <p:cNvPr id="1071" name="Google Shape;1071;p65"/>
          <p:cNvSpPr/>
          <p:nvPr/>
        </p:nvSpPr>
        <p:spPr>
          <a:xfrm>
            <a:off x="4648200" y="48006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13</a:t>
            </a:r>
            <a:endParaRPr/>
          </a:p>
        </p:txBody>
      </p:sp>
      <p:sp>
        <p:nvSpPr>
          <p:cNvPr id="1072" name="Google Shape;1072;p65"/>
          <p:cNvSpPr/>
          <p:nvPr/>
        </p:nvSpPr>
        <p:spPr>
          <a:xfrm>
            <a:off x="4038600" y="41148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16</a:t>
            </a:r>
            <a:endParaRPr sz="1300"/>
          </a:p>
        </p:txBody>
      </p:sp>
      <p:cxnSp>
        <p:nvCxnSpPr>
          <p:cNvPr id="1073" name="Google Shape;1073;p65"/>
          <p:cNvCxnSpPr>
            <a:stCxn id="1067" idx="7"/>
            <a:endCxn id="1063" idx="6"/>
          </p:cNvCxnSpPr>
          <p:nvPr/>
        </p:nvCxnSpPr>
        <p:spPr>
          <a:xfrm flipH="1" rot="5400000">
            <a:off x="4673226" y="4394574"/>
            <a:ext cx="470400" cy="5202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74" name="Google Shape;1074;p65"/>
          <p:cNvCxnSpPr>
            <a:stCxn id="1063" idx="4"/>
            <a:endCxn id="1067" idx="2"/>
          </p:cNvCxnSpPr>
          <p:nvPr/>
        </p:nvCxnSpPr>
        <p:spPr>
          <a:xfrm flipH="1" rot="-5400000">
            <a:off x="4305300" y="4762500"/>
            <a:ext cx="381000" cy="3048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75" name="Google Shape;1075;p65"/>
          <p:cNvCxnSpPr>
            <a:stCxn id="1064" idx="3"/>
            <a:endCxn id="1066" idx="0"/>
          </p:cNvCxnSpPr>
          <p:nvPr/>
        </p:nvCxnSpPr>
        <p:spPr>
          <a:xfrm flipH="1">
            <a:off x="3200274" y="5320926"/>
            <a:ext cx="318000" cy="394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6" name="Google Shape;1076;p65"/>
          <p:cNvCxnSpPr>
            <a:stCxn id="1064" idx="4"/>
            <a:endCxn id="1069" idx="1"/>
          </p:cNvCxnSpPr>
          <p:nvPr/>
        </p:nvCxnSpPr>
        <p:spPr>
          <a:xfrm>
            <a:off x="3733800" y="5410200"/>
            <a:ext cx="165600" cy="394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7" name="Google Shape;1077;p65"/>
          <p:cNvCxnSpPr>
            <a:stCxn id="1069" idx="7"/>
            <a:endCxn id="1064" idx="6"/>
          </p:cNvCxnSpPr>
          <p:nvPr/>
        </p:nvCxnSpPr>
        <p:spPr>
          <a:xfrm flipH="1" rot="5400000">
            <a:off x="3835026" y="5308974"/>
            <a:ext cx="699000" cy="2916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78" name="Google Shape;1078;p65"/>
          <p:cNvCxnSpPr>
            <a:stCxn id="1064" idx="4"/>
            <a:endCxn id="1069" idx="2"/>
          </p:cNvCxnSpPr>
          <p:nvPr/>
        </p:nvCxnSpPr>
        <p:spPr>
          <a:xfrm flipH="1" rot="-5400000">
            <a:off x="3467100" y="5676900"/>
            <a:ext cx="609600" cy="762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79" name="Google Shape;1079;p65"/>
          <p:cNvSpPr/>
          <p:nvPr/>
        </p:nvSpPr>
        <p:spPr>
          <a:xfrm>
            <a:off x="3810000" y="57150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6</a:t>
            </a:r>
            <a:endParaRPr/>
          </a:p>
        </p:txBody>
      </p:sp>
      <p:sp>
        <p:nvSpPr>
          <p:cNvPr id="1080" name="Google Shape;1080;p65"/>
          <p:cNvSpPr/>
          <p:nvPr/>
        </p:nvSpPr>
        <p:spPr>
          <a:xfrm>
            <a:off x="3429000" y="48006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17</a:t>
            </a:r>
            <a:endParaRPr/>
          </a:p>
        </p:txBody>
      </p:sp>
      <p:sp>
        <p:nvSpPr>
          <p:cNvPr id="1081" name="Google Shape;1081;p65"/>
          <p:cNvSpPr/>
          <p:nvPr/>
        </p:nvSpPr>
        <p:spPr>
          <a:xfrm>
            <a:off x="4038600" y="41148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17</a:t>
            </a:r>
            <a:endParaRPr/>
          </a:p>
        </p:txBody>
      </p:sp>
      <p:sp>
        <p:nvSpPr>
          <p:cNvPr id="1082" name="Google Shape;1082;p65"/>
          <p:cNvSpPr/>
          <p:nvPr/>
        </p:nvSpPr>
        <p:spPr>
          <a:xfrm>
            <a:off x="3429000" y="4800600"/>
            <a:ext cx="609600" cy="609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16</a:t>
            </a:r>
            <a:endParaRPr sz="1300"/>
          </a:p>
        </p:txBody>
      </p:sp>
      <p:cxnSp>
        <p:nvCxnSpPr>
          <p:cNvPr id="1083" name="Google Shape;1083;p65"/>
          <p:cNvCxnSpPr>
            <a:stCxn id="1080" idx="0"/>
            <a:endCxn id="1072" idx="2"/>
          </p:cNvCxnSpPr>
          <p:nvPr/>
        </p:nvCxnSpPr>
        <p:spPr>
          <a:xfrm rot="-5400000">
            <a:off x="3695700" y="4457700"/>
            <a:ext cx="381000" cy="3048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84" name="Google Shape;1084;p65"/>
          <p:cNvCxnSpPr>
            <a:stCxn id="1072" idx="4"/>
            <a:endCxn id="1080" idx="6"/>
          </p:cNvCxnSpPr>
          <p:nvPr/>
        </p:nvCxnSpPr>
        <p:spPr>
          <a:xfrm rot="5400000">
            <a:off x="4000500" y="4762500"/>
            <a:ext cx="381000" cy="3048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85" name="Google Shape;1085;p65"/>
          <p:cNvCxnSpPr>
            <a:stCxn id="1071" idx="4"/>
            <a:endCxn id="1070" idx="0"/>
          </p:cNvCxnSpPr>
          <p:nvPr/>
        </p:nvCxnSpPr>
        <p:spPr>
          <a:xfrm flipH="1">
            <a:off x="4800600" y="54102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304800" y="274638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TREE </a:t>
            </a:r>
            <a:endParaRPr/>
          </a:p>
        </p:txBody>
      </p:sp>
      <p:sp>
        <p:nvSpPr>
          <p:cNvPr id="238" name="Google Shape;238;p30"/>
          <p:cNvSpPr txBox="1"/>
          <p:nvPr>
            <p:ph idx="1" type="body"/>
          </p:nvPr>
        </p:nvSpPr>
        <p:spPr>
          <a:xfrm>
            <a:off x="228600" y="1447800"/>
            <a:ext cx="4267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13"/>
              <a:buNone/>
            </a:pPr>
            <a:r>
              <a:rPr b="1" lang="en-US" sz="1400">
                <a:solidFill>
                  <a:srgbClr val="073763"/>
                </a:solidFill>
              </a:rPr>
              <a:t>BASIC TERMINOLOGIES:</a:t>
            </a:r>
            <a:endParaRPr b="1" sz="1400">
              <a:solidFill>
                <a:srgbClr val="073763"/>
              </a:solidFill>
            </a:endParaRPr>
          </a:p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13"/>
              <a:buNone/>
            </a:pPr>
            <a:r>
              <a:t/>
            </a:r>
            <a:endParaRPr b="1" sz="1400">
              <a:solidFill>
                <a:srgbClr val="073763"/>
              </a:solidFill>
            </a:endParaRPr>
          </a:p>
          <a:p>
            <a:pPr indent="-25446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b="1" lang="en-US" sz="1400">
                <a:solidFill>
                  <a:srgbClr val="073763"/>
                </a:solidFill>
              </a:rPr>
              <a:t>Node / Vertex: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b="1" lang="en-US" sz="1400">
                <a:solidFill>
                  <a:srgbClr val="073763"/>
                </a:solidFill>
              </a:rPr>
              <a:t>	</a:t>
            </a:r>
            <a:r>
              <a:rPr lang="en-US" sz="1400">
                <a:solidFill>
                  <a:srgbClr val="073763"/>
                </a:solidFill>
              </a:rPr>
              <a:t>- each data item in a tree </a:t>
            </a:r>
            <a:r>
              <a:rPr i="1" lang="en-US" sz="1400">
                <a:solidFill>
                  <a:srgbClr val="FF0000"/>
                </a:solidFill>
              </a:rPr>
              <a:t>(A,B, C, D, E, F, G, H, I, J, K)</a:t>
            </a:r>
            <a:endParaRPr i="1" sz="1400">
              <a:solidFill>
                <a:srgbClr val="FF0000"/>
              </a:solidFill>
            </a:endParaRPr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t/>
            </a:r>
            <a:endParaRPr i="1" sz="1400">
              <a:solidFill>
                <a:srgbClr val="FF0000"/>
              </a:solidFill>
            </a:endParaRPr>
          </a:p>
          <a:p>
            <a:pPr indent="-25446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b="1" lang="en-US" sz="1400">
                <a:solidFill>
                  <a:srgbClr val="073763"/>
                </a:solidFill>
              </a:rPr>
              <a:t>Root: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b="1" lang="en-US" sz="1400">
                <a:solidFill>
                  <a:srgbClr val="073763"/>
                </a:solidFill>
              </a:rPr>
              <a:t>	</a:t>
            </a:r>
            <a:r>
              <a:rPr lang="en-US" sz="1400">
                <a:solidFill>
                  <a:srgbClr val="073763"/>
                </a:solidFill>
              </a:rPr>
              <a:t>- a node without any parent  </a:t>
            </a:r>
            <a:r>
              <a:rPr i="1" lang="en-US" sz="1400">
                <a:solidFill>
                  <a:srgbClr val="FF0000"/>
                </a:solidFill>
              </a:rPr>
              <a:t>(A)</a:t>
            </a:r>
            <a:endParaRPr i="1" sz="1400">
              <a:solidFill>
                <a:srgbClr val="FF0000"/>
              </a:solidFill>
            </a:endParaRPr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t/>
            </a:r>
            <a:endParaRPr i="1" sz="1400">
              <a:solidFill>
                <a:srgbClr val="FF0000"/>
              </a:solidFill>
            </a:endParaRPr>
          </a:p>
          <a:p>
            <a:pPr indent="-25446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b="1" lang="en-US" sz="1400">
                <a:solidFill>
                  <a:srgbClr val="073763"/>
                </a:solidFill>
              </a:rPr>
              <a:t>Edge: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b="1" lang="en-US" sz="1400">
                <a:solidFill>
                  <a:srgbClr val="073763"/>
                </a:solidFill>
              </a:rPr>
              <a:t>	</a:t>
            </a:r>
            <a:r>
              <a:rPr lang="en-US" sz="1400">
                <a:solidFill>
                  <a:srgbClr val="073763"/>
                </a:solidFill>
              </a:rPr>
              <a:t>- line drawn from one node to another node </a:t>
            </a:r>
            <a:r>
              <a:rPr i="1" lang="en-US" sz="1400">
                <a:solidFill>
                  <a:srgbClr val="FF0000"/>
                </a:solidFill>
              </a:rPr>
              <a:t>(</a:t>
            </a:r>
            <a:r>
              <a:rPr b="1" i="1" lang="en-US" sz="1400">
                <a:solidFill>
                  <a:srgbClr val="FF0000"/>
                </a:solidFill>
              </a:rPr>
              <a:t>No of Edges: 10</a:t>
            </a:r>
            <a:r>
              <a:rPr i="1" lang="en-US" sz="1400">
                <a:solidFill>
                  <a:srgbClr val="FF0000"/>
                </a:solidFill>
              </a:rPr>
              <a:t>: A-B, A-C, A-D, B-E, B-F, C-G, D-H, D-I, D-J, F-K)</a:t>
            </a:r>
            <a:endParaRPr i="1" sz="1400">
              <a:solidFill>
                <a:srgbClr val="FF0000"/>
              </a:solidFill>
            </a:endParaRPr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t/>
            </a:r>
            <a:endParaRPr i="1" sz="1400">
              <a:solidFill>
                <a:srgbClr val="FF0000"/>
              </a:solidFill>
            </a:endParaRPr>
          </a:p>
          <a:p>
            <a:pPr indent="-25446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b="1" lang="en-US" sz="1400">
                <a:solidFill>
                  <a:srgbClr val="073763"/>
                </a:solidFill>
              </a:rPr>
              <a:t>Internal node: 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b="1" lang="en-US" sz="1400">
                <a:solidFill>
                  <a:srgbClr val="073763"/>
                </a:solidFill>
              </a:rPr>
              <a:t>	</a:t>
            </a:r>
            <a:r>
              <a:rPr lang="en-US" sz="1400">
                <a:solidFill>
                  <a:srgbClr val="073763"/>
                </a:solidFill>
              </a:rPr>
              <a:t>- a node with at least one child </a:t>
            </a:r>
            <a:r>
              <a:rPr i="1" lang="en-US" sz="1400">
                <a:solidFill>
                  <a:srgbClr val="FF0000"/>
                </a:solidFill>
              </a:rPr>
              <a:t>(A,B,C,D, F)</a:t>
            </a:r>
            <a:endParaRPr i="1" sz="1400">
              <a:solidFill>
                <a:srgbClr val="FF0000"/>
              </a:solidFill>
            </a:endParaRPr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t/>
            </a:r>
            <a:endParaRPr i="1" sz="1400">
              <a:solidFill>
                <a:srgbClr val="FF0000"/>
              </a:solidFill>
            </a:endParaRPr>
          </a:p>
          <a:p>
            <a:pPr indent="-25446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b="1" lang="en-US" sz="1400">
                <a:solidFill>
                  <a:srgbClr val="073763"/>
                </a:solidFill>
              </a:rPr>
              <a:t>External node / Leaf Node: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b="1" lang="en-US" sz="1400">
                <a:solidFill>
                  <a:srgbClr val="073763"/>
                </a:solidFill>
              </a:rPr>
              <a:t>	</a:t>
            </a:r>
            <a:r>
              <a:rPr lang="en-US" sz="1400">
                <a:solidFill>
                  <a:srgbClr val="073763"/>
                </a:solidFill>
              </a:rPr>
              <a:t>- a node without any children </a:t>
            </a:r>
            <a:r>
              <a:rPr i="1" lang="en-US" sz="1400">
                <a:solidFill>
                  <a:srgbClr val="FF0000"/>
                </a:solidFill>
              </a:rPr>
              <a:t>(E, G, H, I, J, K)</a:t>
            </a:r>
            <a:endParaRPr b="1" i="1" sz="1400">
              <a:solidFill>
                <a:srgbClr val="FF0000"/>
              </a:solidFill>
            </a:endParaRPr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lang="en-US" sz="1400"/>
              <a:t>	</a:t>
            </a:r>
            <a:endParaRPr sz="1400"/>
          </a:p>
        </p:txBody>
      </p:sp>
      <p:grpSp>
        <p:nvGrpSpPr>
          <p:cNvPr id="239" name="Google Shape;239;p30"/>
          <p:cNvGrpSpPr/>
          <p:nvPr/>
        </p:nvGrpSpPr>
        <p:grpSpPr>
          <a:xfrm>
            <a:off x="4495800" y="1524000"/>
            <a:ext cx="4419600" cy="2667000"/>
            <a:chOff x="4495800" y="1524000"/>
            <a:chExt cx="4419600" cy="2667000"/>
          </a:xfrm>
        </p:grpSpPr>
        <p:grpSp>
          <p:nvGrpSpPr>
            <p:cNvPr id="240" name="Google Shape;240;p30"/>
            <p:cNvGrpSpPr/>
            <p:nvPr/>
          </p:nvGrpSpPr>
          <p:grpSpPr>
            <a:xfrm>
              <a:off x="4495800" y="1752600"/>
              <a:ext cx="4419600" cy="2438400"/>
              <a:chOff x="1981200" y="3733800"/>
              <a:chExt cx="4419600" cy="2438400"/>
            </a:xfrm>
          </p:grpSpPr>
          <p:sp>
            <p:nvSpPr>
              <p:cNvPr id="241" name="Google Shape;241;p30"/>
              <p:cNvSpPr/>
              <p:nvPr/>
            </p:nvSpPr>
            <p:spPr>
              <a:xfrm>
                <a:off x="4114800" y="37338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0A51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A</a:t>
                </a:r>
                <a:endParaRPr/>
              </a:p>
            </p:txBody>
          </p:sp>
          <p:sp>
            <p:nvSpPr>
              <p:cNvPr id="242" name="Google Shape;242;p30"/>
              <p:cNvSpPr/>
              <p:nvPr/>
            </p:nvSpPr>
            <p:spPr>
              <a:xfrm>
                <a:off x="2514600" y="43434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0A51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B</a:t>
                </a:r>
                <a:endParaRPr/>
              </a:p>
            </p:txBody>
          </p:sp>
          <p:sp>
            <p:nvSpPr>
              <p:cNvPr id="243" name="Google Shape;243;p30"/>
              <p:cNvSpPr/>
              <p:nvPr/>
            </p:nvSpPr>
            <p:spPr>
              <a:xfrm>
                <a:off x="3810000" y="43434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0A51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C</a:t>
                </a:r>
                <a:endParaRPr/>
              </a:p>
            </p:txBody>
          </p:sp>
          <p:sp>
            <p:nvSpPr>
              <p:cNvPr id="244" name="Google Shape;244;p30"/>
              <p:cNvSpPr/>
              <p:nvPr/>
            </p:nvSpPr>
            <p:spPr>
              <a:xfrm>
                <a:off x="5334000" y="43434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0A51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D</a:t>
                </a:r>
                <a:endParaRPr/>
              </a:p>
            </p:txBody>
          </p:sp>
          <p:sp>
            <p:nvSpPr>
              <p:cNvPr id="245" name="Google Shape;245;p30"/>
              <p:cNvSpPr/>
              <p:nvPr/>
            </p:nvSpPr>
            <p:spPr>
              <a:xfrm>
                <a:off x="1981200" y="49530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0A51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E</a:t>
                </a:r>
                <a:endParaRPr/>
              </a:p>
            </p:txBody>
          </p:sp>
          <p:sp>
            <p:nvSpPr>
              <p:cNvPr id="246" name="Google Shape;246;p30"/>
              <p:cNvSpPr/>
              <p:nvPr/>
            </p:nvSpPr>
            <p:spPr>
              <a:xfrm>
                <a:off x="2819400" y="49530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0A51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F</a:t>
                </a:r>
                <a:endParaRPr/>
              </a:p>
            </p:txBody>
          </p:sp>
          <p:sp>
            <p:nvSpPr>
              <p:cNvPr id="247" name="Google Shape;247;p30"/>
              <p:cNvSpPr/>
              <p:nvPr/>
            </p:nvSpPr>
            <p:spPr>
              <a:xfrm>
                <a:off x="2819400" y="57912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0A51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K</a:t>
                </a:r>
                <a:endParaRPr/>
              </a:p>
            </p:txBody>
          </p:sp>
          <p:sp>
            <p:nvSpPr>
              <p:cNvPr id="248" name="Google Shape;248;p30"/>
              <p:cNvSpPr/>
              <p:nvPr/>
            </p:nvSpPr>
            <p:spPr>
              <a:xfrm>
                <a:off x="3810000" y="49530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0A51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G</a:t>
                </a:r>
                <a:endParaRPr/>
              </a:p>
            </p:txBody>
          </p:sp>
          <p:sp>
            <p:nvSpPr>
              <p:cNvPr id="249" name="Google Shape;249;p30"/>
              <p:cNvSpPr/>
              <p:nvPr/>
            </p:nvSpPr>
            <p:spPr>
              <a:xfrm>
                <a:off x="4724400" y="49530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0A51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H</a:t>
                </a:r>
                <a:endParaRPr/>
              </a:p>
            </p:txBody>
          </p:sp>
          <p:sp>
            <p:nvSpPr>
              <p:cNvPr id="250" name="Google Shape;250;p30"/>
              <p:cNvSpPr/>
              <p:nvPr/>
            </p:nvSpPr>
            <p:spPr>
              <a:xfrm>
                <a:off x="5334000" y="49530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0A51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I</a:t>
                </a:r>
                <a:endParaRPr/>
              </a:p>
            </p:txBody>
          </p:sp>
          <p:sp>
            <p:nvSpPr>
              <p:cNvPr id="251" name="Google Shape;251;p30"/>
              <p:cNvSpPr/>
              <p:nvPr/>
            </p:nvSpPr>
            <p:spPr>
              <a:xfrm>
                <a:off x="6019800" y="49530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0A51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J</a:t>
                </a:r>
                <a:endParaRPr/>
              </a:p>
            </p:txBody>
          </p:sp>
          <p:cxnSp>
            <p:nvCxnSpPr>
              <p:cNvPr id="252" name="Google Shape;252;p30"/>
              <p:cNvCxnSpPr>
                <a:stCxn id="241" idx="3"/>
                <a:endCxn id="242" idx="7"/>
              </p:cNvCxnSpPr>
              <p:nvPr/>
            </p:nvCxnSpPr>
            <p:spPr>
              <a:xfrm flipH="1">
                <a:off x="2839796" y="4059004"/>
                <a:ext cx="1330800" cy="340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357A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3" name="Google Shape;253;p30"/>
              <p:cNvCxnSpPr>
                <a:stCxn id="241" idx="4"/>
                <a:endCxn id="243" idx="7"/>
              </p:cNvCxnSpPr>
              <p:nvPr/>
            </p:nvCxnSpPr>
            <p:spPr>
              <a:xfrm flipH="1">
                <a:off x="4135200" y="4114800"/>
                <a:ext cx="170100" cy="28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357A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4" name="Google Shape;254;p30"/>
              <p:cNvCxnSpPr>
                <a:stCxn id="241" idx="5"/>
                <a:endCxn id="244" idx="1"/>
              </p:cNvCxnSpPr>
              <p:nvPr/>
            </p:nvCxnSpPr>
            <p:spPr>
              <a:xfrm>
                <a:off x="4440004" y="4059004"/>
                <a:ext cx="949800" cy="340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357A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5" name="Google Shape;255;p30"/>
              <p:cNvCxnSpPr>
                <a:stCxn id="242" idx="3"/>
                <a:endCxn id="245" idx="7"/>
              </p:cNvCxnSpPr>
              <p:nvPr/>
            </p:nvCxnSpPr>
            <p:spPr>
              <a:xfrm flipH="1">
                <a:off x="2306396" y="4668604"/>
                <a:ext cx="264000" cy="340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357A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6" name="Google Shape;256;p30"/>
              <p:cNvCxnSpPr>
                <a:stCxn id="242" idx="5"/>
                <a:endCxn id="246" idx="0"/>
              </p:cNvCxnSpPr>
              <p:nvPr/>
            </p:nvCxnSpPr>
            <p:spPr>
              <a:xfrm>
                <a:off x="2839804" y="4668604"/>
                <a:ext cx="170100" cy="28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357A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7" name="Google Shape;257;p30"/>
              <p:cNvCxnSpPr>
                <a:stCxn id="246" idx="4"/>
                <a:endCxn id="247" idx="0"/>
              </p:cNvCxnSpPr>
              <p:nvPr/>
            </p:nvCxnSpPr>
            <p:spPr>
              <a:xfrm>
                <a:off x="3009900" y="5334000"/>
                <a:ext cx="0" cy="45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357A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8" name="Google Shape;258;p30"/>
              <p:cNvCxnSpPr>
                <a:stCxn id="243" idx="4"/>
                <a:endCxn id="248" idx="0"/>
              </p:cNvCxnSpPr>
              <p:nvPr/>
            </p:nvCxnSpPr>
            <p:spPr>
              <a:xfrm>
                <a:off x="4000500" y="4724400"/>
                <a:ext cx="0" cy="228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357A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9" name="Google Shape;259;p30"/>
              <p:cNvCxnSpPr>
                <a:stCxn id="244" idx="3"/>
                <a:endCxn id="249" idx="0"/>
              </p:cNvCxnSpPr>
              <p:nvPr/>
            </p:nvCxnSpPr>
            <p:spPr>
              <a:xfrm flipH="1">
                <a:off x="4914896" y="4668604"/>
                <a:ext cx="474900" cy="28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357A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0" name="Google Shape;260;p30"/>
              <p:cNvCxnSpPr>
                <a:stCxn id="244" idx="4"/>
                <a:endCxn id="250" idx="0"/>
              </p:cNvCxnSpPr>
              <p:nvPr/>
            </p:nvCxnSpPr>
            <p:spPr>
              <a:xfrm>
                <a:off x="5524500" y="4724400"/>
                <a:ext cx="0" cy="228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357A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1" name="Google Shape;261;p30"/>
              <p:cNvCxnSpPr>
                <a:stCxn id="244" idx="5"/>
                <a:endCxn id="251" idx="0"/>
              </p:cNvCxnSpPr>
              <p:nvPr/>
            </p:nvCxnSpPr>
            <p:spPr>
              <a:xfrm>
                <a:off x="5659204" y="4668604"/>
                <a:ext cx="551100" cy="28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357A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62" name="Google Shape;262;p30"/>
            <p:cNvSpPr txBox="1"/>
            <p:nvPr/>
          </p:nvSpPr>
          <p:spPr>
            <a:xfrm>
              <a:off x="7170949" y="1524000"/>
              <a:ext cx="782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2485C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Root</a:t>
              </a:r>
              <a:endParaRPr/>
            </a:p>
          </p:txBody>
        </p:sp>
        <p:cxnSp>
          <p:nvCxnSpPr>
            <p:cNvPr id="263" name="Google Shape;263;p30"/>
            <p:cNvCxnSpPr>
              <a:stCxn id="262" idx="1"/>
            </p:cNvCxnSpPr>
            <p:nvPr/>
          </p:nvCxnSpPr>
          <p:spPr>
            <a:xfrm flipH="1">
              <a:off x="6946249" y="1708650"/>
              <a:ext cx="224700" cy="819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>
            <p:ph type="title"/>
          </p:nvPr>
        </p:nvSpPr>
        <p:spPr>
          <a:xfrm>
            <a:off x="304800" y="274638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TREE </a:t>
            </a:r>
            <a:endParaRPr/>
          </a:p>
        </p:txBody>
      </p:sp>
      <p:sp>
        <p:nvSpPr>
          <p:cNvPr id="269" name="Google Shape;269;p31"/>
          <p:cNvSpPr txBox="1"/>
          <p:nvPr>
            <p:ph idx="1" type="body"/>
          </p:nvPr>
        </p:nvSpPr>
        <p:spPr>
          <a:xfrm>
            <a:off x="228600" y="1447800"/>
            <a:ext cx="4267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13"/>
              <a:buNone/>
            </a:pPr>
            <a:r>
              <a:rPr b="1" lang="en-US" sz="1400">
                <a:solidFill>
                  <a:srgbClr val="073763"/>
                </a:solidFill>
              </a:rPr>
              <a:t>BASIC TERMINOLOGIES:</a:t>
            </a:r>
            <a:endParaRPr b="1" sz="1400">
              <a:solidFill>
                <a:srgbClr val="073763"/>
              </a:solidFill>
            </a:endParaRPr>
          </a:p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13"/>
              <a:buNone/>
            </a:pPr>
            <a:r>
              <a:t/>
            </a:r>
            <a:endParaRPr b="1" sz="1400">
              <a:solidFill>
                <a:srgbClr val="073763"/>
              </a:solidFill>
            </a:endParaRPr>
          </a:p>
          <a:p>
            <a:pPr indent="-25446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b="1" lang="en-US" sz="1400">
                <a:solidFill>
                  <a:srgbClr val="073763"/>
                </a:solidFill>
              </a:rPr>
              <a:t>Ancestor and Descendant: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b="1" lang="en-US" sz="1400">
                <a:solidFill>
                  <a:srgbClr val="073763"/>
                </a:solidFill>
              </a:rPr>
              <a:t>	</a:t>
            </a:r>
            <a:r>
              <a:rPr lang="en-US" sz="1400">
                <a:solidFill>
                  <a:srgbClr val="073763"/>
                </a:solidFill>
              </a:rPr>
              <a:t>- a node </a:t>
            </a:r>
            <a:r>
              <a:rPr b="1" i="1" lang="en-US" sz="1400">
                <a:solidFill>
                  <a:srgbClr val="073763"/>
                </a:solidFill>
              </a:rPr>
              <a:t>n</a:t>
            </a:r>
            <a:r>
              <a:rPr lang="en-US" sz="1400">
                <a:solidFill>
                  <a:srgbClr val="073763"/>
                </a:solidFill>
              </a:rPr>
              <a:t> is an ancestor of node </a:t>
            </a:r>
            <a:r>
              <a:rPr b="1" i="1" lang="en-US" sz="1400">
                <a:solidFill>
                  <a:srgbClr val="073763"/>
                </a:solidFill>
              </a:rPr>
              <a:t>m</a:t>
            </a:r>
            <a:r>
              <a:rPr lang="en-US" sz="1400">
                <a:solidFill>
                  <a:srgbClr val="073763"/>
                </a:solidFill>
              </a:rPr>
              <a:t> (and </a:t>
            </a:r>
            <a:r>
              <a:rPr b="1" i="1" lang="en-US" sz="1400">
                <a:solidFill>
                  <a:srgbClr val="073763"/>
                </a:solidFill>
              </a:rPr>
              <a:t>m</a:t>
            </a:r>
            <a:r>
              <a:rPr lang="en-US" sz="1400">
                <a:solidFill>
                  <a:srgbClr val="073763"/>
                </a:solidFill>
              </a:rPr>
              <a:t> is descendant of </a:t>
            </a:r>
            <a:r>
              <a:rPr b="1" i="1" lang="en-US" sz="1400">
                <a:solidFill>
                  <a:srgbClr val="073763"/>
                </a:solidFill>
              </a:rPr>
              <a:t>n</a:t>
            </a:r>
            <a:r>
              <a:rPr lang="en-US" sz="1400">
                <a:solidFill>
                  <a:srgbClr val="073763"/>
                </a:solidFill>
              </a:rPr>
              <a:t>) if </a:t>
            </a:r>
            <a:r>
              <a:rPr b="1" i="1" lang="en-US" sz="1400">
                <a:solidFill>
                  <a:srgbClr val="073763"/>
                </a:solidFill>
              </a:rPr>
              <a:t>n</a:t>
            </a:r>
            <a:r>
              <a:rPr lang="en-US" sz="1400">
                <a:solidFill>
                  <a:srgbClr val="073763"/>
                </a:solidFill>
              </a:rPr>
              <a:t> is either father of </a:t>
            </a:r>
            <a:r>
              <a:rPr b="1" i="1" lang="en-US" sz="1400">
                <a:solidFill>
                  <a:srgbClr val="073763"/>
                </a:solidFill>
              </a:rPr>
              <a:t>m</a:t>
            </a:r>
            <a:r>
              <a:rPr lang="en-US" sz="1400">
                <a:solidFill>
                  <a:srgbClr val="073763"/>
                </a:solidFill>
              </a:rPr>
              <a:t> or the father of some ancestor of </a:t>
            </a:r>
            <a:r>
              <a:rPr b="1" i="1" lang="en-US" sz="1400">
                <a:solidFill>
                  <a:srgbClr val="073763"/>
                </a:solidFill>
              </a:rPr>
              <a:t>m</a:t>
            </a:r>
            <a:r>
              <a:rPr i="1" lang="en-US" sz="1400">
                <a:solidFill>
                  <a:srgbClr val="073763"/>
                </a:solidFill>
              </a:rPr>
              <a:t>. </a:t>
            </a:r>
            <a:r>
              <a:rPr i="1" lang="en-US" sz="1400">
                <a:solidFill>
                  <a:srgbClr val="FF0000"/>
                </a:solidFill>
              </a:rPr>
              <a:t>(B is an ancestor of the nodes E, F and K)</a:t>
            </a:r>
            <a:endParaRPr i="1" sz="1400">
              <a:solidFill>
                <a:srgbClr val="FF0000"/>
              </a:solidFill>
            </a:endParaRPr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t/>
            </a:r>
            <a:endParaRPr i="1" sz="1400">
              <a:solidFill>
                <a:srgbClr val="FF0000"/>
              </a:solidFill>
            </a:endParaRPr>
          </a:p>
          <a:p>
            <a:pPr indent="-25446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b="1" lang="en-US" sz="1400">
                <a:solidFill>
                  <a:srgbClr val="073763"/>
                </a:solidFill>
              </a:rPr>
              <a:t>Degree of a node: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lang="en-US" sz="1400">
                <a:solidFill>
                  <a:srgbClr val="073763"/>
                </a:solidFill>
              </a:rPr>
              <a:t>	- the number of sub tree of a node </a:t>
            </a:r>
            <a:r>
              <a:rPr i="1" lang="en-US" sz="1400">
                <a:solidFill>
                  <a:srgbClr val="FF0000"/>
                </a:solidFill>
              </a:rPr>
              <a:t>(degree of A is 3, degree of B is 2, degree of C is 1, degree of E is 0)</a:t>
            </a:r>
            <a:endParaRPr i="1" sz="1400">
              <a:solidFill>
                <a:srgbClr val="FF0000"/>
              </a:solidFill>
            </a:endParaRPr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t/>
            </a:r>
            <a:endParaRPr i="1" sz="1400">
              <a:solidFill>
                <a:srgbClr val="FF0000"/>
              </a:solidFill>
            </a:endParaRPr>
          </a:p>
          <a:p>
            <a:pPr indent="-25446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b="1" lang="en-US" sz="1400">
                <a:solidFill>
                  <a:srgbClr val="073763"/>
                </a:solidFill>
              </a:rPr>
              <a:t>Degree of tree: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b="1" lang="en-US" sz="1400">
                <a:solidFill>
                  <a:srgbClr val="073763"/>
                </a:solidFill>
              </a:rPr>
              <a:t>	</a:t>
            </a:r>
            <a:r>
              <a:rPr lang="en-US" sz="1400">
                <a:solidFill>
                  <a:srgbClr val="073763"/>
                </a:solidFill>
              </a:rPr>
              <a:t>- it is the maximum degree of nodes in a given tree </a:t>
            </a:r>
            <a:r>
              <a:rPr i="1" lang="en-US" sz="1400">
                <a:solidFill>
                  <a:srgbClr val="FF0000"/>
                </a:solidFill>
              </a:rPr>
              <a:t>(degree of the tree is 3)</a:t>
            </a:r>
            <a:r>
              <a:rPr lang="en-US" sz="1400">
                <a:solidFill>
                  <a:srgbClr val="073763"/>
                </a:solidFill>
              </a:rPr>
              <a:t> </a:t>
            </a:r>
            <a:endParaRPr sz="1400">
              <a:solidFill>
                <a:srgbClr val="073763"/>
              </a:solidFill>
            </a:endParaRPr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t/>
            </a:r>
            <a:endParaRPr sz="1400">
              <a:solidFill>
                <a:srgbClr val="073763"/>
              </a:solidFill>
            </a:endParaRPr>
          </a:p>
          <a:p>
            <a:pPr indent="-25446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b="1" lang="en-US" sz="1400">
                <a:solidFill>
                  <a:srgbClr val="073763"/>
                </a:solidFill>
              </a:rPr>
              <a:t>Siblings: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rPr b="1" lang="en-US" sz="1400">
                <a:solidFill>
                  <a:srgbClr val="073763"/>
                </a:solidFill>
              </a:rPr>
              <a:t>	</a:t>
            </a:r>
            <a:r>
              <a:rPr lang="en-US" sz="1400">
                <a:solidFill>
                  <a:srgbClr val="073763"/>
                </a:solidFill>
              </a:rPr>
              <a:t>- the nodes who share the same parent </a:t>
            </a:r>
            <a:r>
              <a:rPr i="1" lang="en-US" sz="1400">
                <a:solidFill>
                  <a:srgbClr val="FF0000"/>
                </a:solidFill>
              </a:rPr>
              <a:t>(H, I, J are siblings)</a:t>
            </a:r>
            <a:endParaRPr b="1" sz="1400">
              <a:solidFill>
                <a:srgbClr val="073763"/>
              </a:solidFill>
            </a:endParaRPr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13"/>
              <a:buNone/>
            </a:pPr>
            <a:r>
              <a:t/>
            </a:r>
            <a:endParaRPr sz="1400"/>
          </a:p>
        </p:txBody>
      </p:sp>
      <p:grpSp>
        <p:nvGrpSpPr>
          <p:cNvPr id="270" name="Google Shape;270;p31"/>
          <p:cNvGrpSpPr/>
          <p:nvPr/>
        </p:nvGrpSpPr>
        <p:grpSpPr>
          <a:xfrm>
            <a:off x="4495800" y="1524000"/>
            <a:ext cx="4419600" cy="2667000"/>
            <a:chOff x="4495800" y="1524000"/>
            <a:chExt cx="4419600" cy="2667000"/>
          </a:xfrm>
        </p:grpSpPr>
        <p:grpSp>
          <p:nvGrpSpPr>
            <p:cNvPr id="271" name="Google Shape;271;p31"/>
            <p:cNvGrpSpPr/>
            <p:nvPr/>
          </p:nvGrpSpPr>
          <p:grpSpPr>
            <a:xfrm>
              <a:off x="4495800" y="1752600"/>
              <a:ext cx="4419600" cy="2438400"/>
              <a:chOff x="1981200" y="3733800"/>
              <a:chExt cx="4419600" cy="2438400"/>
            </a:xfrm>
          </p:grpSpPr>
          <p:sp>
            <p:nvSpPr>
              <p:cNvPr id="272" name="Google Shape;272;p31"/>
              <p:cNvSpPr/>
              <p:nvPr/>
            </p:nvSpPr>
            <p:spPr>
              <a:xfrm>
                <a:off x="4114800" y="37338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0A51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A</a:t>
                </a:r>
                <a:endParaRPr/>
              </a:p>
            </p:txBody>
          </p:sp>
          <p:sp>
            <p:nvSpPr>
              <p:cNvPr id="273" name="Google Shape;273;p31"/>
              <p:cNvSpPr/>
              <p:nvPr/>
            </p:nvSpPr>
            <p:spPr>
              <a:xfrm>
                <a:off x="2514600" y="43434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0A51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B</a:t>
                </a:r>
                <a:endParaRPr/>
              </a:p>
            </p:txBody>
          </p:sp>
          <p:sp>
            <p:nvSpPr>
              <p:cNvPr id="274" name="Google Shape;274;p31"/>
              <p:cNvSpPr/>
              <p:nvPr/>
            </p:nvSpPr>
            <p:spPr>
              <a:xfrm>
                <a:off x="3810000" y="43434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0A51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C</a:t>
                </a:r>
                <a:endParaRPr/>
              </a:p>
            </p:txBody>
          </p:sp>
          <p:sp>
            <p:nvSpPr>
              <p:cNvPr id="275" name="Google Shape;275;p31"/>
              <p:cNvSpPr/>
              <p:nvPr/>
            </p:nvSpPr>
            <p:spPr>
              <a:xfrm>
                <a:off x="5334000" y="43434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0A51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D</a:t>
                </a:r>
                <a:endParaRPr/>
              </a:p>
            </p:txBody>
          </p:sp>
          <p:sp>
            <p:nvSpPr>
              <p:cNvPr id="276" name="Google Shape;276;p31"/>
              <p:cNvSpPr/>
              <p:nvPr/>
            </p:nvSpPr>
            <p:spPr>
              <a:xfrm>
                <a:off x="1981200" y="49530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0A51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E</a:t>
                </a:r>
                <a:endParaRPr/>
              </a:p>
            </p:txBody>
          </p:sp>
          <p:sp>
            <p:nvSpPr>
              <p:cNvPr id="277" name="Google Shape;277;p31"/>
              <p:cNvSpPr/>
              <p:nvPr/>
            </p:nvSpPr>
            <p:spPr>
              <a:xfrm>
                <a:off x="2819400" y="49530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0A51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F</a:t>
                </a:r>
                <a:endParaRPr/>
              </a:p>
            </p:txBody>
          </p:sp>
          <p:sp>
            <p:nvSpPr>
              <p:cNvPr id="278" name="Google Shape;278;p31"/>
              <p:cNvSpPr/>
              <p:nvPr/>
            </p:nvSpPr>
            <p:spPr>
              <a:xfrm>
                <a:off x="2819400" y="57912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0A51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K</a:t>
                </a:r>
                <a:endParaRPr/>
              </a:p>
            </p:txBody>
          </p:sp>
          <p:sp>
            <p:nvSpPr>
              <p:cNvPr id="279" name="Google Shape;279;p31"/>
              <p:cNvSpPr/>
              <p:nvPr/>
            </p:nvSpPr>
            <p:spPr>
              <a:xfrm>
                <a:off x="3810000" y="49530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0A51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G</a:t>
                </a:r>
                <a:endParaRPr/>
              </a:p>
            </p:txBody>
          </p:sp>
          <p:sp>
            <p:nvSpPr>
              <p:cNvPr id="280" name="Google Shape;280;p31"/>
              <p:cNvSpPr/>
              <p:nvPr/>
            </p:nvSpPr>
            <p:spPr>
              <a:xfrm>
                <a:off x="4724400" y="49530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0A51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H</a:t>
                </a:r>
                <a:endParaRPr/>
              </a:p>
            </p:txBody>
          </p:sp>
          <p:sp>
            <p:nvSpPr>
              <p:cNvPr id="281" name="Google Shape;281;p31"/>
              <p:cNvSpPr/>
              <p:nvPr/>
            </p:nvSpPr>
            <p:spPr>
              <a:xfrm>
                <a:off x="5334000" y="49530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0A51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I</a:t>
                </a:r>
                <a:endParaRPr/>
              </a:p>
            </p:txBody>
          </p:sp>
          <p:sp>
            <p:nvSpPr>
              <p:cNvPr id="282" name="Google Shape;282;p31"/>
              <p:cNvSpPr/>
              <p:nvPr/>
            </p:nvSpPr>
            <p:spPr>
              <a:xfrm>
                <a:off x="6019800" y="49530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0A51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J</a:t>
                </a:r>
                <a:endParaRPr/>
              </a:p>
            </p:txBody>
          </p:sp>
          <p:cxnSp>
            <p:nvCxnSpPr>
              <p:cNvPr id="283" name="Google Shape;283;p31"/>
              <p:cNvCxnSpPr>
                <a:stCxn id="272" idx="3"/>
                <a:endCxn id="273" idx="7"/>
              </p:cNvCxnSpPr>
              <p:nvPr/>
            </p:nvCxnSpPr>
            <p:spPr>
              <a:xfrm flipH="1">
                <a:off x="2839796" y="4059004"/>
                <a:ext cx="1330800" cy="340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357A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4" name="Google Shape;284;p31"/>
              <p:cNvCxnSpPr>
                <a:stCxn id="272" idx="4"/>
                <a:endCxn id="274" idx="7"/>
              </p:cNvCxnSpPr>
              <p:nvPr/>
            </p:nvCxnSpPr>
            <p:spPr>
              <a:xfrm flipH="1">
                <a:off x="4135200" y="4114800"/>
                <a:ext cx="170100" cy="28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357A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5" name="Google Shape;285;p31"/>
              <p:cNvCxnSpPr>
                <a:stCxn id="272" idx="5"/>
                <a:endCxn id="275" idx="1"/>
              </p:cNvCxnSpPr>
              <p:nvPr/>
            </p:nvCxnSpPr>
            <p:spPr>
              <a:xfrm>
                <a:off x="4440004" y="4059004"/>
                <a:ext cx="949800" cy="340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357A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6" name="Google Shape;286;p31"/>
              <p:cNvCxnSpPr>
                <a:stCxn id="273" idx="3"/>
                <a:endCxn id="276" idx="7"/>
              </p:cNvCxnSpPr>
              <p:nvPr/>
            </p:nvCxnSpPr>
            <p:spPr>
              <a:xfrm flipH="1">
                <a:off x="2306396" y="4668604"/>
                <a:ext cx="264000" cy="340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357A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7" name="Google Shape;287;p31"/>
              <p:cNvCxnSpPr>
                <a:stCxn id="273" idx="5"/>
                <a:endCxn id="277" idx="0"/>
              </p:cNvCxnSpPr>
              <p:nvPr/>
            </p:nvCxnSpPr>
            <p:spPr>
              <a:xfrm>
                <a:off x="2839804" y="4668604"/>
                <a:ext cx="170100" cy="28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357A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8" name="Google Shape;288;p31"/>
              <p:cNvCxnSpPr>
                <a:stCxn id="277" idx="4"/>
                <a:endCxn id="278" idx="0"/>
              </p:cNvCxnSpPr>
              <p:nvPr/>
            </p:nvCxnSpPr>
            <p:spPr>
              <a:xfrm>
                <a:off x="3009900" y="5334000"/>
                <a:ext cx="0" cy="45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357A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9" name="Google Shape;289;p31"/>
              <p:cNvCxnSpPr>
                <a:stCxn id="274" idx="4"/>
                <a:endCxn id="279" idx="0"/>
              </p:cNvCxnSpPr>
              <p:nvPr/>
            </p:nvCxnSpPr>
            <p:spPr>
              <a:xfrm>
                <a:off x="4000500" y="4724400"/>
                <a:ext cx="0" cy="228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357A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0" name="Google Shape;290;p31"/>
              <p:cNvCxnSpPr>
                <a:stCxn id="275" idx="3"/>
                <a:endCxn id="280" idx="0"/>
              </p:cNvCxnSpPr>
              <p:nvPr/>
            </p:nvCxnSpPr>
            <p:spPr>
              <a:xfrm flipH="1">
                <a:off x="4914896" y="4668604"/>
                <a:ext cx="474900" cy="28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357A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1" name="Google Shape;291;p31"/>
              <p:cNvCxnSpPr>
                <a:stCxn id="275" idx="4"/>
                <a:endCxn id="281" idx="0"/>
              </p:cNvCxnSpPr>
              <p:nvPr/>
            </p:nvCxnSpPr>
            <p:spPr>
              <a:xfrm>
                <a:off x="5524500" y="4724400"/>
                <a:ext cx="0" cy="228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357A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2" name="Google Shape;292;p31"/>
              <p:cNvCxnSpPr>
                <a:stCxn id="275" idx="5"/>
                <a:endCxn id="282" idx="0"/>
              </p:cNvCxnSpPr>
              <p:nvPr/>
            </p:nvCxnSpPr>
            <p:spPr>
              <a:xfrm>
                <a:off x="5659204" y="4668604"/>
                <a:ext cx="551100" cy="28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357A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93" name="Google Shape;293;p31"/>
            <p:cNvSpPr txBox="1"/>
            <p:nvPr/>
          </p:nvSpPr>
          <p:spPr>
            <a:xfrm>
              <a:off x="7170950" y="1524000"/>
              <a:ext cx="793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2485C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Root</a:t>
              </a:r>
              <a:endParaRPr/>
            </a:p>
          </p:txBody>
        </p:sp>
        <p:cxnSp>
          <p:nvCxnSpPr>
            <p:cNvPr id="294" name="Google Shape;294;p31"/>
            <p:cNvCxnSpPr>
              <a:stCxn id="293" idx="1"/>
            </p:cNvCxnSpPr>
            <p:nvPr/>
          </p:nvCxnSpPr>
          <p:spPr>
            <a:xfrm flipH="1">
              <a:off x="6946250" y="1708650"/>
              <a:ext cx="224700" cy="819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/>
          <p:nvPr>
            <p:ph type="title"/>
          </p:nvPr>
        </p:nvSpPr>
        <p:spPr>
          <a:xfrm>
            <a:off x="304800" y="274638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TREE </a:t>
            </a:r>
            <a:endParaRPr/>
          </a:p>
        </p:txBody>
      </p:sp>
      <p:sp>
        <p:nvSpPr>
          <p:cNvPr id="300" name="Google Shape;300;p32"/>
          <p:cNvSpPr txBox="1"/>
          <p:nvPr>
            <p:ph idx="1" type="body"/>
          </p:nvPr>
        </p:nvSpPr>
        <p:spPr>
          <a:xfrm>
            <a:off x="228600" y="1447800"/>
            <a:ext cx="4267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47"/>
              <a:buNone/>
            </a:pPr>
            <a:r>
              <a:rPr b="1" lang="en-US" sz="1400">
                <a:solidFill>
                  <a:srgbClr val="073763"/>
                </a:solidFill>
              </a:rPr>
              <a:t>BASIC TERMINOLOGIES:</a:t>
            </a:r>
            <a:endParaRPr b="1" sz="1400">
              <a:solidFill>
                <a:srgbClr val="073763"/>
              </a:solidFill>
            </a:endParaRPr>
          </a:p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47"/>
              <a:buNone/>
            </a:pPr>
            <a:r>
              <a:t/>
            </a:r>
            <a:endParaRPr b="1" sz="1400">
              <a:solidFill>
                <a:srgbClr val="073763"/>
              </a:solidFill>
            </a:endParaRPr>
          </a:p>
          <a:p>
            <a:pPr indent="-264985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b="1" lang="en-US" sz="1400">
                <a:solidFill>
                  <a:srgbClr val="073763"/>
                </a:solidFill>
              </a:rPr>
              <a:t>Level: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547"/>
              <a:buNone/>
            </a:pPr>
            <a:r>
              <a:rPr b="1" lang="en-US" sz="1400">
                <a:solidFill>
                  <a:srgbClr val="073763"/>
                </a:solidFill>
              </a:rPr>
              <a:t>	</a:t>
            </a:r>
            <a:r>
              <a:rPr lang="en-US" sz="1400">
                <a:solidFill>
                  <a:srgbClr val="073763"/>
                </a:solidFill>
              </a:rPr>
              <a:t> - number of ancestors of node</a:t>
            </a:r>
            <a:endParaRPr sz="1400"/>
          </a:p>
          <a:p>
            <a:pPr indent="-512625" lvl="1" marL="78867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00"/>
              <a:buFont typeface="Libre Franklin"/>
              <a:buAutoNum type="arabicPeriod"/>
            </a:pPr>
            <a:r>
              <a:rPr lang="en-US" sz="1400">
                <a:solidFill>
                  <a:srgbClr val="073763"/>
                </a:solidFill>
              </a:rPr>
              <a:t>The root of tree is at level 0</a:t>
            </a:r>
            <a:endParaRPr sz="1400"/>
          </a:p>
          <a:p>
            <a:pPr indent="-512625" lvl="1" marL="78867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00"/>
              <a:buFont typeface="Libre Franklin"/>
              <a:buAutoNum type="arabicPeriod"/>
            </a:pPr>
            <a:r>
              <a:rPr lang="en-US" sz="1400">
                <a:solidFill>
                  <a:srgbClr val="073763"/>
                </a:solidFill>
              </a:rPr>
              <a:t>Level of other node = level of its parent + 1</a:t>
            </a:r>
            <a:endParaRPr sz="1400"/>
          </a:p>
          <a:p>
            <a:pPr indent="-514350" lvl="1" marL="78867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27"/>
              <a:buNone/>
            </a:pPr>
            <a:r>
              <a:rPr i="1" lang="en-US" sz="1400">
                <a:solidFill>
                  <a:srgbClr val="FF0000"/>
                </a:solidFill>
              </a:rPr>
              <a:t>(A is at level 0, B, C, D are at level 1, E, F, G, H, I, J are at level 2, K is at level 3)</a:t>
            </a:r>
            <a:endParaRPr i="1" sz="1400">
              <a:solidFill>
                <a:srgbClr val="FF0000"/>
              </a:solidFill>
            </a:endParaRPr>
          </a:p>
          <a:p>
            <a:pPr indent="-514350" lvl="1" marL="78867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427"/>
              <a:buNone/>
            </a:pPr>
            <a:r>
              <a:t/>
            </a:r>
            <a:endParaRPr i="1" sz="1400">
              <a:solidFill>
                <a:srgbClr val="FF0000"/>
              </a:solidFill>
            </a:endParaRPr>
          </a:p>
          <a:p>
            <a:pPr indent="-264985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b="1" lang="en-US" sz="1400">
                <a:solidFill>
                  <a:srgbClr val="073763"/>
                </a:solidFill>
              </a:rPr>
              <a:t>Depth / Height: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547"/>
              <a:buNone/>
            </a:pPr>
            <a:r>
              <a:rPr lang="en-US" sz="1400">
                <a:solidFill>
                  <a:srgbClr val="073763"/>
                </a:solidFill>
              </a:rPr>
              <a:t>	- depth = maximum level + 1 </a:t>
            </a:r>
            <a:r>
              <a:rPr i="1" lang="en-US" sz="1400">
                <a:solidFill>
                  <a:srgbClr val="FF0000"/>
                </a:solidFill>
              </a:rPr>
              <a:t>(depth is 4)</a:t>
            </a:r>
            <a:endParaRPr i="1" sz="1400">
              <a:solidFill>
                <a:srgbClr val="FF0000"/>
              </a:solidFill>
            </a:endParaRPr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547"/>
              <a:buNone/>
            </a:pPr>
            <a:r>
              <a:t/>
            </a:r>
            <a:endParaRPr i="1" sz="1400">
              <a:solidFill>
                <a:srgbClr val="FF0000"/>
              </a:solidFill>
            </a:endParaRPr>
          </a:p>
          <a:p>
            <a:pPr indent="-264985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b="1" lang="en-US" sz="1400">
                <a:solidFill>
                  <a:srgbClr val="073763"/>
                </a:solidFill>
              </a:rPr>
              <a:t>Path and Path length: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547"/>
              <a:buNone/>
            </a:pPr>
            <a:r>
              <a:rPr b="1" lang="en-US" sz="1400">
                <a:solidFill>
                  <a:srgbClr val="073763"/>
                </a:solidFill>
              </a:rPr>
              <a:t>	</a:t>
            </a:r>
            <a:r>
              <a:rPr lang="en-US" sz="1400">
                <a:solidFill>
                  <a:srgbClr val="073763"/>
                </a:solidFill>
              </a:rPr>
              <a:t>- it is a sequence of consecutive edges from source node to destination node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547"/>
              <a:buNone/>
            </a:pPr>
            <a:r>
              <a:rPr b="1" lang="en-US" sz="1400">
                <a:solidFill>
                  <a:srgbClr val="073763"/>
                </a:solidFill>
              </a:rPr>
              <a:t>	</a:t>
            </a:r>
            <a:r>
              <a:rPr lang="en-US" sz="1400">
                <a:solidFill>
                  <a:srgbClr val="073763"/>
                </a:solidFill>
              </a:rPr>
              <a:t>- the number of edges in a path is path length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547"/>
              <a:buNone/>
            </a:pPr>
            <a:r>
              <a:rPr b="1" lang="en-US" sz="1400">
                <a:solidFill>
                  <a:srgbClr val="073763"/>
                </a:solidFill>
              </a:rPr>
              <a:t>	</a:t>
            </a:r>
            <a:r>
              <a:rPr i="1" lang="en-US" sz="1400">
                <a:solidFill>
                  <a:srgbClr val="FF0000"/>
                </a:solidFill>
              </a:rPr>
              <a:t>(path A to H is A-D-H and path length is 2)</a:t>
            </a:r>
            <a:endParaRPr i="1" sz="1400">
              <a:solidFill>
                <a:srgbClr val="FF0000"/>
              </a:solidFill>
            </a:endParaRPr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547"/>
              <a:buNone/>
            </a:pPr>
            <a:r>
              <a:t/>
            </a:r>
            <a:endParaRPr i="1" sz="1400">
              <a:solidFill>
                <a:srgbClr val="FF0000"/>
              </a:solidFill>
            </a:endParaRPr>
          </a:p>
          <a:p>
            <a:pPr indent="-264985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b="1" lang="en-US" sz="1400">
                <a:solidFill>
                  <a:srgbClr val="073763"/>
                </a:solidFill>
              </a:rPr>
              <a:t>Branch: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547"/>
              <a:buNone/>
            </a:pPr>
            <a:r>
              <a:rPr lang="en-US" sz="1400">
                <a:solidFill>
                  <a:srgbClr val="073763"/>
                </a:solidFill>
              </a:rPr>
              <a:t>	- path ending in leaf node is called as branch </a:t>
            </a:r>
            <a:r>
              <a:rPr i="1" lang="en-US" sz="1400">
                <a:solidFill>
                  <a:srgbClr val="FF0000"/>
                </a:solidFill>
              </a:rPr>
              <a:t>(A-B-F-K),</a:t>
            </a:r>
            <a:endParaRPr sz="1400">
              <a:solidFill>
                <a:srgbClr val="073763"/>
              </a:solidFill>
            </a:endParaRPr>
          </a:p>
        </p:txBody>
      </p:sp>
      <p:grpSp>
        <p:nvGrpSpPr>
          <p:cNvPr id="301" name="Google Shape;301;p32"/>
          <p:cNvGrpSpPr/>
          <p:nvPr/>
        </p:nvGrpSpPr>
        <p:grpSpPr>
          <a:xfrm>
            <a:off x="4495800" y="1524000"/>
            <a:ext cx="4419600" cy="2667000"/>
            <a:chOff x="4495800" y="1524000"/>
            <a:chExt cx="4419600" cy="2667000"/>
          </a:xfrm>
        </p:grpSpPr>
        <p:grpSp>
          <p:nvGrpSpPr>
            <p:cNvPr id="302" name="Google Shape;302;p32"/>
            <p:cNvGrpSpPr/>
            <p:nvPr/>
          </p:nvGrpSpPr>
          <p:grpSpPr>
            <a:xfrm>
              <a:off x="4495800" y="1752600"/>
              <a:ext cx="4419600" cy="2438400"/>
              <a:chOff x="1981200" y="3733800"/>
              <a:chExt cx="4419600" cy="2438400"/>
            </a:xfrm>
          </p:grpSpPr>
          <p:sp>
            <p:nvSpPr>
              <p:cNvPr id="303" name="Google Shape;303;p32"/>
              <p:cNvSpPr/>
              <p:nvPr/>
            </p:nvSpPr>
            <p:spPr>
              <a:xfrm>
                <a:off x="4114800" y="37338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0A51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A</a:t>
                </a:r>
                <a:endParaRPr/>
              </a:p>
            </p:txBody>
          </p:sp>
          <p:sp>
            <p:nvSpPr>
              <p:cNvPr id="304" name="Google Shape;304;p32"/>
              <p:cNvSpPr/>
              <p:nvPr/>
            </p:nvSpPr>
            <p:spPr>
              <a:xfrm>
                <a:off x="2514600" y="43434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0A51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B</a:t>
                </a:r>
                <a:endParaRPr/>
              </a:p>
            </p:txBody>
          </p:sp>
          <p:sp>
            <p:nvSpPr>
              <p:cNvPr id="305" name="Google Shape;305;p32"/>
              <p:cNvSpPr/>
              <p:nvPr/>
            </p:nvSpPr>
            <p:spPr>
              <a:xfrm>
                <a:off x="3810000" y="43434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0A51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C</a:t>
                </a:r>
                <a:endParaRPr/>
              </a:p>
            </p:txBody>
          </p:sp>
          <p:sp>
            <p:nvSpPr>
              <p:cNvPr id="306" name="Google Shape;306;p32"/>
              <p:cNvSpPr/>
              <p:nvPr/>
            </p:nvSpPr>
            <p:spPr>
              <a:xfrm>
                <a:off x="5334000" y="43434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0A51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D</a:t>
                </a:r>
                <a:endParaRPr/>
              </a:p>
            </p:txBody>
          </p:sp>
          <p:sp>
            <p:nvSpPr>
              <p:cNvPr id="307" name="Google Shape;307;p32"/>
              <p:cNvSpPr/>
              <p:nvPr/>
            </p:nvSpPr>
            <p:spPr>
              <a:xfrm>
                <a:off x="1981200" y="49530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0A51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E</a:t>
                </a:r>
                <a:endParaRPr/>
              </a:p>
            </p:txBody>
          </p:sp>
          <p:sp>
            <p:nvSpPr>
              <p:cNvPr id="308" name="Google Shape;308;p32"/>
              <p:cNvSpPr/>
              <p:nvPr/>
            </p:nvSpPr>
            <p:spPr>
              <a:xfrm>
                <a:off x="2819400" y="49530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0A51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F</a:t>
                </a:r>
                <a:endParaRPr/>
              </a:p>
            </p:txBody>
          </p:sp>
          <p:sp>
            <p:nvSpPr>
              <p:cNvPr id="309" name="Google Shape;309;p32"/>
              <p:cNvSpPr/>
              <p:nvPr/>
            </p:nvSpPr>
            <p:spPr>
              <a:xfrm>
                <a:off x="2819400" y="57912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0A51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K</a:t>
                </a:r>
                <a:endParaRPr/>
              </a:p>
            </p:txBody>
          </p:sp>
          <p:sp>
            <p:nvSpPr>
              <p:cNvPr id="310" name="Google Shape;310;p32"/>
              <p:cNvSpPr/>
              <p:nvPr/>
            </p:nvSpPr>
            <p:spPr>
              <a:xfrm>
                <a:off x="3810000" y="49530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0A51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G</a:t>
                </a:r>
                <a:endParaRPr/>
              </a:p>
            </p:txBody>
          </p:sp>
          <p:sp>
            <p:nvSpPr>
              <p:cNvPr id="311" name="Google Shape;311;p32"/>
              <p:cNvSpPr/>
              <p:nvPr/>
            </p:nvSpPr>
            <p:spPr>
              <a:xfrm>
                <a:off x="4724400" y="49530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0A51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H</a:t>
                </a:r>
                <a:endParaRPr/>
              </a:p>
            </p:txBody>
          </p:sp>
          <p:sp>
            <p:nvSpPr>
              <p:cNvPr id="312" name="Google Shape;312;p32"/>
              <p:cNvSpPr/>
              <p:nvPr/>
            </p:nvSpPr>
            <p:spPr>
              <a:xfrm>
                <a:off x="5334000" y="49530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0A51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I</a:t>
                </a:r>
                <a:endParaRPr/>
              </a:p>
            </p:txBody>
          </p:sp>
          <p:sp>
            <p:nvSpPr>
              <p:cNvPr id="313" name="Google Shape;313;p32"/>
              <p:cNvSpPr/>
              <p:nvPr/>
            </p:nvSpPr>
            <p:spPr>
              <a:xfrm>
                <a:off x="6019800" y="49530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0A51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J</a:t>
                </a:r>
                <a:endParaRPr/>
              </a:p>
            </p:txBody>
          </p:sp>
          <p:cxnSp>
            <p:nvCxnSpPr>
              <p:cNvPr id="314" name="Google Shape;314;p32"/>
              <p:cNvCxnSpPr>
                <a:stCxn id="303" idx="3"/>
                <a:endCxn id="304" idx="7"/>
              </p:cNvCxnSpPr>
              <p:nvPr/>
            </p:nvCxnSpPr>
            <p:spPr>
              <a:xfrm flipH="1">
                <a:off x="2839796" y="4059004"/>
                <a:ext cx="1330800" cy="340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357A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5" name="Google Shape;315;p32"/>
              <p:cNvCxnSpPr>
                <a:stCxn id="303" idx="4"/>
                <a:endCxn id="305" idx="7"/>
              </p:cNvCxnSpPr>
              <p:nvPr/>
            </p:nvCxnSpPr>
            <p:spPr>
              <a:xfrm flipH="1">
                <a:off x="4135200" y="4114800"/>
                <a:ext cx="170100" cy="28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357A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6" name="Google Shape;316;p32"/>
              <p:cNvCxnSpPr>
                <a:stCxn id="303" idx="5"/>
                <a:endCxn id="306" idx="1"/>
              </p:cNvCxnSpPr>
              <p:nvPr/>
            </p:nvCxnSpPr>
            <p:spPr>
              <a:xfrm>
                <a:off x="4440004" y="4059004"/>
                <a:ext cx="949800" cy="340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357A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7" name="Google Shape;317;p32"/>
              <p:cNvCxnSpPr>
                <a:stCxn id="304" idx="3"/>
                <a:endCxn id="307" idx="7"/>
              </p:cNvCxnSpPr>
              <p:nvPr/>
            </p:nvCxnSpPr>
            <p:spPr>
              <a:xfrm flipH="1">
                <a:off x="2306396" y="4668604"/>
                <a:ext cx="264000" cy="340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357A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8" name="Google Shape;318;p32"/>
              <p:cNvCxnSpPr>
                <a:stCxn id="304" idx="5"/>
                <a:endCxn id="308" idx="0"/>
              </p:cNvCxnSpPr>
              <p:nvPr/>
            </p:nvCxnSpPr>
            <p:spPr>
              <a:xfrm>
                <a:off x="2839804" y="4668604"/>
                <a:ext cx="170100" cy="28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357A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9" name="Google Shape;319;p32"/>
              <p:cNvCxnSpPr>
                <a:stCxn id="308" idx="4"/>
                <a:endCxn id="309" idx="0"/>
              </p:cNvCxnSpPr>
              <p:nvPr/>
            </p:nvCxnSpPr>
            <p:spPr>
              <a:xfrm>
                <a:off x="3009900" y="5334000"/>
                <a:ext cx="0" cy="45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357A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0" name="Google Shape;320;p32"/>
              <p:cNvCxnSpPr>
                <a:stCxn id="305" idx="4"/>
                <a:endCxn id="310" idx="0"/>
              </p:cNvCxnSpPr>
              <p:nvPr/>
            </p:nvCxnSpPr>
            <p:spPr>
              <a:xfrm>
                <a:off x="4000500" y="4724400"/>
                <a:ext cx="0" cy="228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357A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1" name="Google Shape;321;p32"/>
              <p:cNvCxnSpPr>
                <a:stCxn id="306" idx="3"/>
                <a:endCxn id="311" idx="0"/>
              </p:cNvCxnSpPr>
              <p:nvPr/>
            </p:nvCxnSpPr>
            <p:spPr>
              <a:xfrm flipH="1">
                <a:off x="4914896" y="4668604"/>
                <a:ext cx="474900" cy="28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357A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2" name="Google Shape;322;p32"/>
              <p:cNvCxnSpPr>
                <a:stCxn id="306" idx="4"/>
                <a:endCxn id="312" idx="0"/>
              </p:cNvCxnSpPr>
              <p:nvPr/>
            </p:nvCxnSpPr>
            <p:spPr>
              <a:xfrm>
                <a:off x="5524500" y="4724400"/>
                <a:ext cx="0" cy="228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357A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3" name="Google Shape;323;p32"/>
              <p:cNvCxnSpPr>
                <a:stCxn id="306" idx="5"/>
                <a:endCxn id="313" idx="0"/>
              </p:cNvCxnSpPr>
              <p:nvPr/>
            </p:nvCxnSpPr>
            <p:spPr>
              <a:xfrm>
                <a:off x="5659204" y="4668604"/>
                <a:ext cx="551100" cy="28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357A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324" name="Google Shape;324;p32"/>
            <p:cNvSpPr txBox="1"/>
            <p:nvPr/>
          </p:nvSpPr>
          <p:spPr>
            <a:xfrm>
              <a:off x="7170950" y="1524000"/>
              <a:ext cx="868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2485C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Root</a:t>
              </a:r>
              <a:endParaRPr/>
            </a:p>
          </p:txBody>
        </p:sp>
        <p:cxnSp>
          <p:nvCxnSpPr>
            <p:cNvPr id="325" name="Google Shape;325;p32"/>
            <p:cNvCxnSpPr>
              <a:stCxn id="324" idx="1"/>
            </p:cNvCxnSpPr>
            <p:nvPr/>
          </p:nvCxnSpPr>
          <p:spPr>
            <a:xfrm flipH="1">
              <a:off x="6946250" y="1708650"/>
              <a:ext cx="224700" cy="819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 txBox="1"/>
          <p:nvPr>
            <p:ph type="title"/>
          </p:nvPr>
        </p:nvSpPr>
        <p:spPr>
          <a:xfrm>
            <a:off x="304800" y="274638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TREE </a:t>
            </a:r>
            <a:endParaRPr/>
          </a:p>
        </p:txBody>
      </p:sp>
      <p:sp>
        <p:nvSpPr>
          <p:cNvPr id="331" name="Google Shape;331;p33"/>
          <p:cNvSpPr txBox="1"/>
          <p:nvPr>
            <p:ph idx="1" type="body"/>
          </p:nvPr>
        </p:nvSpPr>
        <p:spPr>
          <a:xfrm>
            <a:off x="76200" y="1447800"/>
            <a:ext cx="4495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44"/>
              <a:buNone/>
            </a:pPr>
            <a:r>
              <a:rPr b="1" lang="en-US" sz="1400">
                <a:solidFill>
                  <a:srgbClr val="073763"/>
                </a:solidFill>
              </a:rPr>
              <a:t>BASIC TERMINOLOGIES:</a:t>
            </a:r>
            <a:endParaRPr b="1" sz="1400">
              <a:solidFill>
                <a:srgbClr val="073763"/>
              </a:solidFill>
            </a:endParaRPr>
          </a:p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44"/>
              <a:buNone/>
            </a:pPr>
            <a:r>
              <a:t/>
            </a:r>
            <a:endParaRPr b="1" sz="1400">
              <a:solidFill>
                <a:srgbClr val="073763"/>
              </a:solidFill>
            </a:endParaRPr>
          </a:p>
          <a:p>
            <a:pPr indent="-23341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b="1" lang="en-US" sz="1400">
                <a:solidFill>
                  <a:srgbClr val="073763"/>
                </a:solidFill>
              </a:rPr>
              <a:t>Internal path length: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1400">
                <a:solidFill>
                  <a:srgbClr val="073763"/>
                </a:solidFill>
              </a:rPr>
              <a:t>	- the sum of the levels of all the internal nodes </a:t>
            </a:r>
            <a:r>
              <a:rPr i="1" lang="en-US" sz="1400">
                <a:solidFill>
                  <a:srgbClr val="FF0000"/>
                </a:solidFill>
              </a:rPr>
              <a:t>(Internal Path Length = 0(A)+1(B)+1(C)+1(D)+2(F) = 5</a:t>
            </a:r>
            <a:endParaRPr i="1" sz="1400">
              <a:solidFill>
                <a:srgbClr val="FF0000"/>
              </a:solidFill>
            </a:endParaRPr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t/>
            </a:r>
            <a:endParaRPr i="1" sz="1400">
              <a:solidFill>
                <a:srgbClr val="FF0000"/>
              </a:solidFill>
            </a:endParaRPr>
          </a:p>
          <a:p>
            <a:pPr indent="-23341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b="1" lang="en-US" sz="1400">
                <a:solidFill>
                  <a:srgbClr val="073763"/>
                </a:solidFill>
              </a:rPr>
              <a:t>External path length: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1400">
                <a:solidFill>
                  <a:srgbClr val="073763"/>
                </a:solidFill>
              </a:rPr>
              <a:t>	- the sum of the levels of all the external nodes </a:t>
            </a:r>
            <a:r>
              <a:rPr i="1" lang="en-US" sz="1400">
                <a:solidFill>
                  <a:srgbClr val="FF0000"/>
                </a:solidFill>
              </a:rPr>
              <a:t>(External Path Length = 2(E)+2(G)+2(H)+2(I)+2(J)+3(K)  = 13</a:t>
            </a:r>
            <a:r>
              <a:rPr lang="en-US" sz="1400">
                <a:solidFill>
                  <a:srgbClr val="073763"/>
                </a:solidFill>
              </a:rPr>
              <a:t> </a:t>
            </a:r>
            <a:endParaRPr sz="1400">
              <a:solidFill>
                <a:srgbClr val="073763"/>
              </a:solidFill>
            </a:endParaRPr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t/>
            </a:r>
            <a:endParaRPr sz="1400">
              <a:solidFill>
                <a:srgbClr val="073763"/>
              </a:solidFill>
            </a:endParaRPr>
          </a:p>
          <a:p>
            <a:pPr indent="-23341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b="1" lang="en-US" sz="1400">
                <a:solidFill>
                  <a:srgbClr val="073763"/>
                </a:solidFill>
              </a:rPr>
              <a:t>Forest:</a:t>
            </a:r>
            <a:endParaRPr sz="1400"/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b="1" lang="en-US" sz="1400">
                <a:solidFill>
                  <a:srgbClr val="073763"/>
                </a:solidFill>
              </a:rPr>
              <a:t>	</a:t>
            </a:r>
            <a:r>
              <a:rPr lang="en-US" sz="1400">
                <a:solidFill>
                  <a:srgbClr val="073763"/>
                </a:solidFill>
              </a:rPr>
              <a:t>- a set of disjoint trees.</a:t>
            </a:r>
            <a:endParaRPr b="1" sz="1400">
              <a:solidFill>
                <a:srgbClr val="073763"/>
              </a:solidFill>
            </a:endParaRPr>
          </a:p>
          <a:p>
            <a:pPr indent="-274320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1400"/>
              <a:t>	</a:t>
            </a:r>
            <a:endParaRPr sz="1400"/>
          </a:p>
        </p:txBody>
      </p:sp>
      <p:grpSp>
        <p:nvGrpSpPr>
          <p:cNvPr id="332" name="Google Shape;332;p33"/>
          <p:cNvGrpSpPr/>
          <p:nvPr/>
        </p:nvGrpSpPr>
        <p:grpSpPr>
          <a:xfrm>
            <a:off x="4495800" y="1524000"/>
            <a:ext cx="4419600" cy="2667000"/>
            <a:chOff x="4495800" y="1524000"/>
            <a:chExt cx="4419600" cy="2667000"/>
          </a:xfrm>
        </p:grpSpPr>
        <p:grpSp>
          <p:nvGrpSpPr>
            <p:cNvPr id="333" name="Google Shape;333;p33"/>
            <p:cNvGrpSpPr/>
            <p:nvPr/>
          </p:nvGrpSpPr>
          <p:grpSpPr>
            <a:xfrm>
              <a:off x="4495800" y="1752600"/>
              <a:ext cx="4419600" cy="2438400"/>
              <a:chOff x="1981200" y="3733800"/>
              <a:chExt cx="4419600" cy="2438400"/>
            </a:xfrm>
          </p:grpSpPr>
          <p:sp>
            <p:nvSpPr>
              <p:cNvPr id="334" name="Google Shape;334;p33"/>
              <p:cNvSpPr/>
              <p:nvPr/>
            </p:nvSpPr>
            <p:spPr>
              <a:xfrm>
                <a:off x="4114800" y="37338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0A51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A</a:t>
                </a:r>
                <a:endParaRPr/>
              </a:p>
            </p:txBody>
          </p:sp>
          <p:sp>
            <p:nvSpPr>
              <p:cNvPr id="335" name="Google Shape;335;p33"/>
              <p:cNvSpPr/>
              <p:nvPr/>
            </p:nvSpPr>
            <p:spPr>
              <a:xfrm>
                <a:off x="2514600" y="43434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0A51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B</a:t>
                </a:r>
                <a:endParaRPr/>
              </a:p>
            </p:txBody>
          </p:sp>
          <p:sp>
            <p:nvSpPr>
              <p:cNvPr id="336" name="Google Shape;336;p33"/>
              <p:cNvSpPr/>
              <p:nvPr/>
            </p:nvSpPr>
            <p:spPr>
              <a:xfrm>
                <a:off x="3810000" y="43434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0A51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C</a:t>
                </a:r>
                <a:endParaRPr/>
              </a:p>
            </p:txBody>
          </p:sp>
          <p:sp>
            <p:nvSpPr>
              <p:cNvPr id="337" name="Google Shape;337;p33"/>
              <p:cNvSpPr/>
              <p:nvPr/>
            </p:nvSpPr>
            <p:spPr>
              <a:xfrm>
                <a:off x="5334000" y="43434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0A51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D</a:t>
                </a:r>
                <a:endParaRPr/>
              </a:p>
            </p:txBody>
          </p:sp>
          <p:sp>
            <p:nvSpPr>
              <p:cNvPr id="338" name="Google Shape;338;p33"/>
              <p:cNvSpPr/>
              <p:nvPr/>
            </p:nvSpPr>
            <p:spPr>
              <a:xfrm>
                <a:off x="1981200" y="49530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0A51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E</a:t>
                </a:r>
                <a:endParaRPr/>
              </a:p>
            </p:txBody>
          </p:sp>
          <p:sp>
            <p:nvSpPr>
              <p:cNvPr id="339" name="Google Shape;339;p33"/>
              <p:cNvSpPr/>
              <p:nvPr/>
            </p:nvSpPr>
            <p:spPr>
              <a:xfrm>
                <a:off x="2819400" y="49530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0A51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F</a:t>
                </a:r>
                <a:endParaRPr/>
              </a:p>
            </p:txBody>
          </p:sp>
          <p:sp>
            <p:nvSpPr>
              <p:cNvPr id="340" name="Google Shape;340;p33"/>
              <p:cNvSpPr/>
              <p:nvPr/>
            </p:nvSpPr>
            <p:spPr>
              <a:xfrm>
                <a:off x="2819400" y="57912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0A51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K</a:t>
                </a:r>
                <a:endParaRPr/>
              </a:p>
            </p:txBody>
          </p:sp>
          <p:sp>
            <p:nvSpPr>
              <p:cNvPr id="341" name="Google Shape;341;p33"/>
              <p:cNvSpPr/>
              <p:nvPr/>
            </p:nvSpPr>
            <p:spPr>
              <a:xfrm>
                <a:off x="3810000" y="49530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0A51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G</a:t>
                </a:r>
                <a:endParaRPr/>
              </a:p>
            </p:txBody>
          </p:sp>
          <p:sp>
            <p:nvSpPr>
              <p:cNvPr id="342" name="Google Shape;342;p33"/>
              <p:cNvSpPr/>
              <p:nvPr/>
            </p:nvSpPr>
            <p:spPr>
              <a:xfrm>
                <a:off x="4724400" y="49530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0A51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H</a:t>
                </a:r>
                <a:endParaRPr/>
              </a:p>
            </p:txBody>
          </p:sp>
          <p:sp>
            <p:nvSpPr>
              <p:cNvPr id="343" name="Google Shape;343;p33"/>
              <p:cNvSpPr/>
              <p:nvPr/>
            </p:nvSpPr>
            <p:spPr>
              <a:xfrm>
                <a:off x="5334000" y="49530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0A51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I</a:t>
                </a:r>
                <a:endParaRPr/>
              </a:p>
            </p:txBody>
          </p:sp>
          <p:sp>
            <p:nvSpPr>
              <p:cNvPr id="344" name="Google Shape;344;p33"/>
              <p:cNvSpPr/>
              <p:nvPr/>
            </p:nvSpPr>
            <p:spPr>
              <a:xfrm>
                <a:off x="6019800" y="4953000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0A51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J</a:t>
                </a:r>
                <a:endParaRPr/>
              </a:p>
            </p:txBody>
          </p:sp>
          <p:cxnSp>
            <p:nvCxnSpPr>
              <p:cNvPr id="345" name="Google Shape;345;p33"/>
              <p:cNvCxnSpPr>
                <a:stCxn id="334" idx="3"/>
                <a:endCxn id="335" idx="7"/>
              </p:cNvCxnSpPr>
              <p:nvPr/>
            </p:nvCxnSpPr>
            <p:spPr>
              <a:xfrm flipH="1">
                <a:off x="2839796" y="4059004"/>
                <a:ext cx="1330800" cy="340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357A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6" name="Google Shape;346;p33"/>
              <p:cNvCxnSpPr>
                <a:stCxn id="334" idx="4"/>
                <a:endCxn id="336" idx="7"/>
              </p:cNvCxnSpPr>
              <p:nvPr/>
            </p:nvCxnSpPr>
            <p:spPr>
              <a:xfrm flipH="1">
                <a:off x="4135200" y="4114800"/>
                <a:ext cx="170100" cy="28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357A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7" name="Google Shape;347;p33"/>
              <p:cNvCxnSpPr>
                <a:stCxn id="334" idx="5"/>
                <a:endCxn id="337" idx="1"/>
              </p:cNvCxnSpPr>
              <p:nvPr/>
            </p:nvCxnSpPr>
            <p:spPr>
              <a:xfrm>
                <a:off x="4440004" y="4059004"/>
                <a:ext cx="949800" cy="340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357A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8" name="Google Shape;348;p33"/>
              <p:cNvCxnSpPr>
                <a:stCxn id="335" idx="3"/>
                <a:endCxn id="338" idx="7"/>
              </p:cNvCxnSpPr>
              <p:nvPr/>
            </p:nvCxnSpPr>
            <p:spPr>
              <a:xfrm flipH="1">
                <a:off x="2306396" y="4668604"/>
                <a:ext cx="264000" cy="340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357A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9" name="Google Shape;349;p33"/>
              <p:cNvCxnSpPr>
                <a:stCxn id="335" idx="5"/>
                <a:endCxn id="339" idx="0"/>
              </p:cNvCxnSpPr>
              <p:nvPr/>
            </p:nvCxnSpPr>
            <p:spPr>
              <a:xfrm>
                <a:off x="2839804" y="4668604"/>
                <a:ext cx="170100" cy="28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357A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0" name="Google Shape;350;p33"/>
              <p:cNvCxnSpPr>
                <a:stCxn id="339" idx="4"/>
                <a:endCxn id="340" idx="0"/>
              </p:cNvCxnSpPr>
              <p:nvPr/>
            </p:nvCxnSpPr>
            <p:spPr>
              <a:xfrm>
                <a:off x="3009900" y="5334000"/>
                <a:ext cx="0" cy="457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357A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1" name="Google Shape;351;p33"/>
              <p:cNvCxnSpPr>
                <a:stCxn id="336" idx="4"/>
                <a:endCxn id="341" idx="0"/>
              </p:cNvCxnSpPr>
              <p:nvPr/>
            </p:nvCxnSpPr>
            <p:spPr>
              <a:xfrm>
                <a:off x="4000500" y="4724400"/>
                <a:ext cx="0" cy="228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357A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2" name="Google Shape;352;p33"/>
              <p:cNvCxnSpPr>
                <a:stCxn id="337" idx="3"/>
                <a:endCxn id="342" idx="0"/>
              </p:cNvCxnSpPr>
              <p:nvPr/>
            </p:nvCxnSpPr>
            <p:spPr>
              <a:xfrm flipH="1">
                <a:off x="4914896" y="4668604"/>
                <a:ext cx="474900" cy="28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357A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3" name="Google Shape;353;p33"/>
              <p:cNvCxnSpPr>
                <a:stCxn id="337" idx="4"/>
                <a:endCxn id="343" idx="0"/>
              </p:cNvCxnSpPr>
              <p:nvPr/>
            </p:nvCxnSpPr>
            <p:spPr>
              <a:xfrm>
                <a:off x="5524500" y="4724400"/>
                <a:ext cx="0" cy="228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357A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4" name="Google Shape;354;p33"/>
              <p:cNvCxnSpPr>
                <a:stCxn id="337" idx="5"/>
                <a:endCxn id="344" idx="0"/>
              </p:cNvCxnSpPr>
              <p:nvPr/>
            </p:nvCxnSpPr>
            <p:spPr>
              <a:xfrm>
                <a:off x="5659204" y="4668604"/>
                <a:ext cx="551100" cy="284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357A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355" name="Google Shape;355;p33"/>
            <p:cNvSpPr txBox="1"/>
            <p:nvPr/>
          </p:nvSpPr>
          <p:spPr>
            <a:xfrm>
              <a:off x="7170953" y="1524000"/>
              <a:ext cx="6014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02485C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Root</a:t>
              </a:r>
              <a:endParaRPr sz="1300"/>
            </a:p>
          </p:txBody>
        </p:sp>
        <p:cxnSp>
          <p:nvCxnSpPr>
            <p:cNvPr id="356" name="Google Shape;356;p33"/>
            <p:cNvCxnSpPr>
              <a:stCxn id="355" idx="1"/>
            </p:cNvCxnSpPr>
            <p:nvPr/>
          </p:nvCxnSpPr>
          <p:spPr>
            <a:xfrm flipH="1">
              <a:off x="6946253" y="1708666"/>
              <a:ext cx="224700" cy="819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357" name="Google Shape;357;p33"/>
          <p:cNvSpPr/>
          <p:nvPr/>
        </p:nvSpPr>
        <p:spPr>
          <a:xfrm>
            <a:off x="4772891" y="4800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endParaRPr/>
          </a:p>
        </p:txBody>
      </p:sp>
      <p:sp>
        <p:nvSpPr>
          <p:cNvPr id="358" name="Google Shape;358;p33"/>
          <p:cNvSpPr/>
          <p:nvPr/>
        </p:nvSpPr>
        <p:spPr>
          <a:xfrm>
            <a:off x="6068291" y="4800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</a:t>
            </a:r>
            <a:endParaRPr/>
          </a:p>
        </p:txBody>
      </p:sp>
      <p:sp>
        <p:nvSpPr>
          <p:cNvPr id="359" name="Google Shape;359;p33"/>
          <p:cNvSpPr/>
          <p:nvPr/>
        </p:nvSpPr>
        <p:spPr>
          <a:xfrm>
            <a:off x="7592291" y="4800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</a:t>
            </a:r>
            <a:endParaRPr/>
          </a:p>
        </p:txBody>
      </p:sp>
      <p:sp>
        <p:nvSpPr>
          <p:cNvPr id="360" name="Google Shape;360;p33"/>
          <p:cNvSpPr/>
          <p:nvPr/>
        </p:nvSpPr>
        <p:spPr>
          <a:xfrm>
            <a:off x="4239491" y="5410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</a:t>
            </a:r>
            <a:endParaRPr/>
          </a:p>
        </p:txBody>
      </p:sp>
      <p:sp>
        <p:nvSpPr>
          <p:cNvPr id="361" name="Google Shape;361;p33"/>
          <p:cNvSpPr/>
          <p:nvPr/>
        </p:nvSpPr>
        <p:spPr>
          <a:xfrm>
            <a:off x="5077691" y="5410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</a:t>
            </a:r>
            <a:endParaRPr/>
          </a:p>
        </p:txBody>
      </p:sp>
      <p:sp>
        <p:nvSpPr>
          <p:cNvPr id="362" name="Google Shape;362;p33"/>
          <p:cNvSpPr/>
          <p:nvPr/>
        </p:nvSpPr>
        <p:spPr>
          <a:xfrm>
            <a:off x="5077691" y="6248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</a:t>
            </a:r>
            <a:endParaRPr/>
          </a:p>
        </p:txBody>
      </p:sp>
      <p:sp>
        <p:nvSpPr>
          <p:cNvPr id="363" name="Google Shape;363;p33"/>
          <p:cNvSpPr/>
          <p:nvPr/>
        </p:nvSpPr>
        <p:spPr>
          <a:xfrm>
            <a:off x="6068291" y="5410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</a:t>
            </a:r>
            <a:endParaRPr/>
          </a:p>
        </p:txBody>
      </p:sp>
      <p:sp>
        <p:nvSpPr>
          <p:cNvPr id="364" name="Google Shape;364;p33"/>
          <p:cNvSpPr/>
          <p:nvPr/>
        </p:nvSpPr>
        <p:spPr>
          <a:xfrm>
            <a:off x="6982691" y="5410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</a:t>
            </a:r>
            <a:endParaRPr/>
          </a:p>
        </p:txBody>
      </p:sp>
      <p:sp>
        <p:nvSpPr>
          <p:cNvPr id="365" name="Google Shape;365;p33"/>
          <p:cNvSpPr/>
          <p:nvPr/>
        </p:nvSpPr>
        <p:spPr>
          <a:xfrm>
            <a:off x="7592291" y="5410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endParaRPr/>
          </a:p>
        </p:txBody>
      </p:sp>
      <p:sp>
        <p:nvSpPr>
          <p:cNvPr id="366" name="Google Shape;366;p33"/>
          <p:cNvSpPr/>
          <p:nvPr/>
        </p:nvSpPr>
        <p:spPr>
          <a:xfrm>
            <a:off x="8278091" y="5410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</a:t>
            </a:r>
            <a:endParaRPr/>
          </a:p>
        </p:txBody>
      </p:sp>
      <p:cxnSp>
        <p:nvCxnSpPr>
          <p:cNvPr id="367" name="Google Shape;367;p33"/>
          <p:cNvCxnSpPr>
            <a:stCxn id="357" idx="3"/>
            <a:endCxn id="360" idx="7"/>
          </p:cNvCxnSpPr>
          <p:nvPr/>
        </p:nvCxnSpPr>
        <p:spPr>
          <a:xfrm flipH="1">
            <a:off x="4564687" y="5125804"/>
            <a:ext cx="264000" cy="340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8" name="Google Shape;368;p33"/>
          <p:cNvCxnSpPr>
            <a:stCxn id="357" idx="5"/>
            <a:endCxn id="361" idx="0"/>
          </p:cNvCxnSpPr>
          <p:nvPr/>
        </p:nvCxnSpPr>
        <p:spPr>
          <a:xfrm>
            <a:off x="5098095" y="5125804"/>
            <a:ext cx="170100" cy="2844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9" name="Google Shape;369;p33"/>
          <p:cNvCxnSpPr>
            <a:stCxn id="361" idx="4"/>
            <a:endCxn id="362" idx="0"/>
          </p:cNvCxnSpPr>
          <p:nvPr/>
        </p:nvCxnSpPr>
        <p:spPr>
          <a:xfrm>
            <a:off x="5268191" y="5791200"/>
            <a:ext cx="0" cy="457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0" name="Google Shape;370;p33"/>
          <p:cNvCxnSpPr>
            <a:stCxn id="358" idx="4"/>
            <a:endCxn id="363" idx="0"/>
          </p:cNvCxnSpPr>
          <p:nvPr/>
        </p:nvCxnSpPr>
        <p:spPr>
          <a:xfrm>
            <a:off x="6258791" y="5181600"/>
            <a:ext cx="0" cy="2286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1" name="Google Shape;371;p33"/>
          <p:cNvCxnSpPr>
            <a:stCxn id="359" idx="3"/>
            <a:endCxn id="364" idx="0"/>
          </p:cNvCxnSpPr>
          <p:nvPr/>
        </p:nvCxnSpPr>
        <p:spPr>
          <a:xfrm flipH="1">
            <a:off x="7173187" y="5125804"/>
            <a:ext cx="474900" cy="2844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2" name="Google Shape;372;p33"/>
          <p:cNvCxnSpPr>
            <a:stCxn id="359" idx="4"/>
            <a:endCxn id="365" idx="0"/>
          </p:cNvCxnSpPr>
          <p:nvPr/>
        </p:nvCxnSpPr>
        <p:spPr>
          <a:xfrm>
            <a:off x="7782791" y="5181600"/>
            <a:ext cx="0" cy="2286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3" name="Google Shape;373;p33"/>
          <p:cNvCxnSpPr>
            <a:stCxn id="359" idx="5"/>
            <a:endCxn id="366" idx="0"/>
          </p:cNvCxnSpPr>
          <p:nvPr/>
        </p:nvCxnSpPr>
        <p:spPr>
          <a:xfrm>
            <a:off x="7917494" y="5125804"/>
            <a:ext cx="551100" cy="2844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4" name="Google Shape;374;p33"/>
          <p:cNvSpPr/>
          <p:nvPr/>
        </p:nvSpPr>
        <p:spPr>
          <a:xfrm>
            <a:off x="3976255" y="4475018"/>
            <a:ext cx="1745672" cy="2313709"/>
          </a:xfrm>
          <a:custGeom>
            <a:rect b="b" l="l" r="r" t="t"/>
            <a:pathLst>
              <a:path extrusionOk="0" h="2313709" w="1745672">
                <a:moveTo>
                  <a:pt x="789709" y="27709"/>
                </a:moveTo>
                <a:cubicBezTo>
                  <a:pt x="895927" y="32327"/>
                  <a:pt x="1002335" y="33710"/>
                  <a:pt x="1108363" y="41564"/>
                </a:cubicBezTo>
                <a:cubicBezTo>
                  <a:pt x="1127352" y="42971"/>
                  <a:pt x="1145717" y="49397"/>
                  <a:pt x="1163781" y="55418"/>
                </a:cubicBezTo>
                <a:cubicBezTo>
                  <a:pt x="1187375" y="63282"/>
                  <a:pt x="1209768" y="74395"/>
                  <a:pt x="1233054" y="83127"/>
                </a:cubicBezTo>
                <a:cubicBezTo>
                  <a:pt x="1246728" y="88255"/>
                  <a:pt x="1260763" y="92364"/>
                  <a:pt x="1274618" y="96982"/>
                </a:cubicBezTo>
                <a:cubicBezTo>
                  <a:pt x="1297709" y="120073"/>
                  <a:pt x="1324298" y="140130"/>
                  <a:pt x="1343891" y="166255"/>
                </a:cubicBezTo>
                <a:cubicBezTo>
                  <a:pt x="1357745" y="184728"/>
                  <a:pt x="1369126" y="205345"/>
                  <a:pt x="1385454" y="221673"/>
                </a:cubicBezTo>
                <a:cubicBezTo>
                  <a:pt x="1397228" y="233447"/>
                  <a:pt x="1414375" y="238546"/>
                  <a:pt x="1427018" y="249382"/>
                </a:cubicBezTo>
                <a:cubicBezTo>
                  <a:pt x="1446853" y="266383"/>
                  <a:pt x="1462776" y="287597"/>
                  <a:pt x="1482436" y="304800"/>
                </a:cubicBezTo>
                <a:cubicBezTo>
                  <a:pt x="1499814" y="320006"/>
                  <a:pt x="1521526" y="330036"/>
                  <a:pt x="1537854" y="346364"/>
                </a:cubicBezTo>
                <a:cubicBezTo>
                  <a:pt x="1549628" y="358138"/>
                  <a:pt x="1555161" y="374925"/>
                  <a:pt x="1565563" y="387927"/>
                </a:cubicBezTo>
                <a:cubicBezTo>
                  <a:pt x="1573723" y="398127"/>
                  <a:pt x="1584910" y="405602"/>
                  <a:pt x="1593272" y="415637"/>
                </a:cubicBezTo>
                <a:cubicBezTo>
                  <a:pt x="1601117" y="425050"/>
                  <a:pt x="1653547" y="494622"/>
                  <a:pt x="1662545" y="512618"/>
                </a:cubicBezTo>
                <a:cubicBezTo>
                  <a:pt x="1677401" y="542330"/>
                  <a:pt x="1683929" y="594994"/>
                  <a:pt x="1690254" y="623455"/>
                </a:cubicBezTo>
                <a:cubicBezTo>
                  <a:pt x="1694385" y="642043"/>
                  <a:pt x="1699491" y="660400"/>
                  <a:pt x="1704109" y="678873"/>
                </a:cubicBezTo>
                <a:cubicBezTo>
                  <a:pt x="1708727" y="725055"/>
                  <a:pt x="1711829" y="771413"/>
                  <a:pt x="1717963" y="817418"/>
                </a:cubicBezTo>
                <a:cubicBezTo>
                  <a:pt x="1721075" y="840760"/>
                  <a:pt x="1728488" y="863379"/>
                  <a:pt x="1731818" y="886691"/>
                </a:cubicBezTo>
                <a:cubicBezTo>
                  <a:pt x="1737732" y="928090"/>
                  <a:pt x="1741054" y="969818"/>
                  <a:pt x="1745672" y="1011382"/>
                </a:cubicBezTo>
                <a:cubicBezTo>
                  <a:pt x="1741054" y="1076037"/>
                  <a:pt x="1734174" y="1140569"/>
                  <a:pt x="1731818" y="1205346"/>
                </a:cubicBezTo>
                <a:cubicBezTo>
                  <a:pt x="1724935" y="1394623"/>
                  <a:pt x="1726373" y="1584167"/>
                  <a:pt x="1717963" y="1773382"/>
                </a:cubicBezTo>
                <a:cubicBezTo>
                  <a:pt x="1717118" y="1792404"/>
                  <a:pt x="1711610" y="1811298"/>
                  <a:pt x="1704109" y="1828800"/>
                </a:cubicBezTo>
                <a:cubicBezTo>
                  <a:pt x="1697550" y="1844105"/>
                  <a:pt x="1685636" y="1856509"/>
                  <a:pt x="1676400" y="1870364"/>
                </a:cubicBezTo>
                <a:cubicBezTo>
                  <a:pt x="1655461" y="1954116"/>
                  <a:pt x="1668566" y="1907721"/>
                  <a:pt x="1634836" y="2008909"/>
                </a:cubicBezTo>
                <a:cubicBezTo>
                  <a:pt x="1630218" y="2022764"/>
                  <a:pt x="1629082" y="2038322"/>
                  <a:pt x="1620981" y="2050473"/>
                </a:cubicBezTo>
                <a:lnTo>
                  <a:pt x="1565563" y="2133600"/>
                </a:lnTo>
                <a:lnTo>
                  <a:pt x="1537854" y="2216727"/>
                </a:lnTo>
                <a:cubicBezTo>
                  <a:pt x="1523329" y="2260304"/>
                  <a:pt x="1526915" y="2270203"/>
                  <a:pt x="1482436" y="2299855"/>
                </a:cubicBezTo>
                <a:cubicBezTo>
                  <a:pt x="1470285" y="2307956"/>
                  <a:pt x="1454727" y="2309091"/>
                  <a:pt x="1440872" y="2313709"/>
                </a:cubicBezTo>
                <a:cubicBezTo>
                  <a:pt x="1288472" y="2309091"/>
                  <a:pt x="1135907" y="2308312"/>
                  <a:pt x="983672" y="2299855"/>
                </a:cubicBezTo>
                <a:cubicBezTo>
                  <a:pt x="944498" y="2297679"/>
                  <a:pt x="933525" y="2274781"/>
                  <a:pt x="900545" y="2258291"/>
                </a:cubicBezTo>
                <a:cubicBezTo>
                  <a:pt x="887483" y="2251760"/>
                  <a:pt x="872404" y="2250190"/>
                  <a:pt x="858981" y="2244437"/>
                </a:cubicBezTo>
                <a:cubicBezTo>
                  <a:pt x="839998" y="2236301"/>
                  <a:pt x="823488" y="2222161"/>
                  <a:pt x="803563" y="2216727"/>
                </a:cubicBezTo>
                <a:cubicBezTo>
                  <a:pt x="772058" y="2208135"/>
                  <a:pt x="738908" y="2207491"/>
                  <a:pt x="706581" y="2202873"/>
                </a:cubicBezTo>
                <a:cubicBezTo>
                  <a:pt x="602109" y="2168047"/>
                  <a:pt x="726835" y="2219075"/>
                  <a:pt x="637309" y="2147455"/>
                </a:cubicBezTo>
                <a:cubicBezTo>
                  <a:pt x="625905" y="2138332"/>
                  <a:pt x="610179" y="2135821"/>
                  <a:pt x="595745" y="2133600"/>
                </a:cubicBezTo>
                <a:cubicBezTo>
                  <a:pt x="549873" y="2126543"/>
                  <a:pt x="503382" y="2124364"/>
                  <a:pt x="457200" y="2119746"/>
                </a:cubicBezTo>
                <a:cubicBezTo>
                  <a:pt x="438727" y="2110510"/>
                  <a:pt x="418966" y="2103493"/>
                  <a:pt x="401781" y="2092037"/>
                </a:cubicBezTo>
                <a:cubicBezTo>
                  <a:pt x="390912" y="2084791"/>
                  <a:pt x="384272" y="2072487"/>
                  <a:pt x="374072" y="2064327"/>
                </a:cubicBezTo>
                <a:cubicBezTo>
                  <a:pt x="361070" y="2053925"/>
                  <a:pt x="346363" y="2045854"/>
                  <a:pt x="332509" y="2036618"/>
                </a:cubicBezTo>
                <a:cubicBezTo>
                  <a:pt x="314036" y="2008909"/>
                  <a:pt x="300639" y="1977039"/>
                  <a:pt x="277091" y="1953491"/>
                </a:cubicBezTo>
                <a:cubicBezTo>
                  <a:pt x="254000" y="1930400"/>
                  <a:pt x="225932" y="1911389"/>
                  <a:pt x="207818" y="1884218"/>
                </a:cubicBezTo>
                <a:cubicBezTo>
                  <a:pt x="169240" y="1826352"/>
                  <a:pt x="191883" y="1854429"/>
                  <a:pt x="138545" y="1801091"/>
                </a:cubicBezTo>
                <a:cubicBezTo>
                  <a:pt x="133927" y="1787236"/>
                  <a:pt x="132205" y="1772050"/>
                  <a:pt x="124691" y="1759527"/>
                </a:cubicBezTo>
                <a:cubicBezTo>
                  <a:pt x="117970" y="1748326"/>
                  <a:pt x="102823" y="1743501"/>
                  <a:pt x="96981" y="1731818"/>
                </a:cubicBezTo>
                <a:cubicBezTo>
                  <a:pt x="83919" y="1705694"/>
                  <a:pt x="82334" y="1674815"/>
                  <a:pt x="69272" y="1648691"/>
                </a:cubicBezTo>
                <a:cubicBezTo>
                  <a:pt x="35032" y="1580211"/>
                  <a:pt x="48094" y="1612866"/>
                  <a:pt x="27709" y="1551709"/>
                </a:cubicBezTo>
                <a:cubicBezTo>
                  <a:pt x="23091" y="1519382"/>
                  <a:pt x="18819" y="1487003"/>
                  <a:pt x="13854" y="1454727"/>
                </a:cubicBezTo>
                <a:cubicBezTo>
                  <a:pt x="9583" y="1426962"/>
                  <a:pt x="0" y="1399691"/>
                  <a:pt x="0" y="1371600"/>
                </a:cubicBezTo>
                <a:cubicBezTo>
                  <a:pt x="0" y="1023639"/>
                  <a:pt x="2992" y="1239817"/>
                  <a:pt x="27709" y="1066800"/>
                </a:cubicBezTo>
                <a:cubicBezTo>
                  <a:pt x="60618" y="836434"/>
                  <a:pt x="24096" y="1029442"/>
                  <a:pt x="55418" y="872837"/>
                </a:cubicBezTo>
                <a:cubicBezTo>
                  <a:pt x="63409" y="784933"/>
                  <a:pt x="58013" y="715242"/>
                  <a:pt x="96981" y="637309"/>
                </a:cubicBezTo>
                <a:cubicBezTo>
                  <a:pt x="106218" y="618836"/>
                  <a:pt x="111469" y="597757"/>
                  <a:pt x="124691" y="581891"/>
                </a:cubicBezTo>
                <a:cubicBezTo>
                  <a:pt x="135351" y="569099"/>
                  <a:pt x="152400" y="563418"/>
                  <a:pt x="166254" y="554182"/>
                </a:cubicBezTo>
                <a:cubicBezTo>
                  <a:pt x="187194" y="470427"/>
                  <a:pt x="174087" y="516831"/>
                  <a:pt x="207818" y="415637"/>
                </a:cubicBezTo>
                <a:cubicBezTo>
                  <a:pt x="217054" y="387928"/>
                  <a:pt x="228443" y="360845"/>
                  <a:pt x="235527" y="332509"/>
                </a:cubicBezTo>
                <a:cubicBezTo>
                  <a:pt x="240145" y="314036"/>
                  <a:pt x="242309" y="294770"/>
                  <a:pt x="249381" y="277091"/>
                </a:cubicBezTo>
                <a:cubicBezTo>
                  <a:pt x="260887" y="248327"/>
                  <a:pt x="275900" y="221045"/>
                  <a:pt x="290945" y="193964"/>
                </a:cubicBezTo>
                <a:cubicBezTo>
                  <a:pt x="299032" y="179408"/>
                  <a:pt x="304534" y="161225"/>
                  <a:pt x="318654" y="152400"/>
                </a:cubicBezTo>
                <a:cubicBezTo>
                  <a:pt x="343422" y="136920"/>
                  <a:pt x="374072" y="133927"/>
                  <a:pt x="401781" y="124691"/>
                </a:cubicBezTo>
                <a:lnTo>
                  <a:pt x="443345" y="110837"/>
                </a:lnTo>
                <a:cubicBezTo>
                  <a:pt x="457200" y="106219"/>
                  <a:pt x="470365" y="98304"/>
                  <a:pt x="484909" y="96982"/>
                </a:cubicBezTo>
                <a:lnTo>
                  <a:pt x="637309" y="83127"/>
                </a:lnTo>
                <a:cubicBezTo>
                  <a:pt x="662277" y="58159"/>
                  <a:pt x="686680" y="28322"/>
                  <a:pt x="720436" y="13855"/>
                </a:cubicBezTo>
                <a:cubicBezTo>
                  <a:pt x="737938" y="6354"/>
                  <a:pt x="757381" y="4618"/>
                  <a:pt x="775854" y="0"/>
                </a:cubicBezTo>
                <a:lnTo>
                  <a:pt x="886691" y="13855"/>
                </a:lnTo>
              </a:path>
            </a:pathLst>
          </a:custGeom>
          <a:noFill/>
          <a:ln cap="flat" cmpd="sng" w="9525">
            <a:solidFill>
              <a:srgbClr val="0357A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75" name="Google Shape;375;p33"/>
          <p:cNvSpPr/>
          <p:nvPr/>
        </p:nvSpPr>
        <p:spPr>
          <a:xfrm>
            <a:off x="5777346" y="4710545"/>
            <a:ext cx="1011381" cy="1434277"/>
          </a:xfrm>
          <a:custGeom>
            <a:rect b="b" l="l" r="r" t="t"/>
            <a:pathLst>
              <a:path extrusionOk="0" h="1434277" w="1011381">
                <a:moveTo>
                  <a:pt x="221672" y="55419"/>
                </a:moveTo>
                <a:lnTo>
                  <a:pt x="304800" y="27710"/>
                </a:lnTo>
                <a:cubicBezTo>
                  <a:pt x="318654" y="23092"/>
                  <a:pt x="331872" y="15666"/>
                  <a:pt x="346363" y="13855"/>
                </a:cubicBezTo>
                <a:lnTo>
                  <a:pt x="457200" y="0"/>
                </a:lnTo>
                <a:cubicBezTo>
                  <a:pt x="531091" y="4618"/>
                  <a:pt x="605743" y="2308"/>
                  <a:pt x="678872" y="13855"/>
                </a:cubicBezTo>
                <a:cubicBezTo>
                  <a:pt x="695319" y="16452"/>
                  <a:pt x="705979" y="33303"/>
                  <a:pt x="720436" y="41564"/>
                </a:cubicBezTo>
                <a:cubicBezTo>
                  <a:pt x="843481" y="111875"/>
                  <a:pt x="716154" y="29473"/>
                  <a:pt x="817418" y="96982"/>
                </a:cubicBezTo>
                <a:cubicBezTo>
                  <a:pt x="826654" y="110837"/>
                  <a:pt x="838568" y="123241"/>
                  <a:pt x="845127" y="138546"/>
                </a:cubicBezTo>
                <a:cubicBezTo>
                  <a:pt x="852628" y="156048"/>
                  <a:pt x="849534" y="177432"/>
                  <a:pt x="858981" y="193964"/>
                </a:cubicBezTo>
                <a:cubicBezTo>
                  <a:pt x="868702" y="210976"/>
                  <a:pt x="889157" y="219584"/>
                  <a:pt x="900545" y="235528"/>
                </a:cubicBezTo>
                <a:cubicBezTo>
                  <a:pt x="912549" y="252334"/>
                  <a:pt x="918007" y="273014"/>
                  <a:pt x="928254" y="290946"/>
                </a:cubicBezTo>
                <a:cubicBezTo>
                  <a:pt x="971226" y="366148"/>
                  <a:pt x="944415" y="297869"/>
                  <a:pt x="969818" y="374073"/>
                </a:cubicBezTo>
                <a:cubicBezTo>
                  <a:pt x="974436" y="401782"/>
                  <a:pt x="978163" y="429654"/>
                  <a:pt x="983672" y="457200"/>
                </a:cubicBezTo>
                <a:cubicBezTo>
                  <a:pt x="992369" y="500687"/>
                  <a:pt x="998178" y="514571"/>
                  <a:pt x="1011381" y="554182"/>
                </a:cubicBezTo>
                <a:cubicBezTo>
                  <a:pt x="1006763" y="692728"/>
                  <a:pt x="1005913" y="831450"/>
                  <a:pt x="997527" y="969819"/>
                </a:cubicBezTo>
                <a:cubicBezTo>
                  <a:pt x="996644" y="984396"/>
                  <a:pt x="986840" y="997126"/>
                  <a:pt x="983672" y="1011382"/>
                </a:cubicBezTo>
                <a:cubicBezTo>
                  <a:pt x="977578" y="1038805"/>
                  <a:pt x="975912" y="1067087"/>
                  <a:pt x="969818" y="1094510"/>
                </a:cubicBezTo>
                <a:cubicBezTo>
                  <a:pt x="966650" y="1108766"/>
                  <a:pt x="959975" y="1122031"/>
                  <a:pt x="955963" y="1136073"/>
                </a:cubicBezTo>
                <a:cubicBezTo>
                  <a:pt x="950732" y="1154382"/>
                  <a:pt x="947340" y="1173182"/>
                  <a:pt x="942109" y="1191491"/>
                </a:cubicBezTo>
                <a:cubicBezTo>
                  <a:pt x="938097" y="1205533"/>
                  <a:pt x="932266" y="1219013"/>
                  <a:pt x="928254" y="1233055"/>
                </a:cubicBezTo>
                <a:cubicBezTo>
                  <a:pt x="923023" y="1251364"/>
                  <a:pt x="921901" y="1270971"/>
                  <a:pt x="914400" y="1288473"/>
                </a:cubicBezTo>
                <a:cubicBezTo>
                  <a:pt x="905095" y="1310185"/>
                  <a:pt x="864020" y="1360804"/>
                  <a:pt x="845127" y="1371600"/>
                </a:cubicBezTo>
                <a:cubicBezTo>
                  <a:pt x="828595" y="1381047"/>
                  <a:pt x="807538" y="1378769"/>
                  <a:pt x="789709" y="1385455"/>
                </a:cubicBezTo>
                <a:cubicBezTo>
                  <a:pt x="659517" y="1434277"/>
                  <a:pt x="826780" y="1399951"/>
                  <a:pt x="637309" y="1427019"/>
                </a:cubicBezTo>
                <a:cubicBezTo>
                  <a:pt x="558800" y="1422401"/>
                  <a:pt x="480036" y="1420989"/>
                  <a:pt x="401781" y="1413164"/>
                </a:cubicBezTo>
                <a:cubicBezTo>
                  <a:pt x="387250" y="1411711"/>
                  <a:pt x="373280" y="1405841"/>
                  <a:pt x="360218" y="1399310"/>
                </a:cubicBezTo>
                <a:cubicBezTo>
                  <a:pt x="329083" y="1383742"/>
                  <a:pt x="298974" y="1356298"/>
                  <a:pt x="277090" y="1330037"/>
                </a:cubicBezTo>
                <a:cubicBezTo>
                  <a:pt x="266430" y="1317245"/>
                  <a:pt x="260041" y="1301265"/>
                  <a:pt x="249381" y="1288473"/>
                </a:cubicBezTo>
                <a:cubicBezTo>
                  <a:pt x="236838" y="1273421"/>
                  <a:pt x="221672" y="1260764"/>
                  <a:pt x="207818" y="1246910"/>
                </a:cubicBezTo>
                <a:cubicBezTo>
                  <a:pt x="199346" y="1225729"/>
                  <a:pt x="173492" y="1165027"/>
                  <a:pt x="166254" y="1136073"/>
                </a:cubicBezTo>
                <a:cubicBezTo>
                  <a:pt x="142286" y="1040200"/>
                  <a:pt x="170305" y="1093657"/>
                  <a:pt x="124690" y="1025237"/>
                </a:cubicBezTo>
                <a:cubicBezTo>
                  <a:pt x="120072" y="1006764"/>
                  <a:pt x="118337" y="987321"/>
                  <a:pt x="110836" y="969819"/>
                </a:cubicBezTo>
                <a:cubicBezTo>
                  <a:pt x="104277" y="954514"/>
                  <a:pt x="90574" y="943148"/>
                  <a:pt x="83127" y="928255"/>
                </a:cubicBezTo>
                <a:cubicBezTo>
                  <a:pt x="76596" y="915193"/>
                  <a:pt x="73890" y="900546"/>
                  <a:pt x="69272" y="886691"/>
                </a:cubicBezTo>
                <a:cubicBezTo>
                  <a:pt x="64654" y="849746"/>
                  <a:pt x="63219" y="812261"/>
                  <a:pt x="55418" y="775855"/>
                </a:cubicBezTo>
                <a:cubicBezTo>
                  <a:pt x="49298" y="747295"/>
                  <a:pt x="32511" y="721538"/>
                  <a:pt x="27709" y="692728"/>
                </a:cubicBezTo>
                <a:cubicBezTo>
                  <a:pt x="10724" y="590818"/>
                  <a:pt x="20667" y="636853"/>
                  <a:pt x="0" y="554182"/>
                </a:cubicBezTo>
                <a:cubicBezTo>
                  <a:pt x="4618" y="461818"/>
                  <a:pt x="5843" y="369222"/>
                  <a:pt x="13854" y="277091"/>
                </a:cubicBezTo>
                <a:cubicBezTo>
                  <a:pt x="15119" y="262542"/>
                  <a:pt x="21178" y="248590"/>
                  <a:pt x="27709" y="235528"/>
                </a:cubicBezTo>
                <a:cubicBezTo>
                  <a:pt x="35156" y="220635"/>
                  <a:pt x="46182" y="207819"/>
                  <a:pt x="55418" y="193964"/>
                </a:cubicBezTo>
                <a:cubicBezTo>
                  <a:pt x="60036" y="180109"/>
                  <a:pt x="57388" y="160888"/>
                  <a:pt x="69272" y="152400"/>
                </a:cubicBezTo>
                <a:cubicBezTo>
                  <a:pt x="93040" y="135423"/>
                  <a:pt x="152400" y="124691"/>
                  <a:pt x="152400" y="124691"/>
                </a:cubicBezTo>
                <a:cubicBezTo>
                  <a:pt x="161636" y="110837"/>
                  <a:pt x="165652" y="91389"/>
                  <a:pt x="180109" y="83128"/>
                </a:cubicBezTo>
                <a:cubicBezTo>
                  <a:pt x="200554" y="71445"/>
                  <a:pt x="226536" y="74984"/>
                  <a:pt x="249381" y="69273"/>
                </a:cubicBezTo>
                <a:cubicBezTo>
                  <a:pt x="263549" y="65731"/>
                  <a:pt x="277090" y="60037"/>
                  <a:pt x="290945" y="55419"/>
                </a:cubicBezTo>
                <a:cubicBezTo>
                  <a:pt x="295563" y="41564"/>
                  <a:pt x="291738" y="20386"/>
                  <a:pt x="304800" y="13855"/>
                </a:cubicBezTo>
                <a:cubicBezTo>
                  <a:pt x="317862" y="7324"/>
                  <a:pt x="346363" y="27710"/>
                  <a:pt x="346363" y="27710"/>
                </a:cubicBezTo>
              </a:path>
            </a:pathLst>
          </a:custGeom>
          <a:noFill/>
          <a:ln cap="flat" cmpd="sng" w="9525">
            <a:solidFill>
              <a:srgbClr val="0357A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76" name="Google Shape;376;p33"/>
          <p:cNvSpPr/>
          <p:nvPr/>
        </p:nvSpPr>
        <p:spPr>
          <a:xfrm>
            <a:off x="6885709" y="4668982"/>
            <a:ext cx="2105891" cy="1555703"/>
          </a:xfrm>
          <a:custGeom>
            <a:rect b="b" l="l" r="r" t="t"/>
            <a:pathLst>
              <a:path extrusionOk="0" h="1555703" w="2105891">
                <a:moveTo>
                  <a:pt x="290946" y="346363"/>
                </a:moveTo>
                <a:cubicBezTo>
                  <a:pt x="334819" y="323272"/>
                  <a:pt x="420207" y="286373"/>
                  <a:pt x="540327" y="166254"/>
                </a:cubicBezTo>
                <a:cubicBezTo>
                  <a:pt x="567456" y="139125"/>
                  <a:pt x="609922" y="87603"/>
                  <a:pt x="651164" y="69273"/>
                </a:cubicBezTo>
                <a:cubicBezTo>
                  <a:pt x="677855" y="57410"/>
                  <a:pt x="706582" y="50799"/>
                  <a:pt x="734291" y="41563"/>
                </a:cubicBezTo>
                <a:cubicBezTo>
                  <a:pt x="844173" y="4935"/>
                  <a:pt x="749619" y="32578"/>
                  <a:pt x="983673" y="13854"/>
                </a:cubicBezTo>
                <a:cubicBezTo>
                  <a:pt x="1029937" y="10153"/>
                  <a:pt x="1076036" y="4618"/>
                  <a:pt x="1122218" y="0"/>
                </a:cubicBezTo>
                <a:cubicBezTo>
                  <a:pt x="1242291" y="4618"/>
                  <a:pt x="1362541" y="5861"/>
                  <a:pt x="1482437" y="13854"/>
                </a:cubicBezTo>
                <a:cubicBezTo>
                  <a:pt x="1501436" y="15121"/>
                  <a:pt x="1520824" y="19193"/>
                  <a:pt x="1537855" y="27709"/>
                </a:cubicBezTo>
                <a:cubicBezTo>
                  <a:pt x="1558508" y="38036"/>
                  <a:pt x="1574483" y="55852"/>
                  <a:pt x="1593273" y="69273"/>
                </a:cubicBezTo>
                <a:cubicBezTo>
                  <a:pt x="1606823" y="78951"/>
                  <a:pt x="1620982" y="87746"/>
                  <a:pt x="1634837" y="96982"/>
                </a:cubicBezTo>
                <a:cubicBezTo>
                  <a:pt x="1648691" y="115455"/>
                  <a:pt x="1661059" y="135142"/>
                  <a:pt x="1676400" y="152400"/>
                </a:cubicBezTo>
                <a:cubicBezTo>
                  <a:pt x="1698095" y="176807"/>
                  <a:pt x="1725624" y="195896"/>
                  <a:pt x="1745673" y="221673"/>
                </a:cubicBezTo>
                <a:cubicBezTo>
                  <a:pt x="1758353" y="237976"/>
                  <a:pt x="1761378" y="260285"/>
                  <a:pt x="1773382" y="277091"/>
                </a:cubicBezTo>
                <a:cubicBezTo>
                  <a:pt x="1806292" y="323165"/>
                  <a:pt x="1816004" y="313958"/>
                  <a:pt x="1856509" y="346363"/>
                </a:cubicBezTo>
                <a:cubicBezTo>
                  <a:pt x="1893497" y="375954"/>
                  <a:pt x="1959024" y="472426"/>
                  <a:pt x="1967346" y="484909"/>
                </a:cubicBezTo>
                <a:lnTo>
                  <a:pt x="2050473" y="609600"/>
                </a:lnTo>
                <a:lnTo>
                  <a:pt x="2078182" y="651163"/>
                </a:lnTo>
                <a:cubicBezTo>
                  <a:pt x="2082800" y="697345"/>
                  <a:pt x="2085473" y="743763"/>
                  <a:pt x="2092037" y="789709"/>
                </a:cubicBezTo>
                <a:cubicBezTo>
                  <a:pt x="2094730" y="808559"/>
                  <a:pt x="2105891" y="826086"/>
                  <a:pt x="2105891" y="845127"/>
                </a:cubicBezTo>
                <a:cubicBezTo>
                  <a:pt x="2105891" y="882360"/>
                  <a:pt x="2097699" y="919163"/>
                  <a:pt x="2092037" y="955963"/>
                </a:cubicBezTo>
                <a:cubicBezTo>
                  <a:pt x="2090638" y="965057"/>
                  <a:pt x="2076128" y="1049099"/>
                  <a:pt x="2064327" y="1066800"/>
                </a:cubicBezTo>
                <a:cubicBezTo>
                  <a:pt x="2053459" y="1083102"/>
                  <a:pt x="2034793" y="1092897"/>
                  <a:pt x="2022764" y="1108363"/>
                </a:cubicBezTo>
                <a:cubicBezTo>
                  <a:pt x="2002318" y="1134650"/>
                  <a:pt x="1977878" y="1159898"/>
                  <a:pt x="1967346" y="1191491"/>
                </a:cubicBezTo>
                <a:cubicBezTo>
                  <a:pt x="1962728" y="1205345"/>
                  <a:pt x="1963818" y="1222728"/>
                  <a:pt x="1953491" y="1233054"/>
                </a:cubicBezTo>
                <a:cubicBezTo>
                  <a:pt x="1943164" y="1243381"/>
                  <a:pt x="1925782" y="1242291"/>
                  <a:pt x="1911927" y="1246909"/>
                </a:cubicBezTo>
                <a:cubicBezTo>
                  <a:pt x="1860729" y="1323707"/>
                  <a:pt x="1913511" y="1262963"/>
                  <a:pt x="1842655" y="1302327"/>
                </a:cubicBezTo>
                <a:cubicBezTo>
                  <a:pt x="1707833" y="1377227"/>
                  <a:pt x="1814881" y="1346674"/>
                  <a:pt x="1690255" y="1371600"/>
                </a:cubicBezTo>
                <a:cubicBezTo>
                  <a:pt x="1537555" y="1463219"/>
                  <a:pt x="1705442" y="1371161"/>
                  <a:pt x="1413164" y="1468582"/>
                </a:cubicBezTo>
                <a:cubicBezTo>
                  <a:pt x="1366885" y="1484008"/>
                  <a:pt x="1368363" y="1484695"/>
                  <a:pt x="1316182" y="1496291"/>
                </a:cubicBezTo>
                <a:cubicBezTo>
                  <a:pt x="1293194" y="1501399"/>
                  <a:pt x="1269628" y="1503949"/>
                  <a:pt x="1246909" y="1510145"/>
                </a:cubicBezTo>
                <a:cubicBezTo>
                  <a:pt x="1079859" y="1555703"/>
                  <a:pt x="1254718" y="1526487"/>
                  <a:pt x="1052946" y="1551709"/>
                </a:cubicBezTo>
                <a:cubicBezTo>
                  <a:pt x="932873" y="1547091"/>
                  <a:pt x="812395" y="1548733"/>
                  <a:pt x="692727" y="1537854"/>
                </a:cubicBezTo>
                <a:cubicBezTo>
                  <a:pt x="659244" y="1534810"/>
                  <a:pt x="628182" y="1518991"/>
                  <a:pt x="595746" y="1510145"/>
                </a:cubicBezTo>
                <a:cubicBezTo>
                  <a:pt x="577375" y="1505135"/>
                  <a:pt x="558565" y="1501762"/>
                  <a:pt x="540327" y="1496291"/>
                </a:cubicBezTo>
                <a:cubicBezTo>
                  <a:pt x="512351" y="1487898"/>
                  <a:pt x="457200" y="1468582"/>
                  <a:pt x="457200" y="1468582"/>
                </a:cubicBezTo>
                <a:cubicBezTo>
                  <a:pt x="338093" y="1389176"/>
                  <a:pt x="488788" y="1484376"/>
                  <a:pt x="374073" y="1427018"/>
                </a:cubicBezTo>
                <a:cubicBezTo>
                  <a:pt x="359180" y="1419571"/>
                  <a:pt x="346966" y="1407570"/>
                  <a:pt x="332509" y="1399309"/>
                </a:cubicBezTo>
                <a:cubicBezTo>
                  <a:pt x="314577" y="1389062"/>
                  <a:pt x="293897" y="1383604"/>
                  <a:pt x="277091" y="1371600"/>
                </a:cubicBezTo>
                <a:cubicBezTo>
                  <a:pt x="261147" y="1360212"/>
                  <a:pt x="248070" y="1345088"/>
                  <a:pt x="235527" y="1330036"/>
                </a:cubicBezTo>
                <a:cubicBezTo>
                  <a:pt x="224867" y="1317244"/>
                  <a:pt x="220820" y="1298875"/>
                  <a:pt x="207818" y="1288473"/>
                </a:cubicBezTo>
                <a:cubicBezTo>
                  <a:pt x="189866" y="1274111"/>
                  <a:pt x="83979" y="1260905"/>
                  <a:pt x="83127" y="1260763"/>
                </a:cubicBezTo>
                <a:cubicBezTo>
                  <a:pt x="69273" y="1251527"/>
                  <a:pt x="50389" y="1247174"/>
                  <a:pt x="41564" y="1233054"/>
                </a:cubicBezTo>
                <a:cubicBezTo>
                  <a:pt x="27511" y="1210569"/>
                  <a:pt x="8111" y="1126953"/>
                  <a:pt x="0" y="1094509"/>
                </a:cubicBezTo>
                <a:cubicBezTo>
                  <a:pt x="4618" y="988291"/>
                  <a:pt x="5701" y="881860"/>
                  <a:pt x="13855" y="775854"/>
                </a:cubicBezTo>
                <a:cubicBezTo>
                  <a:pt x="14975" y="761293"/>
                  <a:pt x="23697" y="748333"/>
                  <a:pt x="27709" y="734291"/>
                </a:cubicBezTo>
                <a:cubicBezTo>
                  <a:pt x="32940" y="715982"/>
                  <a:pt x="36093" y="697111"/>
                  <a:pt x="41564" y="678873"/>
                </a:cubicBezTo>
                <a:cubicBezTo>
                  <a:pt x="49957" y="650897"/>
                  <a:pt x="53071" y="620048"/>
                  <a:pt x="69273" y="595745"/>
                </a:cubicBezTo>
                <a:cubicBezTo>
                  <a:pt x="78509" y="581891"/>
                  <a:pt x="89535" y="569075"/>
                  <a:pt x="96982" y="554182"/>
                </a:cubicBezTo>
                <a:cubicBezTo>
                  <a:pt x="103513" y="541120"/>
                  <a:pt x="100510" y="522945"/>
                  <a:pt x="110837" y="512618"/>
                </a:cubicBezTo>
                <a:cubicBezTo>
                  <a:pt x="121163" y="502291"/>
                  <a:pt x="138546" y="503381"/>
                  <a:pt x="152400" y="498763"/>
                </a:cubicBezTo>
                <a:cubicBezTo>
                  <a:pt x="170240" y="474977"/>
                  <a:pt x="205467" y="430142"/>
                  <a:pt x="221673" y="401782"/>
                </a:cubicBezTo>
                <a:cubicBezTo>
                  <a:pt x="291984" y="278737"/>
                  <a:pt x="209583" y="406061"/>
                  <a:pt x="277091" y="304800"/>
                </a:cubicBezTo>
                <a:cubicBezTo>
                  <a:pt x="307362" y="350206"/>
                  <a:pt x="247073" y="369454"/>
                  <a:pt x="290946" y="346363"/>
                </a:cubicBezTo>
                <a:close/>
              </a:path>
            </a:pathLst>
          </a:custGeom>
          <a:noFill/>
          <a:ln cap="flat" cmpd="sng" w="12700">
            <a:solidFill>
              <a:srgbClr val="0A519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77" name="Google Shape;377;p33"/>
          <p:cNvSpPr txBox="1"/>
          <p:nvPr/>
        </p:nvSpPr>
        <p:spPr>
          <a:xfrm>
            <a:off x="4620491" y="4267200"/>
            <a:ext cx="3850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485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</a:t>
            </a:r>
            <a:r>
              <a:rPr baseline="-25000" lang="en-US" sz="1800">
                <a:solidFill>
                  <a:srgbClr val="02485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endParaRPr/>
          </a:p>
        </p:txBody>
      </p:sp>
      <p:sp>
        <p:nvSpPr>
          <p:cNvPr id="378" name="Google Shape;378;p33"/>
          <p:cNvSpPr txBox="1"/>
          <p:nvPr/>
        </p:nvSpPr>
        <p:spPr>
          <a:xfrm>
            <a:off x="6525491" y="4724400"/>
            <a:ext cx="3850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485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</a:t>
            </a:r>
            <a:r>
              <a:rPr baseline="-25000" lang="en-US" sz="1800">
                <a:solidFill>
                  <a:srgbClr val="02485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endParaRPr/>
          </a:p>
        </p:txBody>
      </p:sp>
      <p:sp>
        <p:nvSpPr>
          <p:cNvPr id="379" name="Google Shape;379;p33"/>
          <p:cNvSpPr/>
          <p:nvPr/>
        </p:nvSpPr>
        <p:spPr>
          <a:xfrm>
            <a:off x="3685309" y="4322618"/>
            <a:ext cx="5361709" cy="2507673"/>
          </a:xfrm>
          <a:custGeom>
            <a:rect b="b" l="l" r="r" t="t"/>
            <a:pathLst>
              <a:path extrusionOk="0" h="2507673" w="5361709">
                <a:moveTo>
                  <a:pt x="69273" y="540327"/>
                </a:moveTo>
                <a:cubicBezTo>
                  <a:pt x="78509" y="533400"/>
                  <a:pt x="95376" y="518802"/>
                  <a:pt x="110836" y="512618"/>
                </a:cubicBezTo>
                <a:cubicBezTo>
                  <a:pt x="138290" y="501636"/>
                  <a:pt x="224947" y="480627"/>
                  <a:pt x="263236" y="471055"/>
                </a:cubicBezTo>
                <a:cubicBezTo>
                  <a:pt x="281709" y="461819"/>
                  <a:pt x="298729" y="448780"/>
                  <a:pt x="318655" y="443346"/>
                </a:cubicBezTo>
                <a:cubicBezTo>
                  <a:pt x="448195" y="408017"/>
                  <a:pt x="384694" y="460432"/>
                  <a:pt x="443346" y="401782"/>
                </a:cubicBezTo>
                <a:cubicBezTo>
                  <a:pt x="460502" y="350310"/>
                  <a:pt x="451337" y="365655"/>
                  <a:pt x="484909" y="318655"/>
                </a:cubicBezTo>
                <a:cubicBezTo>
                  <a:pt x="498330" y="299865"/>
                  <a:pt x="508734" y="278020"/>
                  <a:pt x="526473" y="263237"/>
                </a:cubicBezTo>
                <a:cubicBezTo>
                  <a:pt x="537692" y="253888"/>
                  <a:pt x="555270" y="256474"/>
                  <a:pt x="568036" y="249382"/>
                </a:cubicBezTo>
                <a:cubicBezTo>
                  <a:pt x="597147" y="233209"/>
                  <a:pt x="619571" y="204495"/>
                  <a:pt x="651164" y="193964"/>
                </a:cubicBezTo>
                <a:lnTo>
                  <a:pt x="734291" y="166255"/>
                </a:lnTo>
                <a:cubicBezTo>
                  <a:pt x="748146" y="157019"/>
                  <a:pt x="760962" y="145993"/>
                  <a:pt x="775855" y="138546"/>
                </a:cubicBezTo>
                <a:cubicBezTo>
                  <a:pt x="788917" y="132015"/>
                  <a:pt x="805267" y="132792"/>
                  <a:pt x="817418" y="124691"/>
                </a:cubicBezTo>
                <a:cubicBezTo>
                  <a:pt x="833721" y="113822"/>
                  <a:pt x="841970" y="92848"/>
                  <a:pt x="858982" y="83127"/>
                </a:cubicBezTo>
                <a:cubicBezTo>
                  <a:pt x="876887" y="72895"/>
                  <a:pt x="991165" y="57008"/>
                  <a:pt x="997527" y="55418"/>
                </a:cubicBezTo>
                <a:cubicBezTo>
                  <a:pt x="1025863" y="48334"/>
                  <a:pt x="1052319" y="34793"/>
                  <a:pt x="1080655" y="27709"/>
                </a:cubicBezTo>
                <a:cubicBezTo>
                  <a:pt x="1150241" y="10313"/>
                  <a:pt x="1118009" y="19877"/>
                  <a:pt x="1177636" y="0"/>
                </a:cubicBezTo>
                <a:cubicBezTo>
                  <a:pt x="1306945" y="4618"/>
                  <a:pt x="1436673" y="2482"/>
                  <a:pt x="1565564" y="13855"/>
                </a:cubicBezTo>
                <a:cubicBezTo>
                  <a:pt x="1594659" y="16422"/>
                  <a:pt x="1624389" y="25363"/>
                  <a:pt x="1648691" y="41564"/>
                </a:cubicBezTo>
                <a:cubicBezTo>
                  <a:pt x="1662546" y="50800"/>
                  <a:pt x="1673636" y="68234"/>
                  <a:pt x="1690255" y="69273"/>
                </a:cubicBezTo>
                <a:cubicBezTo>
                  <a:pt x="1897720" y="82239"/>
                  <a:pt x="2105891" y="78509"/>
                  <a:pt x="2313709" y="83127"/>
                </a:cubicBezTo>
                <a:cubicBezTo>
                  <a:pt x="2350655" y="87745"/>
                  <a:pt x="2387441" y="93890"/>
                  <a:pt x="2424546" y="96982"/>
                </a:cubicBezTo>
                <a:cubicBezTo>
                  <a:pt x="2524015" y="105271"/>
                  <a:pt x="2821401" y="120057"/>
                  <a:pt x="2909455" y="124691"/>
                </a:cubicBezTo>
                <a:cubicBezTo>
                  <a:pt x="2983346" y="138546"/>
                  <a:pt x="3057529" y="150922"/>
                  <a:pt x="3131127" y="166255"/>
                </a:cubicBezTo>
                <a:cubicBezTo>
                  <a:pt x="3364321" y="214837"/>
                  <a:pt x="3126510" y="177471"/>
                  <a:pt x="3338946" y="207818"/>
                </a:cubicBezTo>
                <a:cubicBezTo>
                  <a:pt x="3394274" y="226261"/>
                  <a:pt x="3534065" y="274565"/>
                  <a:pt x="3574473" y="277091"/>
                </a:cubicBezTo>
                <a:cubicBezTo>
                  <a:pt x="3671375" y="283148"/>
                  <a:pt x="3768436" y="267855"/>
                  <a:pt x="3865418" y="263237"/>
                </a:cubicBezTo>
                <a:cubicBezTo>
                  <a:pt x="3959880" y="239621"/>
                  <a:pt x="3963110" y="235527"/>
                  <a:pt x="4100946" y="235527"/>
                </a:cubicBezTo>
                <a:cubicBezTo>
                  <a:pt x="4373458" y="235527"/>
                  <a:pt x="4645891" y="244764"/>
                  <a:pt x="4918364" y="249382"/>
                </a:cubicBezTo>
                <a:cubicBezTo>
                  <a:pt x="4932218" y="258618"/>
                  <a:pt x="4948153" y="265317"/>
                  <a:pt x="4959927" y="277091"/>
                </a:cubicBezTo>
                <a:cubicBezTo>
                  <a:pt x="5031940" y="349105"/>
                  <a:pt x="4946790" y="291520"/>
                  <a:pt x="5015346" y="346364"/>
                </a:cubicBezTo>
                <a:cubicBezTo>
                  <a:pt x="5053715" y="377059"/>
                  <a:pt x="5054571" y="373294"/>
                  <a:pt x="5098473" y="387927"/>
                </a:cubicBezTo>
                <a:cubicBezTo>
                  <a:pt x="5179096" y="468553"/>
                  <a:pt x="5066494" y="352324"/>
                  <a:pt x="5153891" y="457200"/>
                </a:cubicBezTo>
                <a:cubicBezTo>
                  <a:pt x="5166434" y="472252"/>
                  <a:pt x="5181600" y="484909"/>
                  <a:pt x="5195455" y="498764"/>
                </a:cubicBezTo>
                <a:cubicBezTo>
                  <a:pt x="5200073" y="512618"/>
                  <a:pt x="5201796" y="527804"/>
                  <a:pt x="5209309" y="540327"/>
                </a:cubicBezTo>
                <a:cubicBezTo>
                  <a:pt x="5216029" y="551528"/>
                  <a:pt x="5231176" y="556354"/>
                  <a:pt x="5237018" y="568037"/>
                </a:cubicBezTo>
                <a:cubicBezTo>
                  <a:pt x="5245533" y="585068"/>
                  <a:pt x="5242357" y="606424"/>
                  <a:pt x="5250873" y="623455"/>
                </a:cubicBezTo>
                <a:cubicBezTo>
                  <a:pt x="5265766" y="653241"/>
                  <a:pt x="5295760" y="674989"/>
                  <a:pt x="5306291" y="706582"/>
                </a:cubicBezTo>
                <a:lnTo>
                  <a:pt x="5334000" y="789709"/>
                </a:lnTo>
                <a:cubicBezTo>
                  <a:pt x="5338618" y="803564"/>
                  <a:pt x="5344313" y="817105"/>
                  <a:pt x="5347855" y="831273"/>
                </a:cubicBezTo>
                <a:lnTo>
                  <a:pt x="5361709" y="886691"/>
                </a:lnTo>
                <a:cubicBezTo>
                  <a:pt x="5357091" y="942109"/>
                  <a:pt x="5350778" y="997412"/>
                  <a:pt x="5347855" y="1052946"/>
                </a:cubicBezTo>
                <a:cubicBezTo>
                  <a:pt x="5341539" y="1172941"/>
                  <a:pt x="5342267" y="1293287"/>
                  <a:pt x="5334000" y="1413164"/>
                </a:cubicBezTo>
                <a:cubicBezTo>
                  <a:pt x="5332995" y="1427733"/>
                  <a:pt x="5323989" y="1440638"/>
                  <a:pt x="5320146" y="1454727"/>
                </a:cubicBezTo>
                <a:cubicBezTo>
                  <a:pt x="5310126" y="1491468"/>
                  <a:pt x="5300999" y="1528456"/>
                  <a:pt x="5292436" y="1565564"/>
                </a:cubicBezTo>
                <a:cubicBezTo>
                  <a:pt x="5284329" y="1600693"/>
                  <a:pt x="5262921" y="1727601"/>
                  <a:pt x="5250873" y="1745673"/>
                </a:cubicBezTo>
                <a:cubicBezTo>
                  <a:pt x="5151863" y="1894190"/>
                  <a:pt x="5306049" y="1668795"/>
                  <a:pt x="5181600" y="1828800"/>
                </a:cubicBezTo>
                <a:cubicBezTo>
                  <a:pt x="5161154" y="1855087"/>
                  <a:pt x="5152186" y="1891123"/>
                  <a:pt x="5126182" y="1911927"/>
                </a:cubicBezTo>
                <a:cubicBezTo>
                  <a:pt x="5109192" y="1925519"/>
                  <a:pt x="5044752" y="1980352"/>
                  <a:pt x="5015346" y="1995055"/>
                </a:cubicBezTo>
                <a:cubicBezTo>
                  <a:pt x="5002284" y="2001586"/>
                  <a:pt x="4987637" y="2004291"/>
                  <a:pt x="4973782" y="2008909"/>
                </a:cubicBezTo>
                <a:cubicBezTo>
                  <a:pt x="4868084" y="2114607"/>
                  <a:pt x="4990911" y="2004172"/>
                  <a:pt x="4890655" y="2064327"/>
                </a:cubicBezTo>
                <a:cubicBezTo>
                  <a:pt x="4879454" y="2071048"/>
                  <a:pt x="4874629" y="2086195"/>
                  <a:pt x="4862946" y="2092037"/>
                </a:cubicBezTo>
                <a:cubicBezTo>
                  <a:pt x="4827654" y="2109683"/>
                  <a:pt x="4788569" y="2118513"/>
                  <a:pt x="4752109" y="2133600"/>
                </a:cubicBezTo>
                <a:cubicBezTo>
                  <a:pt x="4548972" y="2217656"/>
                  <a:pt x="4529151" y="2259926"/>
                  <a:pt x="4364182" y="2272146"/>
                </a:cubicBezTo>
                <a:cubicBezTo>
                  <a:pt x="4271956" y="2278978"/>
                  <a:pt x="4179455" y="2281382"/>
                  <a:pt x="4087091" y="2286000"/>
                </a:cubicBezTo>
                <a:cubicBezTo>
                  <a:pt x="4064000" y="2295236"/>
                  <a:pt x="4041104" y="2304977"/>
                  <a:pt x="4017818" y="2313709"/>
                </a:cubicBezTo>
                <a:cubicBezTo>
                  <a:pt x="4004144" y="2318837"/>
                  <a:pt x="3989317" y="2321033"/>
                  <a:pt x="3976255" y="2327564"/>
                </a:cubicBezTo>
                <a:cubicBezTo>
                  <a:pt x="3933796" y="2348794"/>
                  <a:pt x="3940615" y="2362795"/>
                  <a:pt x="3893127" y="2369127"/>
                </a:cubicBezTo>
                <a:cubicBezTo>
                  <a:pt x="3838005" y="2376477"/>
                  <a:pt x="3782291" y="2378364"/>
                  <a:pt x="3726873" y="2382982"/>
                </a:cubicBezTo>
                <a:cubicBezTo>
                  <a:pt x="3703782" y="2392218"/>
                  <a:pt x="3682465" y="2410184"/>
                  <a:pt x="3657600" y="2410691"/>
                </a:cubicBezTo>
                <a:cubicBezTo>
                  <a:pt x="3236598" y="2419283"/>
                  <a:pt x="3196583" y="2411696"/>
                  <a:pt x="2909455" y="2382982"/>
                </a:cubicBezTo>
                <a:cubicBezTo>
                  <a:pt x="2835564" y="2387600"/>
                  <a:pt x="2761450" y="2389470"/>
                  <a:pt x="2687782" y="2396837"/>
                </a:cubicBezTo>
                <a:cubicBezTo>
                  <a:pt x="2603966" y="2405219"/>
                  <a:pt x="2650523" y="2423930"/>
                  <a:pt x="2549236" y="2438400"/>
                </a:cubicBezTo>
                <a:cubicBezTo>
                  <a:pt x="2480507" y="2448218"/>
                  <a:pt x="2410691" y="2447637"/>
                  <a:pt x="2341418" y="2452255"/>
                </a:cubicBezTo>
                <a:cubicBezTo>
                  <a:pt x="2322945" y="2456873"/>
                  <a:pt x="2304850" y="2463416"/>
                  <a:pt x="2286000" y="2466109"/>
                </a:cubicBezTo>
                <a:cubicBezTo>
                  <a:pt x="2160795" y="2483995"/>
                  <a:pt x="2021261" y="2485019"/>
                  <a:pt x="1898073" y="2493818"/>
                </a:cubicBezTo>
                <a:cubicBezTo>
                  <a:pt x="1851779" y="2497125"/>
                  <a:pt x="1805709" y="2503055"/>
                  <a:pt x="1759527" y="2507673"/>
                </a:cubicBezTo>
                <a:cubicBezTo>
                  <a:pt x="1625600" y="2503055"/>
                  <a:pt x="1491546" y="2501251"/>
                  <a:pt x="1357746" y="2493818"/>
                </a:cubicBezTo>
                <a:cubicBezTo>
                  <a:pt x="1198649" y="2484979"/>
                  <a:pt x="1317672" y="2483390"/>
                  <a:pt x="1205346" y="2466109"/>
                </a:cubicBezTo>
                <a:cubicBezTo>
                  <a:pt x="1077889" y="2446500"/>
                  <a:pt x="925282" y="2444486"/>
                  <a:pt x="803564" y="2438400"/>
                </a:cubicBezTo>
                <a:cubicBezTo>
                  <a:pt x="708268" y="2406636"/>
                  <a:pt x="824005" y="2450081"/>
                  <a:pt x="706582" y="2382982"/>
                </a:cubicBezTo>
                <a:cubicBezTo>
                  <a:pt x="693902" y="2375736"/>
                  <a:pt x="677784" y="2376219"/>
                  <a:pt x="665018" y="2369127"/>
                </a:cubicBezTo>
                <a:cubicBezTo>
                  <a:pt x="635907" y="2352954"/>
                  <a:pt x="613484" y="2324240"/>
                  <a:pt x="581891" y="2313709"/>
                </a:cubicBezTo>
                <a:lnTo>
                  <a:pt x="457200" y="2272146"/>
                </a:lnTo>
                <a:cubicBezTo>
                  <a:pt x="443345" y="2262910"/>
                  <a:pt x="428638" y="2254839"/>
                  <a:pt x="415636" y="2244437"/>
                </a:cubicBezTo>
                <a:cubicBezTo>
                  <a:pt x="405436" y="2236277"/>
                  <a:pt x="399128" y="2223448"/>
                  <a:pt x="387927" y="2216727"/>
                </a:cubicBezTo>
                <a:cubicBezTo>
                  <a:pt x="373733" y="2208210"/>
                  <a:pt x="301293" y="2191605"/>
                  <a:pt x="290946" y="2189018"/>
                </a:cubicBezTo>
                <a:cubicBezTo>
                  <a:pt x="263237" y="2142836"/>
                  <a:pt x="218380" y="2103284"/>
                  <a:pt x="207818" y="2050473"/>
                </a:cubicBezTo>
                <a:cubicBezTo>
                  <a:pt x="203200" y="2027382"/>
                  <a:pt x="200730" y="2003755"/>
                  <a:pt x="193964" y="1981200"/>
                </a:cubicBezTo>
                <a:cubicBezTo>
                  <a:pt x="143245" y="1812134"/>
                  <a:pt x="162056" y="2029464"/>
                  <a:pt x="96982" y="1704109"/>
                </a:cubicBezTo>
                <a:cubicBezTo>
                  <a:pt x="92364" y="1681018"/>
                  <a:pt x="89596" y="1657479"/>
                  <a:pt x="83127" y="1634837"/>
                </a:cubicBezTo>
                <a:cubicBezTo>
                  <a:pt x="71091" y="1592711"/>
                  <a:pt x="61157" y="1549333"/>
                  <a:pt x="41564" y="1510146"/>
                </a:cubicBezTo>
                <a:cubicBezTo>
                  <a:pt x="7324" y="1441665"/>
                  <a:pt x="20386" y="1474320"/>
                  <a:pt x="0" y="1413164"/>
                </a:cubicBezTo>
                <a:cubicBezTo>
                  <a:pt x="4618" y="1177637"/>
                  <a:pt x="1892" y="941851"/>
                  <a:pt x="13855" y="706582"/>
                </a:cubicBezTo>
                <a:cubicBezTo>
                  <a:pt x="15789" y="668549"/>
                  <a:pt x="29522" y="631874"/>
                  <a:pt x="41564" y="595746"/>
                </a:cubicBezTo>
                <a:cubicBezTo>
                  <a:pt x="46182" y="581891"/>
                  <a:pt x="43735" y="562944"/>
                  <a:pt x="55418" y="554182"/>
                </a:cubicBezTo>
                <a:cubicBezTo>
                  <a:pt x="66502" y="545869"/>
                  <a:pt x="60037" y="547254"/>
                  <a:pt x="69273" y="540327"/>
                </a:cubicBezTo>
                <a:close/>
              </a:path>
            </a:pathLst>
          </a:custGeom>
          <a:noFill/>
          <a:ln cap="flat" cmpd="sng" w="127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80" name="Google Shape;380;p33"/>
          <p:cNvSpPr txBox="1"/>
          <p:nvPr/>
        </p:nvSpPr>
        <p:spPr>
          <a:xfrm>
            <a:off x="6477000" y="6400800"/>
            <a:ext cx="81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Forest</a:t>
            </a:r>
            <a:endParaRPr sz="1300"/>
          </a:p>
        </p:txBody>
      </p:sp>
      <p:sp>
        <p:nvSpPr>
          <p:cNvPr id="381" name="Google Shape;381;p33"/>
          <p:cNvSpPr txBox="1"/>
          <p:nvPr/>
        </p:nvSpPr>
        <p:spPr>
          <a:xfrm>
            <a:off x="8530358" y="4724400"/>
            <a:ext cx="3850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485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</a:t>
            </a:r>
            <a:r>
              <a:rPr baseline="-25000" lang="en-US" sz="1800">
                <a:solidFill>
                  <a:srgbClr val="02485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TREE </a:t>
            </a:r>
            <a:endParaRPr/>
          </a:p>
        </p:txBody>
      </p:sp>
      <p:sp>
        <p:nvSpPr>
          <p:cNvPr id="387" name="Google Shape;387;p34"/>
          <p:cNvSpPr txBox="1"/>
          <p:nvPr>
            <p:ph idx="1" type="body"/>
          </p:nvPr>
        </p:nvSpPr>
        <p:spPr>
          <a:xfrm>
            <a:off x="914400" y="1447800"/>
            <a:ext cx="77724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3935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b="1" lang="en-US" sz="1400">
                <a:solidFill>
                  <a:srgbClr val="073763"/>
                </a:solidFill>
              </a:rPr>
              <a:t>BINARY TREE:</a:t>
            </a:r>
            <a:endParaRPr sz="1400"/>
          </a:p>
          <a:p>
            <a:pPr indent="-274320" lvl="0" marL="27432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879"/>
              <a:buNone/>
            </a:pPr>
            <a:r>
              <a:rPr lang="en-US" sz="1400"/>
              <a:t>	A tree is a finite set of elements that is either empty or partitioned into three disjoint subsets-</a:t>
            </a:r>
            <a:endParaRPr sz="1400"/>
          </a:p>
          <a:p>
            <a:pPr indent="-550291" lvl="1" marL="84582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400"/>
              <a:buFont typeface="Libre Franklin"/>
              <a:buAutoNum type="romanLcPeriod"/>
            </a:pPr>
            <a:r>
              <a:rPr lang="en-US" sz="1400"/>
              <a:t>The first subset contains a single element called the root of the tree.</a:t>
            </a:r>
            <a:endParaRPr sz="1400"/>
          </a:p>
          <a:p>
            <a:pPr indent="-550291" lvl="1" marL="84582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400"/>
              <a:buFont typeface="Libre Franklin"/>
              <a:buAutoNum type="romanLcPeriod"/>
            </a:pPr>
            <a:r>
              <a:rPr lang="en-US" sz="1400"/>
              <a:t>The other two subsets are themselves binary trees, called the left and right subtrees of the original tree.</a:t>
            </a:r>
            <a:endParaRPr sz="1400"/>
          </a:p>
          <a:p>
            <a:pPr indent="-550291" lvl="1" marL="84582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400"/>
              <a:buFont typeface="Libre Franklin"/>
              <a:buAutoNum type="romanLcPeriod"/>
            </a:pPr>
            <a:r>
              <a:rPr lang="en-US" sz="1400"/>
              <a:t>Here each and every node can have at most two children.</a:t>
            </a:r>
            <a:endParaRPr sz="1400"/>
          </a:p>
        </p:txBody>
      </p:sp>
      <p:sp>
        <p:nvSpPr>
          <p:cNvPr id="388" name="Google Shape;388;p34"/>
          <p:cNvSpPr/>
          <p:nvPr/>
        </p:nvSpPr>
        <p:spPr>
          <a:xfrm>
            <a:off x="4114800" y="4267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endParaRPr/>
          </a:p>
        </p:txBody>
      </p:sp>
      <p:sp>
        <p:nvSpPr>
          <p:cNvPr id="389" name="Google Shape;389;p34"/>
          <p:cNvSpPr/>
          <p:nvPr/>
        </p:nvSpPr>
        <p:spPr>
          <a:xfrm>
            <a:off x="2514600" y="4876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5334000" y="4876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</a:t>
            </a:r>
            <a:endParaRPr/>
          </a:p>
        </p:txBody>
      </p:sp>
      <p:sp>
        <p:nvSpPr>
          <p:cNvPr id="391" name="Google Shape;391;p34"/>
          <p:cNvSpPr/>
          <p:nvPr/>
        </p:nvSpPr>
        <p:spPr>
          <a:xfrm>
            <a:off x="1981200" y="5486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</a:t>
            </a:r>
            <a:endParaRPr/>
          </a:p>
        </p:txBody>
      </p:sp>
      <p:sp>
        <p:nvSpPr>
          <p:cNvPr id="392" name="Google Shape;392;p34"/>
          <p:cNvSpPr/>
          <p:nvPr/>
        </p:nvSpPr>
        <p:spPr>
          <a:xfrm>
            <a:off x="2819400" y="5486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</a:t>
            </a:r>
            <a:endParaRPr/>
          </a:p>
        </p:txBody>
      </p:sp>
      <p:sp>
        <p:nvSpPr>
          <p:cNvPr id="393" name="Google Shape;393;p34"/>
          <p:cNvSpPr/>
          <p:nvPr/>
        </p:nvSpPr>
        <p:spPr>
          <a:xfrm>
            <a:off x="2590800" y="6172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</a:t>
            </a:r>
            <a:endParaRPr/>
          </a:p>
        </p:txBody>
      </p:sp>
      <p:sp>
        <p:nvSpPr>
          <p:cNvPr id="394" name="Google Shape;394;p34"/>
          <p:cNvSpPr/>
          <p:nvPr/>
        </p:nvSpPr>
        <p:spPr>
          <a:xfrm>
            <a:off x="4724400" y="5486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</a:t>
            </a:r>
            <a:endParaRPr/>
          </a:p>
        </p:txBody>
      </p:sp>
      <p:sp>
        <p:nvSpPr>
          <p:cNvPr id="395" name="Google Shape;395;p34"/>
          <p:cNvSpPr/>
          <p:nvPr/>
        </p:nvSpPr>
        <p:spPr>
          <a:xfrm>
            <a:off x="6019800" y="54864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</a:t>
            </a:r>
            <a:endParaRPr/>
          </a:p>
        </p:txBody>
      </p:sp>
      <p:cxnSp>
        <p:nvCxnSpPr>
          <p:cNvPr id="396" name="Google Shape;396;p34"/>
          <p:cNvCxnSpPr>
            <a:stCxn id="388" idx="3"/>
            <a:endCxn id="389" idx="7"/>
          </p:cNvCxnSpPr>
          <p:nvPr/>
        </p:nvCxnSpPr>
        <p:spPr>
          <a:xfrm flipH="1">
            <a:off x="2839796" y="4592404"/>
            <a:ext cx="1330800" cy="340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7" name="Google Shape;397;p34"/>
          <p:cNvCxnSpPr>
            <a:stCxn id="388" idx="5"/>
            <a:endCxn id="390" idx="1"/>
          </p:cNvCxnSpPr>
          <p:nvPr/>
        </p:nvCxnSpPr>
        <p:spPr>
          <a:xfrm>
            <a:off x="4440004" y="4592404"/>
            <a:ext cx="949800" cy="340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8" name="Google Shape;398;p34"/>
          <p:cNvCxnSpPr>
            <a:stCxn id="389" idx="3"/>
            <a:endCxn id="391" idx="7"/>
          </p:cNvCxnSpPr>
          <p:nvPr/>
        </p:nvCxnSpPr>
        <p:spPr>
          <a:xfrm flipH="1">
            <a:off x="2306396" y="5202004"/>
            <a:ext cx="264000" cy="3402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9" name="Google Shape;399;p34"/>
          <p:cNvCxnSpPr>
            <a:stCxn id="389" idx="5"/>
            <a:endCxn id="392" idx="0"/>
          </p:cNvCxnSpPr>
          <p:nvPr/>
        </p:nvCxnSpPr>
        <p:spPr>
          <a:xfrm>
            <a:off x="2839804" y="5202004"/>
            <a:ext cx="170100" cy="2844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0" name="Google Shape;400;p34"/>
          <p:cNvCxnSpPr>
            <a:stCxn id="392" idx="4"/>
            <a:endCxn id="393" idx="0"/>
          </p:cNvCxnSpPr>
          <p:nvPr/>
        </p:nvCxnSpPr>
        <p:spPr>
          <a:xfrm flipH="1">
            <a:off x="2781300" y="58674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1" name="Google Shape;401;p34"/>
          <p:cNvCxnSpPr>
            <a:stCxn id="390" idx="3"/>
            <a:endCxn id="394" idx="0"/>
          </p:cNvCxnSpPr>
          <p:nvPr/>
        </p:nvCxnSpPr>
        <p:spPr>
          <a:xfrm flipH="1">
            <a:off x="4914896" y="5202004"/>
            <a:ext cx="474900" cy="2844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2" name="Google Shape;402;p34"/>
          <p:cNvCxnSpPr>
            <a:stCxn id="390" idx="5"/>
            <a:endCxn id="395" idx="0"/>
          </p:cNvCxnSpPr>
          <p:nvPr/>
        </p:nvCxnSpPr>
        <p:spPr>
          <a:xfrm>
            <a:off x="5659204" y="5202004"/>
            <a:ext cx="551100" cy="2844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3" name="Google Shape;403;p34"/>
          <p:cNvSpPr txBox="1"/>
          <p:nvPr/>
        </p:nvSpPr>
        <p:spPr>
          <a:xfrm>
            <a:off x="4720358" y="4191000"/>
            <a:ext cx="6014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2485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Root</a:t>
            </a:r>
            <a:endParaRPr sz="1300"/>
          </a:p>
        </p:txBody>
      </p:sp>
      <p:cxnSp>
        <p:nvCxnSpPr>
          <p:cNvPr id="404" name="Google Shape;404;p34"/>
          <p:cNvCxnSpPr>
            <a:stCxn id="403" idx="1"/>
            <a:endCxn id="388" idx="6"/>
          </p:cNvCxnSpPr>
          <p:nvPr/>
        </p:nvCxnSpPr>
        <p:spPr>
          <a:xfrm flipH="1">
            <a:off x="4495658" y="4375666"/>
            <a:ext cx="224700" cy="81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quity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