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x="6858000" cy="9144000"/>
  <p:embeddedFontLst>
    <p:embeddedFont>
      <p:font typeface="Libre Franklin"/>
      <p:regular r:id="rId34"/>
      <p:bold r:id="rId35"/>
      <p:italic r:id="rId36"/>
      <p:boldItalic r:id="rId37"/>
    </p:embeddedFont>
    <p:embeddedFont>
      <p:font typeface="Libre Baskerville"/>
      <p:regular r:id="rId38"/>
      <p:bold r:id="rId39"/>
      <p: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849F56-C62B-48FF-9772-F492E6C75C74}">
  <a:tblStyle styleId="{F4849F56-C62B-48FF-9772-F492E6C75C74}" styleName="Table_0">
    <a:wholeTbl>
      <a:tcTxStyle b="off" i="off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Perpetua"/>
          <a:ea typeface="Perpetua"/>
          <a:cs typeface="Perpetua"/>
        </a:font>
        <a:srgbClr val="FFFFFF"/>
      </a:tcTxStyle>
      <a:tcStyle>
        <a:fill>
          <a:solidFill>
            <a:srgbClr val="0F6FC6"/>
          </a:solidFill>
        </a:fill>
      </a:tcStyle>
    </a:lastCol>
    <a:firstCol>
      <a:tcTxStyle b="on" i="off">
        <a:font>
          <a:latin typeface="Perpetua"/>
          <a:ea typeface="Perpetua"/>
          <a:cs typeface="Perpetua"/>
        </a:font>
        <a:srgbClr val="FFFFFF"/>
      </a:tcTxStyle>
      <a:tcStyle>
        <a:fill>
          <a:solidFill>
            <a:srgbClr val="0F6FC6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0F6FC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0F6FC6"/>
          </a:solidFill>
        </a:fill>
      </a:tcStyle>
    </a:firstRow>
    <a:neCell>
      <a:tcTxStyle/>
    </a:neCell>
    <a:nwCell>
      <a:tcTxStyle/>
    </a:nwCell>
  </a:tblStyle>
  <a:tblStyle styleId="{7191AFC5-010F-4648-8A77-1197A08D22FB}" styleName="Table_1">
    <a:wholeTbl>
      <a:tcTxStyle b="off" i="off">
        <a:font>
          <a:latin typeface="Perpetua"/>
          <a:ea typeface="Perpetua"/>
          <a:cs typeface="Perpetu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Perpetua"/>
          <a:ea typeface="Perpetua"/>
          <a:cs typeface="Perpetu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Perpetua"/>
          <a:ea typeface="Perpetua"/>
          <a:cs typeface="Perpetu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Perpetua"/>
          <a:ea typeface="Perpetua"/>
          <a:cs typeface="Perpetu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Baskerville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LibreFranklin-bold.fntdata"/><Relationship Id="rId12" Type="http://schemas.openxmlformats.org/officeDocument/2006/relationships/slide" Target="slides/slide6.xml"/><Relationship Id="rId34" Type="http://schemas.openxmlformats.org/officeDocument/2006/relationships/font" Target="fonts/LibreFranklin-regular.fntdata"/><Relationship Id="rId15" Type="http://schemas.openxmlformats.org/officeDocument/2006/relationships/slide" Target="slides/slide9.xml"/><Relationship Id="rId37" Type="http://schemas.openxmlformats.org/officeDocument/2006/relationships/font" Target="fonts/LibreFranklin-boldItalic.fntdata"/><Relationship Id="rId14" Type="http://schemas.openxmlformats.org/officeDocument/2006/relationships/slide" Target="slides/slide8.xml"/><Relationship Id="rId36" Type="http://schemas.openxmlformats.org/officeDocument/2006/relationships/font" Target="fonts/LibreFranklin-italic.fntdata"/><Relationship Id="rId17" Type="http://schemas.openxmlformats.org/officeDocument/2006/relationships/slide" Target="slides/slide11.xml"/><Relationship Id="rId39" Type="http://schemas.openxmlformats.org/officeDocument/2006/relationships/font" Target="fonts/LibreBaskerville-bold.fntdata"/><Relationship Id="rId16" Type="http://schemas.openxmlformats.org/officeDocument/2006/relationships/slide" Target="slides/slide10.xml"/><Relationship Id="rId38" Type="http://schemas.openxmlformats.org/officeDocument/2006/relationships/font" Target="fonts/LibreBaskerville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cb62fdf70_0_34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8cb62fdf7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11d5622f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f11d5622fb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cb62fdf70_0_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cb62fdf7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cb62fdf70_0_7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cb62fdf7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cb62fdf70_0_11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cb62fdf7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cb62fdf70_0_20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cb62fdf70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cb62fdf70_0_25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8cb62fdf70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A8B9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" name="Google Shape;28;p2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1"/>
          <p:cNvSpPr/>
          <p:nvPr/>
        </p:nvSpPr>
        <p:spPr>
          <a:xfrm flipH="1" rot="10800000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A8B9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4" name="Google Shape;94;p11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A8CBE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0" y="3764192"/>
            <a:ext cx="73692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 flipH="1">
            <a:off x="3583210" y="2072150"/>
            <a:ext cx="55605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4"/>
          <p:cNvGrpSpPr/>
          <p:nvPr/>
        </p:nvGrpSpPr>
        <p:grpSpPr>
          <a:xfrm>
            <a:off x="255991" y="-11"/>
            <a:ext cx="2251347" cy="1391229"/>
            <a:chOff x="3961956" y="4383950"/>
            <a:chExt cx="1160548" cy="548700"/>
          </a:xfrm>
        </p:grpSpPr>
        <p:sp>
          <p:nvSpPr>
            <p:cNvPr id="111" name="Google Shape;111;p14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4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34934" y="6029501"/>
            <a:ext cx="1593306" cy="822734"/>
            <a:chOff x="6917201" y="0"/>
            <a:chExt cx="2227777" cy="863400"/>
          </a:xfrm>
        </p:grpSpPr>
        <p:sp>
          <p:nvSpPr>
            <p:cNvPr id="116" name="Google Shape;11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14"/>
          <p:cNvGrpSpPr/>
          <p:nvPr/>
        </p:nvGrpSpPr>
        <p:grpSpPr>
          <a:xfrm>
            <a:off x="5886353" y="1657"/>
            <a:ext cx="3257455" cy="1681990"/>
            <a:chOff x="6917201" y="0"/>
            <a:chExt cx="2227777" cy="863400"/>
          </a:xfrm>
        </p:grpSpPr>
        <p:sp>
          <p:nvSpPr>
            <p:cNvPr id="120" name="Google Shape;120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4"/>
          <p:cNvSpPr txBox="1"/>
          <p:nvPr>
            <p:ph type="title"/>
          </p:nvPr>
        </p:nvSpPr>
        <p:spPr>
          <a:xfrm>
            <a:off x="1393929" y="1734861"/>
            <a:ext cx="6366900" cy="3385500"/>
          </a:xfrm>
          <a:prstGeom prst="rect">
            <a:avLst/>
          </a:prstGeom>
        </p:spPr>
        <p:txBody>
          <a:bodyPr anchorCtr="0" anchor="ctr" bIns="91425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4" name="Google Shape;124;p14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1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3913525" y="5300867"/>
            <a:ext cx="2074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B4A7D6"/>
                </a:solidFill>
                <a:latin typeface="Calibri"/>
                <a:ea typeface="Calibri"/>
                <a:cs typeface="Calibri"/>
                <a:sym typeface="Calibri"/>
              </a:rPr>
              <a:t>PKS, BCREC</a:t>
            </a:r>
            <a:endParaRPr b="1">
              <a:solidFill>
                <a:srgbClr val="B4A7D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 flipH="1" rot="10800000">
            <a:off x="69412" y="2376830"/>
            <a:ext cx="9013515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rgbClr val="A8B9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0" name="Google Shape;50;p5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0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A8CBE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"/>
          <p:cNvSpPr txBox="1"/>
          <p:nvPr/>
        </p:nvSpPr>
        <p:spPr>
          <a:xfrm>
            <a:off x="3962400" y="5715000"/>
            <a:ext cx="19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DCC0F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PKS, BCREC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SORTING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Presented by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Prabal Kumar Sahu</a:t>
            </a:r>
            <a:endParaRPr sz="2405"/>
          </a:p>
          <a:p>
            <a:pPr indent="0" lvl="0" marL="0" rtl="0" algn="ctr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Asst. Prof., IT Dept., BCREC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t/>
            </a:r>
            <a:endParaRPr sz="2405"/>
          </a:p>
        </p:txBody>
      </p:sp>
      <p:sp>
        <p:nvSpPr>
          <p:cNvPr id="131" name="Google Shape;131;p15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lang="en-US"/>
              <a:t>DATA STRUCTURE AND ALGORITHMS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4"/>
          <p:cNvSpPr txBox="1"/>
          <p:nvPr/>
        </p:nvSpPr>
        <p:spPr>
          <a:xfrm>
            <a:off x="665950" y="3229833"/>
            <a:ext cx="264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-US"/>
              <a:t>Best Case: T(n) = O(n</a:t>
            </a:r>
            <a:r>
              <a:rPr b="1" baseline="30000" lang="en-US"/>
              <a:t>2</a:t>
            </a:r>
            <a:r>
              <a:rPr b="1" lang="en-US"/>
              <a:t>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24"/>
          <p:cNvSpPr txBox="1"/>
          <p:nvPr/>
        </p:nvSpPr>
        <p:spPr>
          <a:xfrm>
            <a:off x="785375" y="4245825"/>
            <a:ext cx="30066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2.     Average Case: T(n) = O(n</a:t>
            </a:r>
            <a:r>
              <a:rPr b="1" baseline="30000" lang="en-US"/>
              <a:t>2</a:t>
            </a:r>
            <a:r>
              <a:rPr b="1" lang="en-US"/>
              <a:t>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4"/>
          <p:cNvSpPr txBox="1"/>
          <p:nvPr/>
        </p:nvSpPr>
        <p:spPr>
          <a:xfrm>
            <a:off x="785375" y="5250300"/>
            <a:ext cx="2868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3.     Worst Case: T(n) = O(n</a:t>
            </a:r>
            <a:r>
              <a:rPr b="1" baseline="30000" lang="en-US"/>
              <a:t>2</a:t>
            </a:r>
            <a:r>
              <a:rPr b="1" lang="en-US"/>
              <a:t>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4"/>
          <p:cNvSpPr/>
          <p:nvPr/>
        </p:nvSpPr>
        <p:spPr>
          <a:xfrm>
            <a:off x="6000125" y="32217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516" name="Google Shape;516;p24"/>
          <p:cNvSpPr/>
          <p:nvPr/>
        </p:nvSpPr>
        <p:spPr>
          <a:xfrm>
            <a:off x="6381125" y="32217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517" name="Google Shape;517;p24"/>
          <p:cNvSpPr/>
          <p:nvPr/>
        </p:nvSpPr>
        <p:spPr>
          <a:xfrm>
            <a:off x="6762125" y="32217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17</a:t>
            </a:r>
            <a:endParaRPr sz="1000"/>
          </a:p>
        </p:txBody>
      </p:sp>
      <p:sp>
        <p:nvSpPr>
          <p:cNvPr id="518" name="Google Shape;518;p24"/>
          <p:cNvSpPr/>
          <p:nvPr/>
        </p:nvSpPr>
        <p:spPr>
          <a:xfrm>
            <a:off x="7143125" y="32217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519" name="Google Shape;519;p24"/>
          <p:cNvSpPr/>
          <p:nvPr/>
        </p:nvSpPr>
        <p:spPr>
          <a:xfrm>
            <a:off x="7524125" y="32217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520" name="Google Shape;520;p24"/>
          <p:cNvSpPr txBox="1"/>
          <p:nvPr/>
        </p:nvSpPr>
        <p:spPr>
          <a:xfrm>
            <a:off x="5483950" y="3207500"/>
            <a:ext cx="450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P[]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4"/>
          <p:cNvSpPr txBox="1"/>
          <p:nvPr/>
        </p:nvSpPr>
        <p:spPr>
          <a:xfrm>
            <a:off x="5174225" y="36139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Index(i)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4"/>
          <p:cNvSpPr txBox="1"/>
          <p:nvPr/>
        </p:nvSpPr>
        <p:spPr>
          <a:xfrm>
            <a:off x="6029625" y="36390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4"/>
          <p:cNvSpPr txBox="1"/>
          <p:nvPr/>
        </p:nvSpPr>
        <p:spPr>
          <a:xfrm>
            <a:off x="6410625" y="36390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4"/>
          <p:cNvSpPr txBox="1"/>
          <p:nvPr/>
        </p:nvSpPr>
        <p:spPr>
          <a:xfrm>
            <a:off x="6791625" y="36390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24"/>
          <p:cNvSpPr txBox="1"/>
          <p:nvPr/>
        </p:nvSpPr>
        <p:spPr>
          <a:xfrm>
            <a:off x="7172625" y="36390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4"/>
          <p:cNvSpPr txBox="1"/>
          <p:nvPr/>
        </p:nvSpPr>
        <p:spPr>
          <a:xfrm>
            <a:off x="7553625" y="36390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24"/>
          <p:cNvSpPr/>
          <p:nvPr/>
        </p:nvSpPr>
        <p:spPr>
          <a:xfrm>
            <a:off x="6000125" y="41361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528" name="Google Shape;528;p24"/>
          <p:cNvSpPr/>
          <p:nvPr/>
        </p:nvSpPr>
        <p:spPr>
          <a:xfrm>
            <a:off x="6381125" y="41361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529" name="Google Shape;529;p24"/>
          <p:cNvSpPr/>
          <p:nvPr/>
        </p:nvSpPr>
        <p:spPr>
          <a:xfrm>
            <a:off x="6762125" y="41361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530" name="Google Shape;530;p24"/>
          <p:cNvSpPr/>
          <p:nvPr/>
        </p:nvSpPr>
        <p:spPr>
          <a:xfrm>
            <a:off x="7143125" y="41361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531" name="Google Shape;531;p24"/>
          <p:cNvSpPr/>
          <p:nvPr/>
        </p:nvSpPr>
        <p:spPr>
          <a:xfrm>
            <a:off x="7524125" y="41361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17</a:t>
            </a:r>
            <a:endParaRPr sz="1000"/>
          </a:p>
        </p:txBody>
      </p:sp>
      <p:sp>
        <p:nvSpPr>
          <p:cNvPr id="532" name="Google Shape;532;p24"/>
          <p:cNvSpPr txBox="1"/>
          <p:nvPr/>
        </p:nvSpPr>
        <p:spPr>
          <a:xfrm>
            <a:off x="5483950" y="4121900"/>
            <a:ext cx="450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P[]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4"/>
          <p:cNvSpPr txBox="1"/>
          <p:nvPr/>
        </p:nvSpPr>
        <p:spPr>
          <a:xfrm>
            <a:off x="5174225" y="45283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Index(i)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4"/>
          <p:cNvSpPr txBox="1"/>
          <p:nvPr/>
        </p:nvSpPr>
        <p:spPr>
          <a:xfrm>
            <a:off x="6029625" y="45534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4"/>
          <p:cNvSpPr txBox="1"/>
          <p:nvPr/>
        </p:nvSpPr>
        <p:spPr>
          <a:xfrm>
            <a:off x="6410625" y="45534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4"/>
          <p:cNvSpPr txBox="1"/>
          <p:nvPr/>
        </p:nvSpPr>
        <p:spPr>
          <a:xfrm>
            <a:off x="6791625" y="45534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24"/>
          <p:cNvSpPr txBox="1"/>
          <p:nvPr/>
        </p:nvSpPr>
        <p:spPr>
          <a:xfrm>
            <a:off x="7172625" y="45534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4"/>
          <p:cNvSpPr txBox="1"/>
          <p:nvPr/>
        </p:nvSpPr>
        <p:spPr>
          <a:xfrm>
            <a:off x="7553625" y="45534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4"/>
          <p:cNvSpPr/>
          <p:nvPr/>
        </p:nvSpPr>
        <p:spPr>
          <a:xfrm>
            <a:off x="6000125" y="51521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540" name="Google Shape;540;p24"/>
          <p:cNvSpPr/>
          <p:nvPr/>
        </p:nvSpPr>
        <p:spPr>
          <a:xfrm>
            <a:off x="6381125" y="51521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541" name="Google Shape;541;p24"/>
          <p:cNvSpPr/>
          <p:nvPr/>
        </p:nvSpPr>
        <p:spPr>
          <a:xfrm>
            <a:off x="6762125" y="51521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17</a:t>
            </a:r>
            <a:endParaRPr sz="1000"/>
          </a:p>
        </p:txBody>
      </p:sp>
      <p:sp>
        <p:nvSpPr>
          <p:cNvPr id="542" name="Google Shape;542;p24"/>
          <p:cNvSpPr/>
          <p:nvPr/>
        </p:nvSpPr>
        <p:spPr>
          <a:xfrm>
            <a:off x="7143125" y="51521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543" name="Google Shape;543;p24"/>
          <p:cNvSpPr/>
          <p:nvPr/>
        </p:nvSpPr>
        <p:spPr>
          <a:xfrm>
            <a:off x="7524125" y="51521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544" name="Google Shape;544;p24"/>
          <p:cNvSpPr txBox="1"/>
          <p:nvPr/>
        </p:nvSpPr>
        <p:spPr>
          <a:xfrm>
            <a:off x="5483950" y="5137900"/>
            <a:ext cx="450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P[]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4"/>
          <p:cNvSpPr txBox="1"/>
          <p:nvPr/>
        </p:nvSpPr>
        <p:spPr>
          <a:xfrm>
            <a:off x="5174225" y="55443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Index(i)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4"/>
          <p:cNvSpPr txBox="1"/>
          <p:nvPr/>
        </p:nvSpPr>
        <p:spPr>
          <a:xfrm>
            <a:off x="6029625" y="55694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4"/>
          <p:cNvSpPr txBox="1"/>
          <p:nvPr/>
        </p:nvSpPr>
        <p:spPr>
          <a:xfrm>
            <a:off x="6410625" y="55694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4"/>
          <p:cNvSpPr txBox="1"/>
          <p:nvPr/>
        </p:nvSpPr>
        <p:spPr>
          <a:xfrm>
            <a:off x="6791625" y="55694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24"/>
          <p:cNvSpPr txBox="1"/>
          <p:nvPr/>
        </p:nvSpPr>
        <p:spPr>
          <a:xfrm>
            <a:off x="7172625" y="55694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4"/>
          <p:cNvSpPr txBox="1"/>
          <p:nvPr/>
        </p:nvSpPr>
        <p:spPr>
          <a:xfrm>
            <a:off x="7553625" y="55694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4"/>
          <p:cNvSpPr txBox="1"/>
          <p:nvPr/>
        </p:nvSpPr>
        <p:spPr>
          <a:xfrm>
            <a:off x="540125" y="1392533"/>
            <a:ext cx="5336700" cy="1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2884" lvl="0" marL="27432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</a:pPr>
            <a:r>
              <a:rPr b="1" lang="en-US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SELECTION SORT TIME COMPLEXITY:</a:t>
            </a:r>
            <a:endParaRPr b="1">
              <a:solidFill>
                <a:srgbClr val="07376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7376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Time complexity on the algorithm also depends on the problem instance ( i.e., what set of data we have provided for the test). So, complexity of the algorithm is analyzed in three phases based on the problem instances.  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4"/>
          <p:cNvSpPr txBox="1"/>
          <p:nvPr>
            <p:ph type="title"/>
          </p:nvPr>
        </p:nvSpPr>
        <p:spPr>
          <a:xfrm>
            <a:off x="381000" y="1984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SORTING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9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9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SORTING </a:t>
            </a:r>
            <a:endParaRPr/>
          </a:p>
        </p:txBody>
      </p:sp>
      <p:sp>
        <p:nvSpPr>
          <p:cNvPr id="558" name="Google Shape;558;p25"/>
          <p:cNvSpPr txBox="1"/>
          <p:nvPr>
            <p:ph idx="1" type="body"/>
          </p:nvPr>
        </p:nvSpPr>
        <p:spPr>
          <a:xfrm>
            <a:off x="0" y="1447800"/>
            <a:ext cx="8915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884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MERGE SORT:</a:t>
            </a:r>
            <a:endParaRPr b="1" sz="1400">
              <a:solidFill>
                <a:srgbClr val="073763"/>
              </a:solidFill>
            </a:endParaRPr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73763"/>
              </a:solidFill>
            </a:endParaRPr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MergeSort(List)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{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if(n&gt;1)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{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	Partition the list into two lists : FirstList and SecondList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	MergeSort(FirstList)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	MergeSort(SecondList)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	CombineList(FirstList and SecondList)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}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}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SORTING </a:t>
            </a:r>
            <a:endParaRPr/>
          </a:p>
        </p:txBody>
      </p:sp>
      <p:sp>
        <p:nvSpPr>
          <p:cNvPr id="564" name="Google Shape;564;p26"/>
          <p:cNvSpPr txBox="1"/>
          <p:nvPr>
            <p:ph idx="1" type="body"/>
          </p:nvPr>
        </p:nvSpPr>
        <p:spPr>
          <a:xfrm>
            <a:off x="0" y="1447800"/>
            <a:ext cx="8915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884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MERGE SORT:</a:t>
            </a:r>
            <a:endParaRPr b="1" sz="1400">
              <a:solidFill>
                <a:srgbClr val="073763"/>
              </a:solidFill>
            </a:endParaRPr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73763"/>
              </a:solidFill>
            </a:endParaRPr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fnMergeSort(low,high)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{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if(low&lt;high)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{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	mid=floor((low+high)/2);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	fnMergeSort(low,mid);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	fnMergeSort(mid+1, high);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	fnMergeList(low, mid, high);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}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}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7"/>
          <p:cNvSpPr txBox="1"/>
          <p:nvPr>
            <p:ph type="title"/>
          </p:nvPr>
        </p:nvSpPr>
        <p:spPr>
          <a:xfrm>
            <a:off x="914400" y="1222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SORTING </a:t>
            </a:r>
            <a:endParaRPr/>
          </a:p>
        </p:txBody>
      </p:sp>
      <p:sp>
        <p:nvSpPr>
          <p:cNvPr id="570" name="Google Shape;570;p27"/>
          <p:cNvSpPr txBox="1"/>
          <p:nvPr>
            <p:ph idx="1" type="body"/>
          </p:nvPr>
        </p:nvSpPr>
        <p:spPr>
          <a:xfrm>
            <a:off x="0" y="1371600"/>
            <a:ext cx="8915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656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MERGE SORT:</a:t>
            </a:r>
            <a:endParaRPr b="1" sz="1400">
              <a:solidFill>
                <a:srgbClr val="073763"/>
              </a:solidFill>
            </a:endParaRPr>
          </a:p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73763"/>
              </a:solidFill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00"/>
              <a:t>	fnMergeList(low,mid,high)</a:t>
            </a:r>
            <a:endParaRPr sz="12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00"/>
              <a:t>	{</a:t>
            </a:r>
            <a:endParaRPr sz="12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00"/>
              <a:t>		h=low;</a:t>
            </a:r>
            <a:endParaRPr sz="12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00"/>
              <a:t>		k=low;</a:t>
            </a:r>
            <a:endParaRPr sz="12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00"/>
              <a:t>		j=mid+1;</a:t>
            </a:r>
            <a:endParaRPr sz="12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00"/>
              <a:t>		while(h&lt;=mid &amp;&amp; j&lt;=high)</a:t>
            </a:r>
            <a:endParaRPr sz="12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00"/>
              <a:t>		{</a:t>
            </a:r>
            <a:endParaRPr sz="12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00"/>
              <a:t>			if(P[h]&lt;=P[j])</a:t>
            </a:r>
            <a:endParaRPr sz="12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00"/>
              <a:t>			{</a:t>
            </a:r>
            <a:endParaRPr sz="12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00"/>
              <a:t>				B[k]=P[h];</a:t>
            </a:r>
            <a:endParaRPr sz="12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00"/>
              <a:t>				h=h+1;</a:t>
            </a:r>
            <a:endParaRPr sz="12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00"/>
              <a:t>			}</a:t>
            </a:r>
            <a:endParaRPr sz="12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00"/>
              <a:t>			else</a:t>
            </a:r>
            <a:endParaRPr sz="12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00"/>
              <a:t>			{</a:t>
            </a:r>
            <a:endParaRPr sz="12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00"/>
              <a:t>				B[k]=P[j];</a:t>
            </a:r>
            <a:endParaRPr sz="12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00"/>
              <a:t>				j=j+1;</a:t>
            </a:r>
            <a:endParaRPr sz="12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00"/>
              <a:t>			}</a:t>
            </a:r>
            <a:endParaRPr sz="12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00"/>
              <a:t>			k=k+1;</a:t>
            </a:r>
            <a:endParaRPr sz="12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00"/>
              <a:t>		}</a:t>
            </a:r>
            <a:endParaRPr sz="12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00"/>
              <a:t>		</a:t>
            </a:r>
            <a:endParaRPr sz="12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00"/>
              <a:t>	fnMergeList () Cont…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SORTING </a:t>
            </a:r>
            <a:endParaRPr/>
          </a:p>
        </p:txBody>
      </p:sp>
      <p:sp>
        <p:nvSpPr>
          <p:cNvPr id="576" name="Google Shape;576;p28"/>
          <p:cNvSpPr txBox="1"/>
          <p:nvPr>
            <p:ph idx="1" type="body"/>
          </p:nvPr>
        </p:nvSpPr>
        <p:spPr>
          <a:xfrm>
            <a:off x="0" y="1447800"/>
            <a:ext cx="8915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0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50"/>
              <a:buChar char="⚫"/>
            </a:pPr>
            <a:r>
              <a:rPr b="1" lang="en-US" sz="1435">
                <a:solidFill>
                  <a:srgbClr val="073763"/>
                </a:solidFill>
              </a:rPr>
              <a:t>MERGE SORT:</a:t>
            </a:r>
            <a:endParaRPr sz="28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fnMergeList(low,mid,high) Cont…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if(h &lt;= mid)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for(i=h;i&lt;=mid;i++)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	B[k]=P[i];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	k=k+1;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}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}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else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for(i=j;i&lt;=high;i++)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	B[k]=P[i];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	k=k+1;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}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}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for(i=low; i&lt;=high;i++)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P[i]=B[i];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}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}  // fnMergeList ()</a:t>
            </a:r>
            <a:endParaRPr sz="1235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SORTING </a:t>
            </a:r>
            <a:endParaRPr/>
          </a:p>
        </p:txBody>
      </p:sp>
      <p:sp>
        <p:nvSpPr>
          <p:cNvPr id="582" name="Google Shape;582;p29"/>
          <p:cNvSpPr txBox="1"/>
          <p:nvPr>
            <p:ph idx="1" type="body"/>
          </p:nvPr>
        </p:nvSpPr>
        <p:spPr>
          <a:xfrm>
            <a:off x="381000" y="1447800"/>
            <a:ext cx="8534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884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MERGE SORT TIME COMPLEXITY:</a:t>
            </a:r>
            <a:endParaRPr b="1" sz="1400">
              <a:solidFill>
                <a:srgbClr val="073763"/>
              </a:solidFill>
            </a:endParaRPr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73763"/>
              </a:solidFill>
            </a:endParaRPr>
          </a:p>
          <a:p>
            <a:pPr indent="-462915" lvl="0" marL="514350" rtl="0" algn="l">
              <a:spcBef>
                <a:spcPts val="580"/>
              </a:spcBef>
              <a:spcAft>
                <a:spcPts val="0"/>
              </a:spcAft>
              <a:buSzPts val="1400"/>
              <a:buFont typeface="Libre Franklin"/>
              <a:buAutoNum type="arabicPeriod"/>
            </a:pPr>
            <a:r>
              <a:rPr lang="en-US" sz="1400"/>
              <a:t>Best Case: T(n) = O(nlogn)</a:t>
            </a:r>
            <a:endParaRPr sz="1400"/>
          </a:p>
          <a:p>
            <a:pPr indent="-462915" lvl="0" marL="514350" rtl="0" algn="l">
              <a:spcBef>
                <a:spcPts val="580"/>
              </a:spcBef>
              <a:spcAft>
                <a:spcPts val="0"/>
              </a:spcAft>
              <a:buSzPts val="1400"/>
              <a:buFont typeface="Libre Franklin"/>
              <a:buAutoNum type="arabicPeriod"/>
            </a:pPr>
            <a:r>
              <a:rPr lang="en-US" sz="1400"/>
              <a:t>Average Case: T(n) = O(nlogn)</a:t>
            </a:r>
            <a:endParaRPr sz="1400"/>
          </a:p>
          <a:p>
            <a:pPr indent="-462915" lvl="0" marL="514350" rtl="0" algn="l">
              <a:spcBef>
                <a:spcPts val="580"/>
              </a:spcBef>
              <a:spcAft>
                <a:spcPts val="0"/>
              </a:spcAft>
              <a:buSzPts val="1400"/>
              <a:buFont typeface="Libre Franklin"/>
              <a:buAutoNum type="arabicPeriod"/>
            </a:pPr>
            <a:r>
              <a:rPr lang="en-US" sz="1400"/>
              <a:t>Worst Case: T(n) = O(nlogn)</a:t>
            </a:r>
            <a:endParaRPr sz="1400"/>
          </a:p>
          <a:p>
            <a:pPr indent="-514350" lvl="0" marL="51435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sz="1400"/>
          </a:p>
          <a:p>
            <a:pPr indent="-514350" lvl="0" marL="51435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T(n) = 2T(n / 2) + cn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SORTING </a:t>
            </a:r>
            <a:endParaRPr/>
          </a:p>
        </p:txBody>
      </p:sp>
      <p:sp>
        <p:nvSpPr>
          <p:cNvPr id="588" name="Google Shape;588;p30"/>
          <p:cNvSpPr txBox="1"/>
          <p:nvPr>
            <p:ph idx="1" type="body"/>
          </p:nvPr>
        </p:nvSpPr>
        <p:spPr>
          <a:xfrm>
            <a:off x="0" y="1447800"/>
            <a:ext cx="8915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985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QUICK SORT:</a:t>
            </a:r>
            <a:endParaRPr b="1" sz="1400">
              <a:solidFill>
                <a:srgbClr val="073763"/>
              </a:solidFill>
            </a:endParaRPr>
          </a:p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73763"/>
              </a:solidFill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47"/>
              <a:buNone/>
            </a:pPr>
            <a:r>
              <a:rPr lang="en-US" sz="1400"/>
              <a:t>	fnQsort(low,high)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47"/>
              <a:buNone/>
            </a:pPr>
            <a:r>
              <a:rPr lang="en-US" sz="1400"/>
              <a:t>	{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47"/>
              <a:buNone/>
            </a:pPr>
            <a:r>
              <a:rPr lang="en-US" sz="1400"/>
              <a:t>		if(low&lt;high)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47"/>
              <a:buNone/>
            </a:pPr>
            <a:r>
              <a:rPr lang="en-US" sz="1400"/>
              <a:t>		{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47"/>
              <a:buNone/>
            </a:pPr>
            <a:r>
              <a:rPr lang="en-US" sz="1400"/>
              <a:t>			j=fnPartition(low,high);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47"/>
              <a:buNone/>
            </a:pPr>
            <a:r>
              <a:rPr lang="en-US" sz="1400"/>
              <a:t>			fnQsort(low,j-1);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47"/>
              <a:buNone/>
            </a:pPr>
            <a:r>
              <a:rPr lang="en-US" sz="1400"/>
              <a:t>			fnQsort(j+1,high);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47"/>
              <a:buNone/>
            </a:pPr>
            <a:r>
              <a:rPr lang="en-US" sz="1400"/>
              <a:t>		}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47"/>
              <a:buNone/>
            </a:pPr>
            <a:r>
              <a:rPr lang="en-US" sz="1400"/>
              <a:t>	}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47"/>
              <a:buNone/>
            </a:pPr>
            <a:r>
              <a:rPr lang="en-US" sz="1400"/>
              <a:t>	fnInterchange(i,j)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47"/>
              <a:buNone/>
            </a:pPr>
            <a:r>
              <a:rPr lang="en-US" sz="1400"/>
              <a:t>	{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47"/>
              <a:buNone/>
            </a:pPr>
            <a:r>
              <a:rPr lang="en-US" sz="1400"/>
              <a:t>		temp=P[i];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47"/>
              <a:buNone/>
            </a:pPr>
            <a:r>
              <a:rPr lang="en-US" sz="1400"/>
              <a:t>		P[i]=P[j];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47"/>
              <a:buNone/>
            </a:pPr>
            <a:r>
              <a:rPr lang="en-US" sz="1400"/>
              <a:t>		P[j]=temp;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47"/>
              <a:buNone/>
            </a:pPr>
            <a:r>
              <a:rPr lang="en-US" sz="1400"/>
              <a:t>	}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47"/>
              <a:buNone/>
            </a:pPr>
            <a:r>
              <a:rPr lang="en-US" sz="1400"/>
              <a:t>		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SORTING </a:t>
            </a:r>
            <a:endParaRPr/>
          </a:p>
        </p:txBody>
      </p:sp>
      <p:sp>
        <p:nvSpPr>
          <p:cNvPr id="594" name="Google Shape;594;p31"/>
          <p:cNvSpPr txBox="1"/>
          <p:nvPr>
            <p:ph idx="1" type="body"/>
          </p:nvPr>
        </p:nvSpPr>
        <p:spPr>
          <a:xfrm>
            <a:off x="332869" y="1417638"/>
            <a:ext cx="6549421" cy="5483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0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50"/>
              <a:buChar char="⚫"/>
            </a:pPr>
            <a:r>
              <a:rPr b="1" lang="en-US" sz="1435"/>
              <a:t>QUICK SORT:</a:t>
            </a:r>
            <a:endParaRPr sz="28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fnPartition(low,high)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v=P[low]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i=low;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j=high;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do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do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	i=i+1;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}while(P[i]&lt;v);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do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	j=j-1;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}while(P[i]&gt;v);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if(i&lt;j)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	fnInterchange(i,j);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}while(i&lt;j);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P[m]=P[j];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P[j]=v;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return j;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}	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SORTING </a:t>
            </a:r>
            <a:endParaRPr/>
          </a:p>
        </p:txBody>
      </p:sp>
      <p:sp>
        <p:nvSpPr>
          <p:cNvPr id="600" name="Google Shape;600;p32"/>
          <p:cNvSpPr txBox="1"/>
          <p:nvPr>
            <p:ph idx="1" type="body"/>
          </p:nvPr>
        </p:nvSpPr>
        <p:spPr>
          <a:xfrm>
            <a:off x="381000" y="1447800"/>
            <a:ext cx="8534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884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QUICK SORT TIME COMPLEXITY:</a:t>
            </a:r>
            <a:endParaRPr b="1" sz="1400">
              <a:solidFill>
                <a:srgbClr val="073763"/>
              </a:solidFill>
            </a:endParaRPr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73763"/>
              </a:solidFill>
            </a:endParaRPr>
          </a:p>
          <a:p>
            <a:pPr indent="-462915" lvl="0" marL="514350" rtl="0" algn="l">
              <a:spcBef>
                <a:spcPts val="580"/>
              </a:spcBef>
              <a:spcAft>
                <a:spcPts val="0"/>
              </a:spcAft>
              <a:buSzPts val="1400"/>
              <a:buFont typeface="Libre Franklin"/>
              <a:buAutoNum type="arabicPeriod"/>
            </a:pPr>
            <a:r>
              <a:rPr lang="en-US" sz="1400"/>
              <a:t>Best Case: T(n) = O(nlogn) : T(n) = 2T(n / 2) + cn</a:t>
            </a:r>
            <a:endParaRPr sz="1400"/>
          </a:p>
          <a:p>
            <a:pPr indent="-462915" lvl="0" marL="514350" rtl="0" algn="l">
              <a:spcBef>
                <a:spcPts val="580"/>
              </a:spcBef>
              <a:spcAft>
                <a:spcPts val="0"/>
              </a:spcAft>
              <a:buSzPts val="1400"/>
              <a:buFont typeface="Libre Franklin"/>
              <a:buAutoNum type="arabicPeriod"/>
            </a:pPr>
            <a:r>
              <a:rPr lang="en-US" sz="1400"/>
              <a:t>Average Case: T(n) = O(nlogn)</a:t>
            </a:r>
            <a:endParaRPr sz="1400"/>
          </a:p>
          <a:p>
            <a:pPr indent="-462915" lvl="0" marL="514350" rtl="0" algn="l">
              <a:spcBef>
                <a:spcPts val="580"/>
              </a:spcBef>
              <a:spcAft>
                <a:spcPts val="0"/>
              </a:spcAft>
              <a:buSzPts val="1400"/>
              <a:buFont typeface="Libre Franklin"/>
              <a:buAutoNum type="arabicPeriod"/>
            </a:pPr>
            <a:r>
              <a:rPr lang="en-US" sz="1400"/>
              <a:t>Worst Case: T(n) = O(n</a:t>
            </a:r>
            <a:r>
              <a:rPr baseline="30000" lang="en-US" sz="1400"/>
              <a:t>2</a:t>
            </a:r>
            <a:r>
              <a:rPr lang="en-US" sz="1400"/>
              <a:t>) : T(n)=T(n-1)+cn</a:t>
            </a:r>
            <a:endParaRPr sz="1400"/>
          </a:p>
          <a:p>
            <a:pPr indent="-514350" lvl="0" marL="51435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sz="1400"/>
          </a:p>
          <a:p>
            <a:pPr indent="-514350" lvl="0" marL="51435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</a:t>
            </a:r>
            <a:endParaRPr sz="1400"/>
          </a:p>
          <a:p>
            <a:pPr indent="-514350" lvl="0" marL="51435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sz="1400"/>
          </a:p>
          <a:p>
            <a:pPr indent="-514350" lvl="0" marL="51435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SORTING </a:t>
            </a:r>
            <a:endParaRPr/>
          </a:p>
        </p:txBody>
      </p:sp>
      <p:sp>
        <p:nvSpPr>
          <p:cNvPr id="606" name="Google Shape;606;p33"/>
          <p:cNvSpPr txBox="1"/>
          <p:nvPr>
            <p:ph idx="1" type="body"/>
          </p:nvPr>
        </p:nvSpPr>
        <p:spPr>
          <a:xfrm>
            <a:off x="0" y="1447800"/>
            <a:ext cx="8915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884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HEAP SORT:</a:t>
            </a:r>
            <a:endParaRPr b="1" sz="1400">
              <a:solidFill>
                <a:srgbClr val="073763"/>
              </a:solidFill>
            </a:endParaRPr>
          </a:p>
          <a:p>
            <a:pPr indent="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73763"/>
              </a:solidFill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fnHeapSort(length)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{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heap_size=length;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fnBuildMaxHeap(length);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for(i=length; i&gt;=2; i--)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{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	fnInterchange(1,i);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	heap_size--;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	fnMaxHeapify(1, heap_size);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}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}	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484100" y="274650"/>
            <a:ext cx="820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DATA STRUCTURE AND ALGORITHMS</a:t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241173" y="1548825"/>
            <a:ext cx="4911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E953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COURSE OUTCOMES (IT)</a:t>
            </a:r>
            <a:r>
              <a:rPr b="1"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 b="1"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10202"/>
                </a:solidFill>
              </a:rPr>
              <a:t>On completion of the course students will be able to</a:t>
            </a:r>
            <a:endParaRPr b="1"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138" name="Google Shape;138;p16"/>
          <p:cNvGraphicFramePr/>
          <p:nvPr/>
        </p:nvGraphicFramePr>
        <p:xfrm>
          <a:off x="317375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{F4849F56-C62B-48FF-9772-F492E6C75C74}</a:tableStyleId>
              </a:tblPr>
              <a:tblGrid>
                <a:gridCol w="1282775"/>
                <a:gridCol w="7237525"/>
              </a:tblGrid>
              <a:tr h="425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Sl No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Description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55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PCC-</a:t>
                      </a:r>
                      <a:r>
                        <a:rPr b="1" lang="en-US" sz="1200" u="none" cap="none" strike="noStrike"/>
                        <a:t>C</a:t>
                      </a:r>
                      <a:r>
                        <a:rPr b="1" lang="en-US" sz="1200"/>
                        <a:t>S30</a:t>
                      </a:r>
                      <a:r>
                        <a:rPr b="1" lang="en-US" sz="1200" u="none" cap="none" strike="noStrike"/>
                        <a:t>1.1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Differentiate how the choices of data structure &amp; algorithm methods impact the performance of program.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</a:tr>
              <a:tr h="4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US" sz="1200"/>
                        <a:t>PCC-CS301.2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Solve problems based upon different data structure &amp; also write programs.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</a:tr>
              <a:tr h="4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US" sz="1200"/>
                        <a:t>PCC-CS301.3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Identify appropriate data structure &amp; algorithmic methods in solving problem.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</a:tr>
              <a:tr h="45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US" sz="1200"/>
                        <a:t>PCC-CS301.4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Discuss the computational efficiency of the principal algorithms for sorting, searching, and hashing.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</a:tr>
              <a:tr h="4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US" sz="1200"/>
                        <a:t>PCC-CS301.5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Compare and contrast the benefits of dynamic and static data structures implementations.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SORTING </a:t>
            </a:r>
            <a:endParaRPr/>
          </a:p>
        </p:txBody>
      </p:sp>
      <p:sp>
        <p:nvSpPr>
          <p:cNvPr id="612" name="Google Shape;612;p34"/>
          <p:cNvSpPr txBox="1"/>
          <p:nvPr>
            <p:ph idx="1" type="body"/>
          </p:nvPr>
        </p:nvSpPr>
        <p:spPr>
          <a:xfrm>
            <a:off x="0" y="1447800"/>
            <a:ext cx="8915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884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HEAP SORT:</a:t>
            </a:r>
            <a:endParaRPr b="1" sz="1400">
              <a:solidFill>
                <a:srgbClr val="073763"/>
              </a:solidFill>
            </a:endParaRPr>
          </a:p>
          <a:p>
            <a:pPr indent="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73763"/>
              </a:solidFill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fnuildMaxHeap (length)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{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for(i=length/2;i&gt;=1;i--)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	fnMaxHeapify(i,length);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}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fnInterchange(i,j)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{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temp=P[j];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P[j]=P[i];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P[i]=temp;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}	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SORTING </a:t>
            </a:r>
            <a:endParaRPr/>
          </a:p>
        </p:txBody>
      </p:sp>
      <p:sp>
        <p:nvSpPr>
          <p:cNvPr id="618" name="Google Shape;618;p35"/>
          <p:cNvSpPr txBox="1"/>
          <p:nvPr>
            <p:ph idx="1" type="body"/>
          </p:nvPr>
        </p:nvSpPr>
        <p:spPr>
          <a:xfrm>
            <a:off x="0" y="1447800"/>
            <a:ext cx="8915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16"/>
              <a:buChar char="⚫"/>
            </a:pPr>
            <a:r>
              <a:rPr b="1" lang="en-US" sz="1430">
                <a:solidFill>
                  <a:srgbClr val="073763"/>
                </a:solidFill>
              </a:rPr>
              <a:t>HEAP SORT:</a:t>
            </a:r>
            <a:endParaRPr b="1" sz="1430">
              <a:solidFill>
                <a:srgbClr val="073763"/>
              </a:solidFill>
            </a:endParaRPr>
          </a:p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30">
              <a:solidFill>
                <a:srgbClr val="073763"/>
              </a:solidFill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fnMaxHeapify(i,heap_size)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	l=fnLeft(i);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	r=fnRight(i);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	if(l&lt;=heap_size)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	{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122"/>
              <a:buNone/>
            </a:pPr>
            <a:r>
              <a:rPr lang="en-US" sz="1320"/>
              <a:t>			if(l&lt;=heap_size &amp;&amp; P[l]&gt;=P[i])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			largest=l;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		else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			largest=i;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		if(r&lt;=heap_size &amp;&amp; P[r]&gt;P[largest])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			largest=r;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		if(largest!=i)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		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			fnInterchange(i,largest);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			fnMaxHeapify(largest,heap_size);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		}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	}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}	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SORTING </a:t>
            </a:r>
            <a:endParaRPr/>
          </a:p>
        </p:txBody>
      </p:sp>
      <p:sp>
        <p:nvSpPr>
          <p:cNvPr id="624" name="Google Shape;624;p36"/>
          <p:cNvSpPr txBox="1"/>
          <p:nvPr>
            <p:ph idx="1" type="body"/>
          </p:nvPr>
        </p:nvSpPr>
        <p:spPr>
          <a:xfrm>
            <a:off x="0" y="1447800"/>
            <a:ext cx="8915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884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HEAP SORT:</a:t>
            </a:r>
            <a:endParaRPr b="1" sz="1400">
              <a:solidFill>
                <a:srgbClr val="073763"/>
              </a:solidFill>
            </a:endParaRPr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73763"/>
              </a:solidFill>
            </a:endParaRPr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fnLeft(i)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{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return (2*i);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}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fnRight(i)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{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 return (2*i+1); 	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}	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SORTING </a:t>
            </a:r>
            <a:endParaRPr/>
          </a:p>
        </p:txBody>
      </p:sp>
      <p:sp>
        <p:nvSpPr>
          <p:cNvPr id="630" name="Google Shape;630;p37"/>
          <p:cNvSpPr txBox="1"/>
          <p:nvPr>
            <p:ph idx="1" type="body"/>
          </p:nvPr>
        </p:nvSpPr>
        <p:spPr>
          <a:xfrm>
            <a:off x="381000" y="1447800"/>
            <a:ext cx="8534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884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HEAP SORT TIME COMPLEXITY:</a:t>
            </a:r>
            <a:endParaRPr b="1" sz="1400">
              <a:solidFill>
                <a:srgbClr val="073763"/>
              </a:solidFill>
            </a:endParaRPr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73763"/>
              </a:solidFill>
            </a:endParaRPr>
          </a:p>
          <a:p>
            <a:pPr indent="-462915" lvl="0" marL="514350" rtl="0" algn="l">
              <a:spcBef>
                <a:spcPts val="580"/>
              </a:spcBef>
              <a:spcAft>
                <a:spcPts val="0"/>
              </a:spcAft>
              <a:buSzPts val="1400"/>
              <a:buFont typeface="Libre Franklin"/>
              <a:buAutoNum type="arabicPeriod"/>
            </a:pPr>
            <a:r>
              <a:rPr lang="en-US" sz="1400"/>
              <a:t>Best Case: T(n) = O(nlogn)</a:t>
            </a:r>
            <a:endParaRPr sz="1400"/>
          </a:p>
          <a:p>
            <a:pPr indent="-462915" lvl="0" marL="514350" rtl="0" algn="l">
              <a:spcBef>
                <a:spcPts val="580"/>
              </a:spcBef>
              <a:spcAft>
                <a:spcPts val="0"/>
              </a:spcAft>
              <a:buSzPts val="1400"/>
              <a:buFont typeface="Libre Franklin"/>
              <a:buAutoNum type="arabicPeriod"/>
            </a:pPr>
            <a:r>
              <a:rPr lang="en-US" sz="1400"/>
              <a:t>Average Case: T(n) = O(nlogn)</a:t>
            </a:r>
            <a:endParaRPr sz="1400"/>
          </a:p>
          <a:p>
            <a:pPr indent="-462915" lvl="0" marL="514350" rtl="0" algn="l">
              <a:spcBef>
                <a:spcPts val="580"/>
              </a:spcBef>
              <a:spcAft>
                <a:spcPts val="0"/>
              </a:spcAft>
              <a:buSzPts val="1400"/>
              <a:buFont typeface="Libre Franklin"/>
              <a:buAutoNum type="arabicPeriod"/>
            </a:pPr>
            <a:r>
              <a:rPr lang="en-US" sz="1400"/>
              <a:t>Worst Case: T(n) = O(nlogn)</a:t>
            </a:r>
            <a:endParaRPr sz="1400"/>
          </a:p>
          <a:p>
            <a:pPr indent="-514350" lvl="0" marL="51435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</a:t>
            </a:r>
            <a:endParaRPr sz="1400"/>
          </a:p>
          <a:p>
            <a:pPr indent="-514350" lvl="0" marL="51435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T(n) = 2T(n / 2) + cn</a:t>
            </a:r>
            <a:endParaRPr sz="1400"/>
          </a:p>
          <a:p>
            <a:pPr indent="-514350" lvl="0" marL="51435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SORTING </a:t>
            </a:r>
            <a:endParaRPr/>
          </a:p>
        </p:txBody>
      </p:sp>
      <p:sp>
        <p:nvSpPr>
          <p:cNvPr id="636" name="Google Shape;636;p38"/>
          <p:cNvSpPr txBox="1"/>
          <p:nvPr>
            <p:ph idx="1" type="body"/>
          </p:nvPr>
        </p:nvSpPr>
        <p:spPr>
          <a:xfrm>
            <a:off x="0" y="1447800"/>
            <a:ext cx="8915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019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50"/>
              <a:buChar char="⚫"/>
            </a:pPr>
            <a:r>
              <a:rPr b="1" lang="en-US" sz="1435">
                <a:solidFill>
                  <a:srgbClr val="073763"/>
                </a:solidFill>
              </a:rPr>
              <a:t>RADIX SORT:</a:t>
            </a:r>
            <a:endParaRPr b="1" sz="1435">
              <a:solidFill>
                <a:srgbClr val="073763"/>
              </a:solidFill>
            </a:endParaRPr>
          </a:p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35">
              <a:solidFill>
                <a:srgbClr val="073763"/>
              </a:solidFill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fnRadix(P,n)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div=1;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num= number of maximum digits in P array;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for(pass=1; pass&lt;=num; pas++)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for(k=0;k&lt;10;k++)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	buck[k]=0;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for(i=0; i&lt;n; i++)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	j=(P[i]/div)%10;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	bucket[j][buck[j]++]=P[i];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}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for(k=0; k&lt;10; k++)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	for(j=0; j&lt;buck[k];j++)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		P[i++]=bucket[k][j];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}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	div*=10;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}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}	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SORTING </a:t>
            </a:r>
            <a:endParaRPr/>
          </a:p>
        </p:txBody>
      </p:sp>
      <p:sp>
        <p:nvSpPr>
          <p:cNvPr id="642" name="Google Shape;642;p39"/>
          <p:cNvSpPr txBox="1"/>
          <p:nvPr>
            <p:ph idx="1" type="body"/>
          </p:nvPr>
        </p:nvSpPr>
        <p:spPr>
          <a:xfrm>
            <a:off x="381000" y="1447800"/>
            <a:ext cx="8534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884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RADIX SORT TIME COMPLEXITY:</a:t>
            </a:r>
            <a:endParaRPr b="1" sz="1400">
              <a:solidFill>
                <a:srgbClr val="073763"/>
              </a:solidFill>
            </a:endParaRPr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73763"/>
              </a:solidFill>
            </a:endParaRPr>
          </a:p>
          <a:p>
            <a:pPr indent="-462915" lvl="0" marL="514350" rtl="0" algn="l">
              <a:spcBef>
                <a:spcPts val="580"/>
              </a:spcBef>
              <a:spcAft>
                <a:spcPts val="0"/>
              </a:spcAft>
              <a:buSzPts val="1400"/>
              <a:buFont typeface="Libre Franklin"/>
              <a:buAutoNum type="arabicPeriod"/>
            </a:pPr>
            <a:r>
              <a:rPr lang="en-US" sz="1400"/>
              <a:t>Best Case: T(n) = O(kn)  k is maximum number digit in data set</a:t>
            </a:r>
            <a:endParaRPr sz="1400"/>
          </a:p>
          <a:p>
            <a:pPr indent="-462915" lvl="0" marL="514350" rtl="0" algn="l">
              <a:spcBef>
                <a:spcPts val="580"/>
              </a:spcBef>
              <a:spcAft>
                <a:spcPts val="0"/>
              </a:spcAft>
              <a:buSzPts val="1400"/>
              <a:buFont typeface="Libre Franklin"/>
              <a:buAutoNum type="arabicPeriod"/>
            </a:pPr>
            <a:r>
              <a:rPr lang="en-US" sz="1400"/>
              <a:t>Average Case: T(n) = O(kn)</a:t>
            </a:r>
            <a:endParaRPr sz="1400"/>
          </a:p>
          <a:p>
            <a:pPr indent="-462915" lvl="0" marL="514350" rtl="0" algn="l">
              <a:spcBef>
                <a:spcPts val="580"/>
              </a:spcBef>
              <a:spcAft>
                <a:spcPts val="0"/>
              </a:spcAft>
              <a:buSzPts val="1400"/>
              <a:buFont typeface="Libre Franklin"/>
              <a:buAutoNum type="arabicPeriod"/>
            </a:pPr>
            <a:r>
              <a:rPr lang="en-US" sz="1400"/>
              <a:t>Worst Case: T(n) = O(n</a:t>
            </a:r>
            <a:r>
              <a:rPr baseline="30000" lang="en-US" sz="1400"/>
              <a:t>2</a:t>
            </a:r>
            <a:r>
              <a:rPr lang="en-US" sz="1400"/>
              <a:t>)  when k=n</a:t>
            </a:r>
            <a:endParaRPr sz="1400"/>
          </a:p>
          <a:p>
            <a:pPr indent="-514350" lvl="0" marL="51435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</a:t>
            </a:r>
            <a:endParaRPr sz="1400"/>
          </a:p>
          <a:p>
            <a:pPr indent="-514350" lvl="0" marL="51435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</a:t>
            </a:r>
            <a:endParaRPr sz="1400"/>
          </a:p>
          <a:p>
            <a:pPr indent="-514350" lvl="0" marL="51435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SORTING </a:t>
            </a:r>
            <a:endParaRPr/>
          </a:p>
        </p:txBody>
      </p:sp>
      <p:sp>
        <p:nvSpPr>
          <p:cNvPr id="648" name="Google Shape;648;p40"/>
          <p:cNvSpPr txBox="1"/>
          <p:nvPr>
            <p:ph idx="1" type="body"/>
          </p:nvPr>
        </p:nvSpPr>
        <p:spPr>
          <a:xfrm>
            <a:off x="381000" y="1447800"/>
            <a:ext cx="8534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884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COMPARISON</a:t>
            </a:r>
            <a:r>
              <a:rPr b="1" lang="en-US" sz="1400">
                <a:solidFill>
                  <a:srgbClr val="073763"/>
                </a:solidFill>
              </a:rPr>
              <a:t>  OF DIFFERENT SORTING:</a:t>
            </a:r>
            <a:endParaRPr sz="1400"/>
          </a:p>
          <a:p>
            <a:pPr indent="-514350" lvl="0" marL="51435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</a:t>
            </a:r>
            <a:endParaRPr sz="1400"/>
          </a:p>
          <a:p>
            <a:pPr indent="-514350" lvl="0" marL="51435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</a:t>
            </a:r>
            <a:endParaRPr sz="1400"/>
          </a:p>
          <a:p>
            <a:pPr indent="-514350" lvl="0" marL="51435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sz="1400"/>
          </a:p>
        </p:txBody>
      </p:sp>
      <p:graphicFrame>
        <p:nvGraphicFramePr>
          <p:cNvPr id="649" name="Google Shape;649;p40"/>
          <p:cNvGraphicFramePr/>
          <p:nvPr/>
        </p:nvGraphicFramePr>
        <p:xfrm>
          <a:off x="838200" y="19811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{7191AFC5-010F-4648-8A77-1197A08D22FB}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65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SORTING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BEST CASE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AVERAGE CASE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WORST CASE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5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Bubble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O(n)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O(n</a:t>
                      </a:r>
                      <a:r>
                        <a:rPr baseline="30000" lang="en-US"/>
                        <a:t>2</a:t>
                      </a:r>
                      <a:r>
                        <a:rPr lang="en-US"/>
                        <a:t>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O(n</a:t>
                      </a:r>
                      <a:r>
                        <a:rPr baseline="30000" lang="en-US"/>
                        <a:t>2</a:t>
                      </a:r>
                      <a:r>
                        <a:rPr lang="en-US"/>
                        <a:t>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378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Insertion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O(n)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O(n</a:t>
                      </a:r>
                      <a:r>
                        <a:rPr baseline="30000" lang="en-US"/>
                        <a:t>2</a:t>
                      </a:r>
                      <a:r>
                        <a:rPr lang="en-US"/>
                        <a:t>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O(n</a:t>
                      </a:r>
                      <a:r>
                        <a:rPr baseline="30000" lang="en-US"/>
                        <a:t>2</a:t>
                      </a:r>
                      <a:r>
                        <a:rPr lang="en-US"/>
                        <a:t>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8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Selection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O(n</a:t>
                      </a:r>
                      <a:r>
                        <a:rPr baseline="30000" lang="en-US"/>
                        <a:t>2</a:t>
                      </a:r>
                      <a:r>
                        <a:rPr lang="en-US"/>
                        <a:t>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O(n</a:t>
                      </a:r>
                      <a:r>
                        <a:rPr baseline="30000" lang="en-US"/>
                        <a:t>2</a:t>
                      </a:r>
                      <a:r>
                        <a:rPr lang="en-US"/>
                        <a:t>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O(n</a:t>
                      </a:r>
                      <a:r>
                        <a:rPr baseline="30000" lang="en-US"/>
                        <a:t>2</a:t>
                      </a:r>
                      <a:r>
                        <a:rPr lang="en-US"/>
                        <a:t>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8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Merge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O(nlogn)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O(nlogn)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O(nlogn)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8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Quick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O(nlogn)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O(nlogn)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O(n</a:t>
                      </a:r>
                      <a:r>
                        <a:rPr baseline="30000" lang="en-US"/>
                        <a:t>2</a:t>
                      </a:r>
                      <a:r>
                        <a:rPr lang="en-US"/>
                        <a:t>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8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Heap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O(nlogn)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O(nlogn)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O(nlogn)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8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Radix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O(kn)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O(kn)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O(n</a:t>
                      </a:r>
                      <a:r>
                        <a:rPr baseline="30000" lang="en-US"/>
                        <a:t>2</a:t>
                      </a:r>
                      <a:r>
                        <a:rPr lang="en-US"/>
                        <a:t>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1"/>
          <p:cNvSpPr txBox="1"/>
          <p:nvPr>
            <p:ph type="title"/>
          </p:nvPr>
        </p:nvSpPr>
        <p:spPr>
          <a:xfrm>
            <a:off x="838200" y="2667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DATA STRUCTURE AND ALGORITHMS</a:t>
            </a:r>
            <a:endParaRPr/>
          </a:p>
        </p:txBody>
      </p:sp>
      <p:graphicFrame>
        <p:nvGraphicFramePr>
          <p:cNvPr id="144" name="Google Shape;144;p17"/>
          <p:cNvGraphicFramePr/>
          <p:nvPr/>
        </p:nvGraphicFramePr>
        <p:xfrm>
          <a:off x="317375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{7191AFC5-010F-4648-8A77-1197A08D22FB}</a:tableStyleId>
              </a:tblPr>
              <a:tblGrid>
                <a:gridCol w="1282775"/>
                <a:gridCol w="7237525"/>
              </a:tblGrid>
              <a:tr h="425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Sl No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Description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55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ES-</a:t>
                      </a:r>
                      <a:r>
                        <a:rPr b="1" lang="en-US" sz="1200" u="none" cap="none" strike="noStrike"/>
                        <a:t>C</a:t>
                      </a:r>
                      <a:r>
                        <a:rPr b="1" lang="en-US" sz="1200"/>
                        <a:t>S30</a:t>
                      </a:r>
                      <a:r>
                        <a:rPr b="1" lang="en-US" sz="1200" u="none" cap="none" strike="noStrike"/>
                        <a:t>1.1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a given algorithm student will able to analyze the algorithms to determine the time and computation complexity and justify the correctness.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/>
                        <a:t>ES-CS301.2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a given Search problem (Linear Search and Binary Search) student will able to implement it.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/>
                        <a:t>ES-CS301.3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a given problem of Stacks, Queues and linked list student will able to implement it and analyze the same to determine the time and computation complexity.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5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/>
                        <a:t>ES-CS301.4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 will able to write an algorithm Selection Sort, Bubble Sort, Insertion Sort, Quick Sort, Merge Sort, Heap Sort and compare their performance in term of Space and Time complexity.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/>
                        <a:t>ES-CS301.5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 will able to implement Graph search and traversal algorithms and determine the time and computation complexity.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5" name="Google Shape;145;p17"/>
          <p:cNvSpPr/>
          <p:nvPr/>
        </p:nvSpPr>
        <p:spPr>
          <a:xfrm>
            <a:off x="241175" y="1548825"/>
            <a:ext cx="5067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E953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COURSE OUTCOMES (ECE) </a:t>
            </a:r>
            <a:r>
              <a:rPr b="1"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 b="1"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10202"/>
                </a:solidFill>
              </a:rPr>
              <a:t>On completion of the course students will be able to</a:t>
            </a:r>
            <a:endParaRPr b="1">
              <a:solidFill>
                <a:srgbClr val="010202"/>
              </a:solidFill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SORTING </a:t>
            </a:r>
            <a:endParaRPr/>
          </a:p>
        </p:txBody>
      </p:sp>
      <p:sp>
        <p:nvSpPr>
          <p:cNvPr id="151" name="Google Shape;151;p18"/>
          <p:cNvSpPr txBox="1"/>
          <p:nvPr>
            <p:ph idx="1" type="body"/>
          </p:nvPr>
        </p:nvSpPr>
        <p:spPr>
          <a:xfrm>
            <a:off x="381000" y="1447800"/>
            <a:ext cx="8534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884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DEFINITION: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Arranging an unordered set of comparable data items in order.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let P be an array of n elements P</a:t>
            </a:r>
            <a:r>
              <a:rPr baseline="-25000" lang="en-US" sz="1400"/>
              <a:t>1</a:t>
            </a:r>
            <a:r>
              <a:rPr lang="en-US" sz="1400"/>
              <a:t>, P</a:t>
            </a:r>
            <a:r>
              <a:rPr baseline="-25000" lang="en-US" sz="1400"/>
              <a:t>2</a:t>
            </a:r>
            <a:r>
              <a:rPr lang="en-US" sz="1400"/>
              <a:t>, P</a:t>
            </a:r>
            <a:r>
              <a:rPr baseline="-25000" lang="en-US" sz="1400"/>
              <a:t>3</a:t>
            </a:r>
            <a:r>
              <a:rPr lang="en-US" sz="1400"/>
              <a:t>, …… P</a:t>
            </a:r>
            <a:r>
              <a:rPr baseline="-25000" lang="en-US" sz="1400"/>
              <a:t>n</a:t>
            </a:r>
            <a:r>
              <a:rPr lang="en-US" sz="1400"/>
              <a:t> in memory. Sorting P means arranging the contents of P in either increasing or decreasing order i.e.,</a:t>
            </a:r>
            <a:endParaRPr sz="1400"/>
          </a:p>
          <a:p>
            <a:pPr indent="-520065" lvl="0" marL="571500" rtl="0" algn="l">
              <a:spcBef>
                <a:spcPts val="580"/>
              </a:spcBef>
              <a:spcAft>
                <a:spcPts val="0"/>
              </a:spcAft>
              <a:buSzPts val="1400"/>
              <a:buFont typeface="Libre Franklin"/>
              <a:buAutoNum type="romanUcPeriod"/>
            </a:pPr>
            <a:r>
              <a:rPr lang="en-US" sz="1400"/>
              <a:t>Increasing order (Ascending order)    : P</a:t>
            </a:r>
            <a:r>
              <a:rPr baseline="-25000" lang="en-US" sz="1400"/>
              <a:t>1</a:t>
            </a:r>
            <a:r>
              <a:rPr lang="en-US" sz="1400"/>
              <a:t> ≤ P</a:t>
            </a:r>
            <a:r>
              <a:rPr baseline="-25000" lang="en-US" sz="1400"/>
              <a:t>2</a:t>
            </a:r>
            <a:r>
              <a:rPr lang="en-US" sz="1400"/>
              <a:t> ≤ P</a:t>
            </a:r>
            <a:r>
              <a:rPr baseline="-25000" lang="en-US" sz="1400"/>
              <a:t>3</a:t>
            </a:r>
            <a:r>
              <a:rPr lang="en-US" sz="1400"/>
              <a:t> ≤ … ≤ P</a:t>
            </a:r>
            <a:r>
              <a:rPr baseline="-25000" lang="en-US" sz="1400"/>
              <a:t>n</a:t>
            </a:r>
            <a:r>
              <a:rPr lang="en-US" sz="1400"/>
              <a:t> </a:t>
            </a:r>
            <a:endParaRPr sz="1400"/>
          </a:p>
          <a:p>
            <a:pPr indent="-520065" lvl="0" marL="571500" rtl="0" algn="l">
              <a:spcBef>
                <a:spcPts val="580"/>
              </a:spcBef>
              <a:spcAft>
                <a:spcPts val="0"/>
              </a:spcAft>
              <a:buSzPts val="1400"/>
              <a:buFont typeface="Libre Franklin"/>
              <a:buAutoNum type="romanUcPeriod"/>
            </a:pPr>
            <a:r>
              <a:rPr lang="en-US" sz="1400"/>
              <a:t>Decreasing order (Descending order) : P</a:t>
            </a:r>
            <a:r>
              <a:rPr baseline="-25000" lang="en-US" sz="1400"/>
              <a:t>1</a:t>
            </a:r>
            <a:r>
              <a:rPr lang="en-US" sz="1400"/>
              <a:t> ≥ P</a:t>
            </a:r>
            <a:r>
              <a:rPr baseline="-25000" lang="en-US" sz="1400"/>
              <a:t>2</a:t>
            </a:r>
            <a:r>
              <a:rPr lang="en-US" sz="1400"/>
              <a:t> ≥ P</a:t>
            </a:r>
            <a:r>
              <a:rPr baseline="-25000" lang="en-US" sz="1400"/>
              <a:t>3</a:t>
            </a:r>
            <a:r>
              <a:rPr lang="en-US" sz="1400"/>
              <a:t> ≥ … ≥ P</a:t>
            </a:r>
            <a:r>
              <a:rPr baseline="-25000" lang="en-US" sz="1400"/>
              <a:t>n</a:t>
            </a:r>
            <a:endParaRPr sz="1400"/>
          </a:p>
          <a:p>
            <a:pPr indent="-441960" lvl="1" marL="845820" rtl="0" algn="l">
              <a:spcBef>
                <a:spcPts val="370"/>
              </a:spcBef>
              <a:spcAft>
                <a:spcPts val="0"/>
              </a:spcAft>
              <a:buSzPts val="2040"/>
              <a:buFont typeface="Libre Franklin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914400" y="5456250"/>
            <a:ext cx="4410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-286035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</a:pPr>
            <a:r>
              <a:rPr b="1" lang="en-US" sz="1400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BUBBLE SORT:</a:t>
            </a:r>
            <a:endParaRPr b="1" sz="1400">
              <a:solidFill>
                <a:srgbClr val="07376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7376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fnBubbleSort(int P[], int n)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swap=1;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for(i=1; i&lt;n &amp;&amp; swap==1; i++)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swap=0;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for(j=0; j&lt; n-i; j++)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if(P[j]&gt;P[j+1])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swap=1;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temp=P[j];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P[j]=P[j+1];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P[j+1]=temp;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7" name="Google Shape;157;p19"/>
          <p:cNvSpPr/>
          <p:nvPr/>
        </p:nvSpPr>
        <p:spPr>
          <a:xfrm>
            <a:off x="6381125" y="30185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158" name="Google Shape;158;p19"/>
          <p:cNvSpPr/>
          <p:nvPr/>
        </p:nvSpPr>
        <p:spPr>
          <a:xfrm>
            <a:off x="6762125" y="30185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159" name="Google Shape;159;p19"/>
          <p:cNvSpPr/>
          <p:nvPr/>
        </p:nvSpPr>
        <p:spPr>
          <a:xfrm>
            <a:off x="7143125" y="30185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160" name="Google Shape;160;p19"/>
          <p:cNvSpPr/>
          <p:nvPr/>
        </p:nvSpPr>
        <p:spPr>
          <a:xfrm>
            <a:off x="7524125" y="30185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161" name="Google Shape;161;p19"/>
          <p:cNvSpPr/>
          <p:nvPr/>
        </p:nvSpPr>
        <p:spPr>
          <a:xfrm>
            <a:off x="7905125" y="30185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</a:t>
            </a:r>
            <a:endParaRPr sz="1000"/>
          </a:p>
        </p:txBody>
      </p:sp>
      <p:sp>
        <p:nvSpPr>
          <p:cNvPr id="162" name="Google Shape;162;p19"/>
          <p:cNvSpPr txBox="1"/>
          <p:nvPr/>
        </p:nvSpPr>
        <p:spPr>
          <a:xfrm>
            <a:off x="5864950" y="3004300"/>
            <a:ext cx="450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P[]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5555225" y="34107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Index(i)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6410625" y="3435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6791625" y="3435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7172625" y="3435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7553625" y="3435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7934625" y="3435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5631425" y="2394700"/>
            <a:ext cx="779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SWAP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5250425" y="1886700"/>
            <a:ext cx="120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NOT SWAP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5555225" y="39187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PASS 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6381125" y="2408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173" name="Google Shape;173;p19"/>
          <p:cNvSpPr/>
          <p:nvPr/>
        </p:nvSpPr>
        <p:spPr>
          <a:xfrm>
            <a:off x="6762125" y="2408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174" name="Google Shape;174;p19"/>
          <p:cNvSpPr/>
          <p:nvPr/>
        </p:nvSpPr>
        <p:spPr>
          <a:xfrm>
            <a:off x="6381125" y="3932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175" name="Google Shape;175;p19"/>
          <p:cNvSpPr/>
          <p:nvPr/>
        </p:nvSpPr>
        <p:spPr>
          <a:xfrm>
            <a:off x="6762125" y="3932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176" name="Google Shape;176;p19"/>
          <p:cNvSpPr/>
          <p:nvPr/>
        </p:nvSpPr>
        <p:spPr>
          <a:xfrm>
            <a:off x="6762125" y="1900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177" name="Google Shape;177;p19"/>
          <p:cNvSpPr/>
          <p:nvPr/>
        </p:nvSpPr>
        <p:spPr>
          <a:xfrm>
            <a:off x="7143125" y="1900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178" name="Google Shape;178;p19"/>
          <p:cNvSpPr/>
          <p:nvPr/>
        </p:nvSpPr>
        <p:spPr>
          <a:xfrm>
            <a:off x="7143125" y="3932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179" name="Google Shape;179;p19"/>
          <p:cNvSpPr/>
          <p:nvPr/>
        </p:nvSpPr>
        <p:spPr>
          <a:xfrm>
            <a:off x="7143125" y="2408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180" name="Google Shape;180;p19"/>
          <p:cNvSpPr/>
          <p:nvPr/>
        </p:nvSpPr>
        <p:spPr>
          <a:xfrm>
            <a:off x="7524125" y="2408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181" name="Google Shape;181;p19"/>
          <p:cNvSpPr/>
          <p:nvPr/>
        </p:nvSpPr>
        <p:spPr>
          <a:xfrm>
            <a:off x="7143125" y="3932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182" name="Google Shape;182;p19"/>
          <p:cNvSpPr/>
          <p:nvPr/>
        </p:nvSpPr>
        <p:spPr>
          <a:xfrm>
            <a:off x="7524125" y="3932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183" name="Google Shape;183;p19"/>
          <p:cNvSpPr/>
          <p:nvPr/>
        </p:nvSpPr>
        <p:spPr>
          <a:xfrm>
            <a:off x="7524125" y="2408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184" name="Google Shape;184;p19"/>
          <p:cNvSpPr/>
          <p:nvPr/>
        </p:nvSpPr>
        <p:spPr>
          <a:xfrm>
            <a:off x="7905125" y="2408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</a:t>
            </a:r>
            <a:endParaRPr sz="1000"/>
          </a:p>
        </p:txBody>
      </p:sp>
      <p:sp>
        <p:nvSpPr>
          <p:cNvPr id="185" name="Google Shape;185;p19"/>
          <p:cNvSpPr/>
          <p:nvPr/>
        </p:nvSpPr>
        <p:spPr>
          <a:xfrm>
            <a:off x="7524125" y="3932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</a:t>
            </a:r>
            <a:endParaRPr sz="1000"/>
          </a:p>
        </p:txBody>
      </p:sp>
      <p:sp>
        <p:nvSpPr>
          <p:cNvPr id="186" name="Google Shape;186;p19"/>
          <p:cNvSpPr/>
          <p:nvPr/>
        </p:nvSpPr>
        <p:spPr>
          <a:xfrm>
            <a:off x="7905125" y="3932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187" name="Google Shape;187;p19"/>
          <p:cNvSpPr/>
          <p:nvPr/>
        </p:nvSpPr>
        <p:spPr>
          <a:xfrm>
            <a:off x="7905125" y="3932900"/>
            <a:ext cx="368700" cy="393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188" name="Google Shape;188;p19"/>
          <p:cNvSpPr txBox="1"/>
          <p:nvPr/>
        </p:nvSpPr>
        <p:spPr>
          <a:xfrm>
            <a:off x="5555225" y="44267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PASS 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6381125" y="1900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190" name="Google Shape;190;p19"/>
          <p:cNvSpPr/>
          <p:nvPr/>
        </p:nvSpPr>
        <p:spPr>
          <a:xfrm>
            <a:off x="6762125" y="1900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191" name="Google Shape;191;p19"/>
          <p:cNvSpPr/>
          <p:nvPr/>
        </p:nvSpPr>
        <p:spPr>
          <a:xfrm>
            <a:off x="6381125" y="4440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192" name="Google Shape;192;p19"/>
          <p:cNvSpPr/>
          <p:nvPr/>
        </p:nvSpPr>
        <p:spPr>
          <a:xfrm>
            <a:off x="6762125" y="4440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193" name="Google Shape;193;p19"/>
          <p:cNvSpPr/>
          <p:nvPr/>
        </p:nvSpPr>
        <p:spPr>
          <a:xfrm>
            <a:off x="6762125" y="2408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194" name="Google Shape;194;p19"/>
          <p:cNvSpPr/>
          <p:nvPr/>
        </p:nvSpPr>
        <p:spPr>
          <a:xfrm>
            <a:off x="7143125" y="2408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195" name="Google Shape;195;p19"/>
          <p:cNvSpPr/>
          <p:nvPr/>
        </p:nvSpPr>
        <p:spPr>
          <a:xfrm>
            <a:off x="6762125" y="4440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196" name="Google Shape;196;p19"/>
          <p:cNvSpPr/>
          <p:nvPr/>
        </p:nvSpPr>
        <p:spPr>
          <a:xfrm>
            <a:off x="7143125" y="4440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197" name="Google Shape;197;p19"/>
          <p:cNvSpPr/>
          <p:nvPr/>
        </p:nvSpPr>
        <p:spPr>
          <a:xfrm>
            <a:off x="7143125" y="4440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</a:t>
            </a:r>
            <a:endParaRPr sz="1000"/>
          </a:p>
        </p:txBody>
      </p:sp>
      <p:sp>
        <p:nvSpPr>
          <p:cNvPr id="198" name="Google Shape;198;p19"/>
          <p:cNvSpPr/>
          <p:nvPr/>
        </p:nvSpPr>
        <p:spPr>
          <a:xfrm>
            <a:off x="7524125" y="4440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199" name="Google Shape;199;p19"/>
          <p:cNvSpPr/>
          <p:nvPr/>
        </p:nvSpPr>
        <p:spPr>
          <a:xfrm>
            <a:off x="7143125" y="2408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200" name="Google Shape;200;p19"/>
          <p:cNvSpPr/>
          <p:nvPr/>
        </p:nvSpPr>
        <p:spPr>
          <a:xfrm>
            <a:off x="7524125" y="2408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</a:t>
            </a:r>
            <a:endParaRPr sz="1000"/>
          </a:p>
        </p:txBody>
      </p:sp>
      <p:sp>
        <p:nvSpPr>
          <p:cNvPr id="201" name="Google Shape;201;p19"/>
          <p:cNvSpPr/>
          <p:nvPr/>
        </p:nvSpPr>
        <p:spPr>
          <a:xfrm>
            <a:off x="7524125" y="4440900"/>
            <a:ext cx="368700" cy="393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202" name="Google Shape;202;p19"/>
          <p:cNvSpPr/>
          <p:nvPr/>
        </p:nvSpPr>
        <p:spPr>
          <a:xfrm>
            <a:off x="7905125" y="4440900"/>
            <a:ext cx="368700" cy="393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203" name="Google Shape;203;p19"/>
          <p:cNvSpPr txBox="1"/>
          <p:nvPr/>
        </p:nvSpPr>
        <p:spPr>
          <a:xfrm>
            <a:off x="5555225" y="49347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PASS 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6381125" y="4948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205" name="Google Shape;205;p19"/>
          <p:cNvSpPr/>
          <p:nvPr/>
        </p:nvSpPr>
        <p:spPr>
          <a:xfrm>
            <a:off x="6762125" y="4948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206" name="Google Shape;206;p19"/>
          <p:cNvSpPr/>
          <p:nvPr/>
        </p:nvSpPr>
        <p:spPr>
          <a:xfrm>
            <a:off x="6381125" y="2408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207" name="Google Shape;207;p19"/>
          <p:cNvSpPr/>
          <p:nvPr/>
        </p:nvSpPr>
        <p:spPr>
          <a:xfrm>
            <a:off x="6762125" y="2408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208" name="Google Shape;208;p19"/>
          <p:cNvSpPr/>
          <p:nvPr/>
        </p:nvSpPr>
        <p:spPr>
          <a:xfrm>
            <a:off x="6762125" y="4948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</a:t>
            </a:r>
            <a:endParaRPr sz="1000"/>
          </a:p>
        </p:txBody>
      </p:sp>
      <p:sp>
        <p:nvSpPr>
          <p:cNvPr id="209" name="Google Shape;209;p19"/>
          <p:cNvSpPr/>
          <p:nvPr/>
        </p:nvSpPr>
        <p:spPr>
          <a:xfrm>
            <a:off x="7143125" y="4948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210" name="Google Shape;210;p19"/>
          <p:cNvSpPr/>
          <p:nvPr/>
        </p:nvSpPr>
        <p:spPr>
          <a:xfrm>
            <a:off x="6762125" y="2408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211" name="Google Shape;211;p19"/>
          <p:cNvSpPr/>
          <p:nvPr/>
        </p:nvSpPr>
        <p:spPr>
          <a:xfrm>
            <a:off x="7143125" y="2408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</a:t>
            </a:r>
            <a:endParaRPr sz="1000"/>
          </a:p>
        </p:txBody>
      </p:sp>
      <p:sp>
        <p:nvSpPr>
          <p:cNvPr id="212" name="Google Shape;212;p19"/>
          <p:cNvSpPr/>
          <p:nvPr/>
        </p:nvSpPr>
        <p:spPr>
          <a:xfrm>
            <a:off x="7143125" y="4948900"/>
            <a:ext cx="368700" cy="393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213" name="Google Shape;213;p19"/>
          <p:cNvSpPr/>
          <p:nvPr/>
        </p:nvSpPr>
        <p:spPr>
          <a:xfrm>
            <a:off x="7524125" y="4948900"/>
            <a:ext cx="368700" cy="393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214" name="Google Shape;214;p19"/>
          <p:cNvSpPr/>
          <p:nvPr/>
        </p:nvSpPr>
        <p:spPr>
          <a:xfrm>
            <a:off x="7905125" y="4948900"/>
            <a:ext cx="368700" cy="393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215" name="Google Shape;215;p19"/>
          <p:cNvSpPr txBox="1"/>
          <p:nvPr/>
        </p:nvSpPr>
        <p:spPr>
          <a:xfrm>
            <a:off x="5555225" y="54427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PASS 4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9"/>
          <p:cNvSpPr/>
          <p:nvPr/>
        </p:nvSpPr>
        <p:spPr>
          <a:xfrm>
            <a:off x="6381125" y="5456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</a:t>
            </a:r>
            <a:endParaRPr sz="1000"/>
          </a:p>
        </p:txBody>
      </p:sp>
      <p:sp>
        <p:nvSpPr>
          <p:cNvPr id="217" name="Google Shape;217;p19"/>
          <p:cNvSpPr/>
          <p:nvPr/>
        </p:nvSpPr>
        <p:spPr>
          <a:xfrm>
            <a:off x="6762125" y="5456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218" name="Google Shape;218;p19"/>
          <p:cNvSpPr/>
          <p:nvPr/>
        </p:nvSpPr>
        <p:spPr>
          <a:xfrm>
            <a:off x="6381125" y="2408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219" name="Google Shape;219;p19"/>
          <p:cNvSpPr/>
          <p:nvPr/>
        </p:nvSpPr>
        <p:spPr>
          <a:xfrm>
            <a:off x="6762125" y="2408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</a:t>
            </a:r>
            <a:endParaRPr sz="1000"/>
          </a:p>
        </p:txBody>
      </p:sp>
      <p:sp>
        <p:nvSpPr>
          <p:cNvPr id="220" name="Google Shape;220;p19"/>
          <p:cNvSpPr/>
          <p:nvPr/>
        </p:nvSpPr>
        <p:spPr>
          <a:xfrm>
            <a:off x="6381125" y="5456900"/>
            <a:ext cx="368700" cy="393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</a:t>
            </a:r>
            <a:endParaRPr sz="1000"/>
          </a:p>
        </p:txBody>
      </p:sp>
      <p:sp>
        <p:nvSpPr>
          <p:cNvPr id="221" name="Google Shape;221;p19"/>
          <p:cNvSpPr/>
          <p:nvPr/>
        </p:nvSpPr>
        <p:spPr>
          <a:xfrm>
            <a:off x="6762125" y="5456900"/>
            <a:ext cx="368700" cy="393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222" name="Google Shape;222;p19"/>
          <p:cNvSpPr/>
          <p:nvPr/>
        </p:nvSpPr>
        <p:spPr>
          <a:xfrm>
            <a:off x="7143125" y="5456900"/>
            <a:ext cx="368700" cy="393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223" name="Google Shape;223;p19"/>
          <p:cNvSpPr/>
          <p:nvPr/>
        </p:nvSpPr>
        <p:spPr>
          <a:xfrm>
            <a:off x="7524125" y="5456900"/>
            <a:ext cx="368700" cy="393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224" name="Google Shape;224;p19"/>
          <p:cNvSpPr/>
          <p:nvPr/>
        </p:nvSpPr>
        <p:spPr>
          <a:xfrm>
            <a:off x="7905125" y="5456900"/>
            <a:ext cx="368700" cy="393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225" name="Google Shape;225;p19"/>
          <p:cNvSpPr txBox="1"/>
          <p:nvPr/>
        </p:nvSpPr>
        <p:spPr>
          <a:xfrm>
            <a:off x="6685925" y="5849100"/>
            <a:ext cx="14583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SORTED DATA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9"/>
          <p:cNvSpPr txBox="1"/>
          <p:nvPr>
            <p:ph type="title"/>
          </p:nvPr>
        </p:nvSpPr>
        <p:spPr>
          <a:xfrm>
            <a:off x="838200" y="1984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SORTING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8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8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6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3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3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9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/>
        </p:nvSpPr>
        <p:spPr>
          <a:xfrm>
            <a:off x="665950" y="2823433"/>
            <a:ext cx="264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-US"/>
              <a:t>Best Case: T(n) = O(n)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785375" y="3839425"/>
            <a:ext cx="3018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2.     Average Case: T(n) = O(n</a:t>
            </a:r>
            <a:r>
              <a:rPr b="1" baseline="30000" lang="en-US"/>
              <a:t>2</a:t>
            </a:r>
            <a:r>
              <a:rPr b="1" lang="en-US"/>
              <a:t>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785375" y="4843900"/>
            <a:ext cx="29028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3.     Worst Case: T(n) = O(n</a:t>
            </a:r>
            <a:r>
              <a:rPr b="1" baseline="30000" lang="en-US"/>
              <a:t>2</a:t>
            </a:r>
            <a:r>
              <a:rPr b="1" lang="en-US"/>
              <a:t>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6000125" y="28153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</a:t>
            </a:r>
            <a:endParaRPr sz="1000"/>
          </a:p>
        </p:txBody>
      </p:sp>
      <p:sp>
        <p:nvSpPr>
          <p:cNvPr id="235" name="Google Shape;235;p20"/>
          <p:cNvSpPr/>
          <p:nvPr/>
        </p:nvSpPr>
        <p:spPr>
          <a:xfrm>
            <a:off x="6381125" y="28153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236" name="Google Shape;236;p20"/>
          <p:cNvSpPr/>
          <p:nvPr/>
        </p:nvSpPr>
        <p:spPr>
          <a:xfrm>
            <a:off x="6762125" y="28153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237" name="Google Shape;237;p20"/>
          <p:cNvSpPr/>
          <p:nvPr/>
        </p:nvSpPr>
        <p:spPr>
          <a:xfrm>
            <a:off x="7143125" y="28153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238" name="Google Shape;238;p20"/>
          <p:cNvSpPr/>
          <p:nvPr/>
        </p:nvSpPr>
        <p:spPr>
          <a:xfrm>
            <a:off x="7524125" y="28153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239" name="Google Shape;239;p20"/>
          <p:cNvSpPr txBox="1"/>
          <p:nvPr/>
        </p:nvSpPr>
        <p:spPr>
          <a:xfrm>
            <a:off x="5483950" y="2801100"/>
            <a:ext cx="450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P[]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0"/>
          <p:cNvSpPr txBox="1"/>
          <p:nvPr/>
        </p:nvSpPr>
        <p:spPr>
          <a:xfrm>
            <a:off x="5174225" y="32075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Index(i)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6029625" y="32326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0"/>
          <p:cNvSpPr txBox="1"/>
          <p:nvPr/>
        </p:nvSpPr>
        <p:spPr>
          <a:xfrm>
            <a:off x="6410625" y="32326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0"/>
          <p:cNvSpPr txBox="1"/>
          <p:nvPr/>
        </p:nvSpPr>
        <p:spPr>
          <a:xfrm>
            <a:off x="6791625" y="32326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0"/>
          <p:cNvSpPr txBox="1"/>
          <p:nvPr/>
        </p:nvSpPr>
        <p:spPr>
          <a:xfrm>
            <a:off x="7172625" y="32326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7553625" y="32326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6000125" y="37297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247" name="Google Shape;247;p20"/>
          <p:cNvSpPr/>
          <p:nvPr/>
        </p:nvSpPr>
        <p:spPr>
          <a:xfrm>
            <a:off x="6381125" y="37297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248" name="Google Shape;248;p20"/>
          <p:cNvSpPr/>
          <p:nvPr/>
        </p:nvSpPr>
        <p:spPr>
          <a:xfrm>
            <a:off x="6762125" y="37297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249" name="Google Shape;249;p20"/>
          <p:cNvSpPr/>
          <p:nvPr/>
        </p:nvSpPr>
        <p:spPr>
          <a:xfrm>
            <a:off x="7143125" y="37297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250" name="Google Shape;250;p20"/>
          <p:cNvSpPr/>
          <p:nvPr/>
        </p:nvSpPr>
        <p:spPr>
          <a:xfrm>
            <a:off x="7524125" y="37297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</a:t>
            </a:r>
            <a:endParaRPr sz="1000"/>
          </a:p>
        </p:txBody>
      </p:sp>
      <p:sp>
        <p:nvSpPr>
          <p:cNvPr id="251" name="Google Shape;251;p20"/>
          <p:cNvSpPr txBox="1"/>
          <p:nvPr/>
        </p:nvSpPr>
        <p:spPr>
          <a:xfrm>
            <a:off x="5483950" y="3715500"/>
            <a:ext cx="450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P[]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5174225" y="41219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Index(i)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6029625" y="41470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6410625" y="41470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6791625" y="41470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0"/>
          <p:cNvSpPr txBox="1"/>
          <p:nvPr/>
        </p:nvSpPr>
        <p:spPr>
          <a:xfrm>
            <a:off x="7172625" y="41470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7553625" y="41470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0"/>
          <p:cNvSpPr/>
          <p:nvPr/>
        </p:nvSpPr>
        <p:spPr>
          <a:xfrm>
            <a:off x="6000125" y="47457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259" name="Google Shape;259;p20"/>
          <p:cNvSpPr/>
          <p:nvPr/>
        </p:nvSpPr>
        <p:spPr>
          <a:xfrm>
            <a:off x="6381125" y="47457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260" name="Google Shape;260;p20"/>
          <p:cNvSpPr/>
          <p:nvPr/>
        </p:nvSpPr>
        <p:spPr>
          <a:xfrm>
            <a:off x="6762125" y="47457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261" name="Google Shape;261;p20"/>
          <p:cNvSpPr/>
          <p:nvPr/>
        </p:nvSpPr>
        <p:spPr>
          <a:xfrm>
            <a:off x="7143125" y="47457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262" name="Google Shape;262;p20"/>
          <p:cNvSpPr/>
          <p:nvPr/>
        </p:nvSpPr>
        <p:spPr>
          <a:xfrm>
            <a:off x="7524125" y="47457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</a:t>
            </a:r>
            <a:endParaRPr sz="1000"/>
          </a:p>
        </p:txBody>
      </p:sp>
      <p:sp>
        <p:nvSpPr>
          <p:cNvPr id="263" name="Google Shape;263;p20"/>
          <p:cNvSpPr txBox="1"/>
          <p:nvPr/>
        </p:nvSpPr>
        <p:spPr>
          <a:xfrm>
            <a:off x="5483950" y="4731500"/>
            <a:ext cx="450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P[]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5174225" y="51379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Index(i)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0"/>
          <p:cNvSpPr txBox="1"/>
          <p:nvPr/>
        </p:nvSpPr>
        <p:spPr>
          <a:xfrm>
            <a:off x="6029625" y="51630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0"/>
          <p:cNvSpPr txBox="1"/>
          <p:nvPr/>
        </p:nvSpPr>
        <p:spPr>
          <a:xfrm>
            <a:off x="6410625" y="51630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6791625" y="51630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0"/>
          <p:cNvSpPr txBox="1"/>
          <p:nvPr/>
        </p:nvSpPr>
        <p:spPr>
          <a:xfrm>
            <a:off x="7172625" y="51630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0"/>
          <p:cNvSpPr txBox="1"/>
          <p:nvPr/>
        </p:nvSpPr>
        <p:spPr>
          <a:xfrm>
            <a:off x="7553625" y="51630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0"/>
          <p:cNvSpPr txBox="1"/>
          <p:nvPr/>
        </p:nvSpPr>
        <p:spPr>
          <a:xfrm>
            <a:off x="540125" y="1265533"/>
            <a:ext cx="5489400" cy="1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2884" lvl="0" marL="27432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</a:pPr>
            <a:r>
              <a:rPr b="1" lang="en-US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BUBBLE SORT TIME COMPLEXITY:</a:t>
            </a:r>
            <a:endParaRPr b="1">
              <a:solidFill>
                <a:srgbClr val="07376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7376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Time complexity on the algorithm also depends on the problem instance ( i.e., what set of data we have provided for the test). So, complexity of the algorithm is analyzed in three phases based on the problem instances.  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0"/>
          <p:cNvSpPr txBox="1"/>
          <p:nvPr>
            <p:ph type="title"/>
          </p:nvPr>
        </p:nvSpPr>
        <p:spPr>
          <a:xfrm>
            <a:off x="685800" y="1222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SORTING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9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9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/>
          <p:nvPr>
            <p:ph type="title"/>
          </p:nvPr>
        </p:nvSpPr>
        <p:spPr>
          <a:xfrm>
            <a:off x="381000" y="4846650"/>
            <a:ext cx="41619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-23341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</a:pPr>
            <a:r>
              <a:rPr b="1" lang="en-US" sz="1400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INSERTION SORT:</a:t>
            </a:r>
            <a:endParaRPr b="1" sz="1400">
              <a:solidFill>
                <a:srgbClr val="07376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7376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fnInsertionSort(int P[], int n)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for(i=1; i&lt;n; i++)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temp=P[i];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for(j=i-1; j&gt;=0 &amp;&amp; temp&lt;P[j]; j--)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P[j+1]=P[j];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P[j+1]=temp;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77" name="Google Shape;277;p21"/>
          <p:cNvSpPr/>
          <p:nvPr/>
        </p:nvSpPr>
        <p:spPr>
          <a:xfrm>
            <a:off x="6304925" y="30185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278" name="Google Shape;278;p21"/>
          <p:cNvSpPr/>
          <p:nvPr/>
        </p:nvSpPr>
        <p:spPr>
          <a:xfrm>
            <a:off x="6685925" y="30185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279" name="Google Shape;279;p21"/>
          <p:cNvSpPr/>
          <p:nvPr/>
        </p:nvSpPr>
        <p:spPr>
          <a:xfrm>
            <a:off x="7066925" y="30185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280" name="Google Shape;280;p21"/>
          <p:cNvSpPr/>
          <p:nvPr/>
        </p:nvSpPr>
        <p:spPr>
          <a:xfrm>
            <a:off x="7447925" y="30185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281" name="Google Shape;281;p21"/>
          <p:cNvSpPr/>
          <p:nvPr/>
        </p:nvSpPr>
        <p:spPr>
          <a:xfrm>
            <a:off x="7828925" y="30185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17</a:t>
            </a:r>
            <a:endParaRPr sz="1000"/>
          </a:p>
        </p:txBody>
      </p:sp>
      <p:sp>
        <p:nvSpPr>
          <p:cNvPr id="282" name="Google Shape;282;p21"/>
          <p:cNvSpPr txBox="1"/>
          <p:nvPr/>
        </p:nvSpPr>
        <p:spPr>
          <a:xfrm>
            <a:off x="5788750" y="3004300"/>
            <a:ext cx="450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P[]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1"/>
          <p:cNvSpPr txBox="1"/>
          <p:nvPr/>
        </p:nvSpPr>
        <p:spPr>
          <a:xfrm>
            <a:off x="5479025" y="34107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Index(i)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1"/>
          <p:cNvSpPr txBox="1"/>
          <p:nvPr/>
        </p:nvSpPr>
        <p:spPr>
          <a:xfrm>
            <a:off x="6334425" y="3435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6715425" y="3435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1"/>
          <p:cNvSpPr txBox="1"/>
          <p:nvPr/>
        </p:nvSpPr>
        <p:spPr>
          <a:xfrm>
            <a:off x="7096425" y="3435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1"/>
          <p:cNvSpPr txBox="1"/>
          <p:nvPr/>
        </p:nvSpPr>
        <p:spPr>
          <a:xfrm>
            <a:off x="7477425" y="3435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1"/>
          <p:cNvSpPr txBox="1"/>
          <p:nvPr/>
        </p:nvSpPr>
        <p:spPr>
          <a:xfrm>
            <a:off x="7858425" y="3435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1"/>
          <p:cNvSpPr txBox="1"/>
          <p:nvPr/>
        </p:nvSpPr>
        <p:spPr>
          <a:xfrm>
            <a:off x="5479025" y="41219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PASS 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1"/>
          <p:cNvSpPr txBox="1"/>
          <p:nvPr/>
        </p:nvSpPr>
        <p:spPr>
          <a:xfrm>
            <a:off x="5472913" y="45791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PASS 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1"/>
          <p:cNvSpPr txBox="1"/>
          <p:nvPr/>
        </p:nvSpPr>
        <p:spPr>
          <a:xfrm>
            <a:off x="5479025" y="50363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PASS 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1"/>
          <p:cNvSpPr txBox="1"/>
          <p:nvPr/>
        </p:nvSpPr>
        <p:spPr>
          <a:xfrm>
            <a:off x="5479025" y="5545300"/>
            <a:ext cx="760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PASS 4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1"/>
          <p:cNvSpPr txBox="1"/>
          <p:nvPr/>
        </p:nvSpPr>
        <p:spPr>
          <a:xfrm>
            <a:off x="5479025" y="18867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temp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1"/>
          <p:cNvSpPr txBox="1"/>
          <p:nvPr/>
        </p:nvSpPr>
        <p:spPr>
          <a:xfrm>
            <a:off x="6241025" y="18867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=P[1]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1"/>
          <p:cNvSpPr txBox="1"/>
          <p:nvPr/>
        </p:nvSpPr>
        <p:spPr>
          <a:xfrm>
            <a:off x="7003025" y="18867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=12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1"/>
          <p:cNvSpPr txBox="1"/>
          <p:nvPr/>
        </p:nvSpPr>
        <p:spPr>
          <a:xfrm>
            <a:off x="5076275" y="2394700"/>
            <a:ext cx="11628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1"/>
          <p:cNvSpPr txBox="1"/>
          <p:nvPr/>
        </p:nvSpPr>
        <p:spPr>
          <a:xfrm>
            <a:off x="6145925" y="2394700"/>
            <a:ext cx="8553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J &gt;= 0 (T)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7044425" y="2394700"/>
            <a:ext cx="11628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12 &lt; P[0] (T)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1"/>
          <p:cNvSpPr txBox="1"/>
          <p:nvPr/>
        </p:nvSpPr>
        <p:spPr>
          <a:xfrm>
            <a:off x="8222225" y="2394700"/>
            <a:ext cx="8553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1"/>
          <p:cNvSpPr/>
          <p:nvPr/>
        </p:nvSpPr>
        <p:spPr>
          <a:xfrm>
            <a:off x="6685925" y="41361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301" name="Google Shape;301;p21"/>
          <p:cNvSpPr txBox="1"/>
          <p:nvPr/>
        </p:nvSpPr>
        <p:spPr>
          <a:xfrm>
            <a:off x="4240925" y="4529300"/>
            <a:ext cx="855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 = 0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1"/>
          <p:cNvSpPr txBox="1"/>
          <p:nvPr/>
        </p:nvSpPr>
        <p:spPr>
          <a:xfrm>
            <a:off x="4240925" y="4529300"/>
            <a:ext cx="855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 = -1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1"/>
          <p:cNvSpPr txBox="1"/>
          <p:nvPr/>
        </p:nvSpPr>
        <p:spPr>
          <a:xfrm>
            <a:off x="6145925" y="2362483"/>
            <a:ext cx="855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J &gt;= 0 (F)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1"/>
          <p:cNvSpPr txBox="1"/>
          <p:nvPr/>
        </p:nvSpPr>
        <p:spPr>
          <a:xfrm>
            <a:off x="7044425" y="2362483"/>
            <a:ext cx="1162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12 &lt; P[-1] (F)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1"/>
          <p:cNvSpPr txBox="1"/>
          <p:nvPr/>
        </p:nvSpPr>
        <p:spPr>
          <a:xfrm>
            <a:off x="8222225" y="2362500"/>
            <a:ext cx="697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1"/>
          <p:cNvSpPr/>
          <p:nvPr/>
        </p:nvSpPr>
        <p:spPr>
          <a:xfrm>
            <a:off x="6304925" y="41361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307" name="Google Shape;307;p21"/>
          <p:cNvSpPr txBox="1"/>
          <p:nvPr/>
        </p:nvSpPr>
        <p:spPr>
          <a:xfrm>
            <a:off x="6241025" y="18867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=P[2]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1"/>
          <p:cNvSpPr txBox="1"/>
          <p:nvPr/>
        </p:nvSpPr>
        <p:spPr>
          <a:xfrm>
            <a:off x="7003025" y="18867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=27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1"/>
          <p:cNvSpPr txBox="1"/>
          <p:nvPr/>
        </p:nvSpPr>
        <p:spPr>
          <a:xfrm>
            <a:off x="4240925" y="4529300"/>
            <a:ext cx="855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 = 1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1"/>
          <p:cNvSpPr txBox="1"/>
          <p:nvPr/>
        </p:nvSpPr>
        <p:spPr>
          <a:xfrm>
            <a:off x="6145925" y="2362483"/>
            <a:ext cx="855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J &gt;= 0 (T)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1"/>
          <p:cNvSpPr txBox="1"/>
          <p:nvPr/>
        </p:nvSpPr>
        <p:spPr>
          <a:xfrm>
            <a:off x="7044425" y="2362483"/>
            <a:ext cx="1162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27 &lt; P[1] (F)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1"/>
          <p:cNvSpPr txBox="1"/>
          <p:nvPr/>
        </p:nvSpPr>
        <p:spPr>
          <a:xfrm>
            <a:off x="8222225" y="2362500"/>
            <a:ext cx="697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1"/>
          <p:cNvSpPr/>
          <p:nvPr/>
        </p:nvSpPr>
        <p:spPr>
          <a:xfrm>
            <a:off x="6685925" y="46441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314" name="Google Shape;314;p21"/>
          <p:cNvSpPr/>
          <p:nvPr/>
        </p:nvSpPr>
        <p:spPr>
          <a:xfrm>
            <a:off x="6304925" y="46441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315" name="Google Shape;315;p21"/>
          <p:cNvSpPr/>
          <p:nvPr/>
        </p:nvSpPr>
        <p:spPr>
          <a:xfrm>
            <a:off x="7066925" y="46441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316" name="Google Shape;316;p21"/>
          <p:cNvSpPr txBox="1"/>
          <p:nvPr/>
        </p:nvSpPr>
        <p:spPr>
          <a:xfrm>
            <a:off x="6241025" y="18867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=P[3]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1"/>
          <p:cNvSpPr txBox="1"/>
          <p:nvPr/>
        </p:nvSpPr>
        <p:spPr>
          <a:xfrm>
            <a:off x="7003025" y="18867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=5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1"/>
          <p:cNvSpPr txBox="1"/>
          <p:nvPr/>
        </p:nvSpPr>
        <p:spPr>
          <a:xfrm>
            <a:off x="4240925" y="4529300"/>
            <a:ext cx="855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 = 2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1"/>
          <p:cNvSpPr txBox="1"/>
          <p:nvPr/>
        </p:nvSpPr>
        <p:spPr>
          <a:xfrm>
            <a:off x="6145925" y="2362483"/>
            <a:ext cx="855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J &gt;= 0 (T)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1"/>
          <p:cNvSpPr txBox="1"/>
          <p:nvPr/>
        </p:nvSpPr>
        <p:spPr>
          <a:xfrm>
            <a:off x="7044425" y="2362483"/>
            <a:ext cx="1162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5 &lt; P[2] (T)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1"/>
          <p:cNvSpPr txBox="1"/>
          <p:nvPr/>
        </p:nvSpPr>
        <p:spPr>
          <a:xfrm>
            <a:off x="8222225" y="2362500"/>
            <a:ext cx="697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1"/>
          <p:cNvSpPr/>
          <p:nvPr/>
        </p:nvSpPr>
        <p:spPr>
          <a:xfrm>
            <a:off x="7447925" y="51521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323" name="Google Shape;323;p21"/>
          <p:cNvSpPr txBox="1"/>
          <p:nvPr/>
        </p:nvSpPr>
        <p:spPr>
          <a:xfrm>
            <a:off x="4240925" y="4529300"/>
            <a:ext cx="855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 = 1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1"/>
          <p:cNvSpPr txBox="1"/>
          <p:nvPr/>
        </p:nvSpPr>
        <p:spPr>
          <a:xfrm>
            <a:off x="6145925" y="2362483"/>
            <a:ext cx="855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J &gt;= 0 (T)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1"/>
          <p:cNvSpPr txBox="1"/>
          <p:nvPr/>
        </p:nvSpPr>
        <p:spPr>
          <a:xfrm>
            <a:off x="7044425" y="2362483"/>
            <a:ext cx="1162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5 &lt; P[1] (T)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1"/>
          <p:cNvSpPr txBox="1"/>
          <p:nvPr/>
        </p:nvSpPr>
        <p:spPr>
          <a:xfrm>
            <a:off x="8222225" y="2362500"/>
            <a:ext cx="697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1"/>
          <p:cNvSpPr/>
          <p:nvPr/>
        </p:nvSpPr>
        <p:spPr>
          <a:xfrm>
            <a:off x="7066925" y="51521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328" name="Google Shape;328;p21"/>
          <p:cNvSpPr txBox="1"/>
          <p:nvPr/>
        </p:nvSpPr>
        <p:spPr>
          <a:xfrm>
            <a:off x="6145925" y="2362483"/>
            <a:ext cx="855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J &gt;= 0 (T)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1"/>
          <p:cNvSpPr txBox="1"/>
          <p:nvPr/>
        </p:nvSpPr>
        <p:spPr>
          <a:xfrm>
            <a:off x="7044425" y="2362483"/>
            <a:ext cx="1162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5 &lt; P[0] (T)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1"/>
          <p:cNvSpPr txBox="1"/>
          <p:nvPr/>
        </p:nvSpPr>
        <p:spPr>
          <a:xfrm>
            <a:off x="8222225" y="2362500"/>
            <a:ext cx="697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1"/>
          <p:cNvSpPr txBox="1"/>
          <p:nvPr/>
        </p:nvSpPr>
        <p:spPr>
          <a:xfrm>
            <a:off x="4240925" y="4529300"/>
            <a:ext cx="855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 = 0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6685925" y="51521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333" name="Google Shape;333;p21"/>
          <p:cNvSpPr txBox="1"/>
          <p:nvPr/>
        </p:nvSpPr>
        <p:spPr>
          <a:xfrm>
            <a:off x="4240925" y="4529300"/>
            <a:ext cx="855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 = -1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1"/>
          <p:cNvSpPr txBox="1"/>
          <p:nvPr/>
        </p:nvSpPr>
        <p:spPr>
          <a:xfrm>
            <a:off x="6145925" y="2362483"/>
            <a:ext cx="855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J &gt;= 0 (F)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1"/>
          <p:cNvSpPr txBox="1"/>
          <p:nvPr/>
        </p:nvSpPr>
        <p:spPr>
          <a:xfrm>
            <a:off x="7044425" y="2362483"/>
            <a:ext cx="1162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5 &lt; P[-1] (F)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1"/>
          <p:cNvSpPr txBox="1"/>
          <p:nvPr/>
        </p:nvSpPr>
        <p:spPr>
          <a:xfrm>
            <a:off x="8222225" y="2362500"/>
            <a:ext cx="697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6304925" y="51521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338" name="Google Shape;338;p21"/>
          <p:cNvSpPr txBox="1"/>
          <p:nvPr/>
        </p:nvSpPr>
        <p:spPr>
          <a:xfrm>
            <a:off x="6241025" y="18867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=P[4]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1"/>
          <p:cNvSpPr txBox="1"/>
          <p:nvPr/>
        </p:nvSpPr>
        <p:spPr>
          <a:xfrm>
            <a:off x="7003025" y="18867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=17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4240925" y="4529300"/>
            <a:ext cx="855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 = 3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1"/>
          <p:cNvSpPr txBox="1"/>
          <p:nvPr/>
        </p:nvSpPr>
        <p:spPr>
          <a:xfrm>
            <a:off x="6145925" y="2362483"/>
            <a:ext cx="855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J &gt;= 0 (T)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1"/>
          <p:cNvSpPr txBox="1"/>
          <p:nvPr/>
        </p:nvSpPr>
        <p:spPr>
          <a:xfrm>
            <a:off x="7044425" y="2362483"/>
            <a:ext cx="1162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17 &lt; P[3] (T)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1"/>
          <p:cNvSpPr txBox="1"/>
          <p:nvPr/>
        </p:nvSpPr>
        <p:spPr>
          <a:xfrm>
            <a:off x="8222225" y="2362500"/>
            <a:ext cx="697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7828925" y="56601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345" name="Google Shape;345;p21"/>
          <p:cNvSpPr txBox="1"/>
          <p:nvPr/>
        </p:nvSpPr>
        <p:spPr>
          <a:xfrm>
            <a:off x="4240925" y="4529300"/>
            <a:ext cx="855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 = 2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6145925" y="2362483"/>
            <a:ext cx="855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J &gt;= 0 (T)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1"/>
          <p:cNvSpPr txBox="1"/>
          <p:nvPr/>
        </p:nvSpPr>
        <p:spPr>
          <a:xfrm>
            <a:off x="7044425" y="2362483"/>
            <a:ext cx="1162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17 &lt; P[2] (T)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1"/>
          <p:cNvSpPr txBox="1"/>
          <p:nvPr/>
        </p:nvSpPr>
        <p:spPr>
          <a:xfrm>
            <a:off x="8222225" y="2362500"/>
            <a:ext cx="697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7447925" y="56601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350" name="Google Shape;350;p21"/>
          <p:cNvSpPr txBox="1"/>
          <p:nvPr/>
        </p:nvSpPr>
        <p:spPr>
          <a:xfrm>
            <a:off x="4240925" y="4529300"/>
            <a:ext cx="855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 = 1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1"/>
          <p:cNvSpPr txBox="1"/>
          <p:nvPr/>
        </p:nvSpPr>
        <p:spPr>
          <a:xfrm>
            <a:off x="6145925" y="2362483"/>
            <a:ext cx="855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J &gt;= 0 (T)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1"/>
          <p:cNvSpPr txBox="1"/>
          <p:nvPr/>
        </p:nvSpPr>
        <p:spPr>
          <a:xfrm>
            <a:off x="7044425" y="2362483"/>
            <a:ext cx="1162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17 &lt; P[1] (F)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1"/>
          <p:cNvSpPr txBox="1"/>
          <p:nvPr/>
        </p:nvSpPr>
        <p:spPr>
          <a:xfrm>
            <a:off x="8222225" y="2362500"/>
            <a:ext cx="697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7066925" y="56601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17</a:t>
            </a:r>
            <a:endParaRPr sz="1000"/>
          </a:p>
        </p:txBody>
      </p:sp>
      <p:sp>
        <p:nvSpPr>
          <p:cNvPr id="355" name="Google Shape;355;p21"/>
          <p:cNvSpPr/>
          <p:nvPr/>
        </p:nvSpPr>
        <p:spPr>
          <a:xfrm>
            <a:off x="6685925" y="56601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356" name="Google Shape;356;p21"/>
          <p:cNvSpPr/>
          <p:nvPr/>
        </p:nvSpPr>
        <p:spPr>
          <a:xfrm>
            <a:off x="6304925" y="56601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357" name="Google Shape;357;p21"/>
          <p:cNvSpPr/>
          <p:nvPr/>
        </p:nvSpPr>
        <p:spPr>
          <a:xfrm>
            <a:off x="7828925" y="5660100"/>
            <a:ext cx="368700" cy="393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358" name="Google Shape;358;p21"/>
          <p:cNvSpPr/>
          <p:nvPr/>
        </p:nvSpPr>
        <p:spPr>
          <a:xfrm>
            <a:off x="7447925" y="5660100"/>
            <a:ext cx="368700" cy="393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359" name="Google Shape;359;p21"/>
          <p:cNvSpPr/>
          <p:nvPr/>
        </p:nvSpPr>
        <p:spPr>
          <a:xfrm>
            <a:off x="7066925" y="5660100"/>
            <a:ext cx="368700" cy="393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17</a:t>
            </a:r>
            <a:endParaRPr sz="1000"/>
          </a:p>
        </p:txBody>
      </p:sp>
      <p:sp>
        <p:nvSpPr>
          <p:cNvPr id="360" name="Google Shape;360;p21"/>
          <p:cNvSpPr/>
          <p:nvPr/>
        </p:nvSpPr>
        <p:spPr>
          <a:xfrm>
            <a:off x="6685925" y="5660100"/>
            <a:ext cx="368700" cy="393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361" name="Google Shape;361;p21"/>
          <p:cNvSpPr/>
          <p:nvPr/>
        </p:nvSpPr>
        <p:spPr>
          <a:xfrm>
            <a:off x="6304925" y="5660100"/>
            <a:ext cx="368700" cy="393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362" name="Google Shape;362;p21"/>
          <p:cNvSpPr txBox="1"/>
          <p:nvPr/>
        </p:nvSpPr>
        <p:spPr>
          <a:xfrm>
            <a:off x="6548725" y="6153900"/>
            <a:ext cx="15954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SORTED DATA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1"/>
          <p:cNvSpPr txBox="1"/>
          <p:nvPr>
            <p:ph type="title"/>
          </p:nvPr>
        </p:nvSpPr>
        <p:spPr>
          <a:xfrm>
            <a:off x="381000" y="1222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SORTING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6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"/>
          <p:cNvSpPr txBox="1"/>
          <p:nvPr/>
        </p:nvSpPr>
        <p:spPr>
          <a:xfrm>
            <a:off x="665950" y="3128233"/>
            <a:ext cx="264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-US"/>
              <a:t>Best Case: T(n) = O(n)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2"/>
          <p:cNvSpPr txBox="1"/>
          <p:nvPr/>
        </p:nvSpPr>
        <p:spPr>
          <a:xfrm>
            <a:off x="785375" y="4144225"/>
            <a:ext cx="30528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2.     Average Case: T(n) = O(n</a:t>
            </a:r>
            <a:r>
              <a:rPr b="1" baseline="30000" lang="en-US"/>
              <a:t>2</a:t>
            </a:r>
            <a:r>
              <a:rPr b="1" lang="en-US"/>
              <a:t>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2"/>
          <p:cNvSpPr txBox="1"/>
          <p:nvPr/>
        </p:nvSpPr>
        <p:spPr>
          <a:xfrm>
            <a:off x="785375" y="5148700"/>
            <a:ext cx="29490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3.     Worst Case: T(n) = O(n</a:t>
            </a:r>
            <a:r>
              <a:rPr b="1" baseline="30000" lang="en-US"/>
              <a:t>2</a:t>
            </a:r>
            <a:r>
              <a:rPr b="1" lang="en-US"/>
              <a:t>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2"/>
          <p:cNvSpPr/>
          <p:nvPr/>
        </p:nvSpPr>
        <p:spPr>
          <a:xfrm>
            <a:off x="6000125" y="31201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372" name="Google Shape;372;p22"/>
          <p:cNvSpPr/>
          <p:nvPr/>
        </p:nvSpPr>
        <p:spPr>
          <a:xfrm>
            <a:off x="6381125" y="31201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373" name="Google Shape;373;p22"/>
          <p:cNvSpPr/>
          <p:nvPr/>
        </p:nvSpPr>
        <p:spPr>
          <a:xfrm>
            <a:off x="6762125" y="31201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17</a:t>
            </a:r>
            <a:endParaRPr sz="1000"/>
          </a:p>
        </p:txBody>
      </p:sp>
      <p:sp>
        <p:nvSpPr>
          <p:cNvPr id="374" name="Google Shape;374;p22"/>
          <p:cNvSpPr/>
          <p:nvPr/>
        </p:nvSpPr>
        <p:spPr>
          <a:xfrm>
            <a:off x="7143125" y="31201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375" name="Google Shape;375;p22"/>
          <p:cNvSpPr/>
          <p:nvPr/>
        </p:nvSpPr>
        <p:spPr>
          <a:xfrm>
            <a:off x="7524125" y="31201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376" name="Google Shape;376;p22"/>
          <p:cNvSpPr txBox="1"/>
          <p:nvPr/>
        </p:nvSpPr>
        <p:spPr>
          <a:xfrm>
            <a:off x="5483950" y="3105900"/>
            <a:ext cx="450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P[]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2"/>
          <p:cNvSpPr txBox="1"/>
          <p:nvPr/>
        </p:nvSpPr>
        <p:spPr>
          <a:xfrm>
            <a:off x="5174225" y="35123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Index(i)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2"/>
          <p:cNvSpPr txBox="1"/>
          <p:nvPr/>
        </p:nvSpPr>
        <p:spPr>
          <a:xfrm>
            <a:off x="6029625" y="35374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2"/>
          <p:cNvSpPr txBox="1"/>
          <p:nvPr/>
        </p:nvSpPr>
        <p:spPr>
          <a:xfrm>
            <a:off x="6410625" y="35374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2"/>
          <p:cNvSpPr txBox="1"/>
          <p:nvPr/>
        </p:nvSpPr>
        <p:spPr>
          <a:xfrm>
            <a:off x="6791625" y="35374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2"/>
          <p:cNvSpPr txBox="1"/>
          <p:nvPr/>
        </p:nvSpPr>
        <p:spPr>
          <a:xfrm>
            <a:off x="7172625" y="35374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7553625" y="35374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6000125" y="40345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384" name="Google Shape;384;p22"/>
          <p:cNvSpPr/>
          <p:nvPr/>
        </p:nvSpPr>
        <p:spPr>
          <a:xfrm>
            <a:off x="6381125" y="40345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385" name="Google Shape;385;p22"/>
          <p:cNvSpPr/>
          <p:nvPr/>
        </p:nvSpPr>
        <p:spPr>
          <a:xfrm>
            <a:off x="6762125" y="40345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386" name="Google Shape;386;p22"/>
          <p:cNvSpPr/>
          <p:nvPr/>
        </p:nvSpPr>
        <p:spPr>
          <a:xfrm>
            <a:off x="7143125" y="40345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387" name="Google Shape;387;p22"/>
          <p:cNvSpPr/>
          <p:nvPr/>
        </p:nvSpPr>
        <p:spPr>
          <a:xfrm>
            <a:off x="7524125" y="40345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17</a:t>
            </a:r>
            <a:endParaRPr sz="1000"/>
          </a:p>
        </p:txBody>
      </p:sp>
      <p:sp>
        <p:nvSpPr>
          <p:cNvPr id="388" name="Google Shape;388;p22"/>
          <p:cNvSpPr txBox="1"/>
          <p:nvPr/>
        </p:nvSpPr>
        <p:spPr>
          <a:xfrm>
            <a:off x="5483950" y="4020300"/>
            <a:ext cx="450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P[]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2"/>
          <p:cNvSpPr txBox="1"/>
          <p:nvPr/>
        </p:nvSpPr>
        <p:spPr>
          <a:xfrm>
            <a:off x="5174225" y="44267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Index(i)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2"/>
          <p:cNvSpPr txBox="1"/>
          <p:nvPr/>
        </p:nvSpPr>
        <p:spPr>
          <a:xfrm>
            <a:off x="6029625" y="4451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2"/>
          <p:cNvSpPr txBox="1"/>
          <p:nvPr/>
        </p:nvSpPr>
        <p:spPr>
          <a:xfrm>
            <a:off x="6410625" y="4451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2"/>
          <p:cNvSpPr txBox="1"/>
          <p:nvPr/>
        </p:nvSpPr>
        <p:spPr>
          <a:xfrm>
            <a:off x="6791625" y="4451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2"/>
          <p:cNvSpPr txBox="1"/>
          <p:nvPr/>
        </p:nvSpPr>
        <p:spPr>
          <a:xfrm>
            <a:off x="7172625" y="4451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7553625" y="4451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6000125" y="50505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396" name="Google Shape;396;p22"/>
          <p:cNvSpPr/>
          <p:nvPr/>
        </p:nvSpPr>
        <p:spPr>
          <a:xfrm>
            <a:off x="6381125" y="50505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397" name="Google Shape;397;p22"/>
          <p:cNvSpPr/>
          <p:nvPr/>
        </p:nvSpPr>
        <p:spPr>
          <a:xfrm>
            <a:off x="6762125" y="50505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17</a:t>
            </a:r>
            <a:endParaRPr sz="1000"/>
          </a:p>
        </p:txBody>
      </p:sp>
      <p:sp>
        <p:nvSpPr>
          <p:cNvPr id="398" name="Google Shape;398;p22"/>
          <p:cNvSpPr/>
          <p:nvPr/>
        </p:nvSpPr>
        <p:spPr>
          <a:xfrm>
            <a:off x="7143125" y="50505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399" name="Google Shape;399;p22"/>
          <p:cNvSpPr/>
          <p:nvPr/>
        </p:nvSpPr>
        <p:spPr>
          <a:xfrm>
            <a:off x="7524125" y="50505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400" name="Google Shape;400;p22"/>
          <p:cNvSpPr txBox="1"/>
          <p:nvPr/>
        </p:nvSpPr>
        <p:spPr>
          <a:xfrm>
            <a:off x="5483950" y="5036300"/>
            <a:ext cx="450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P[]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2"/>
          <p:cNvSpPr txBox="1"/>
          <p:nvPr/>
        </p:nvSpPr>
        <p:spPr>
          <a:xfrm>
            <a:off x="5174225" y="54427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Index(i)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6029625" y="5467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6410625" y="5467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6791625" y="5467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72625" y="5467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553625" y="5467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540125" y="1392533"/>
            <a:ext cx="5347200" cy="1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2884" lvl="0" marL="27432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</a:pPr>
            <a:r>
              <a:rPr b="1" lang="en-US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INSERTION SORT TIME COMPLEXITY:</a:t>
            </a:r>
            <a:endParaRPr b="1">
              <a:solidFill>
                <a:srgbClr val="07376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7376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Time complexity on the algorithm also depends on the problem instance ( i.e., what set of data we have provided for the test). So, complexity of the algorithm is analyzed in three phases based on the problem instances.  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2"/>
          <p:cNvSpPr txBox="1"/>
          <p:nvPr>
            <p:ph type="title"/>
          </p:nvPr>
        </p:nvSpPr>
        <p:spPr>
          <a:xfrm>
            <a:off x="381000" y="1222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SORTING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9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9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3"/>
          <p:cNvSpPr txBox="1"/>
          <p:nvPr>
            <p:ph type="title"/>
          </p:nvPr>
        </p:nvSpPr>
        <p:spPr>
          <a:xfrm>
            <a:off x="381000" y="5227650"/>
            <a:ext cx="31773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-286035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</a:pPr>
            <a:r>
              <a:rPr b="1" lang="en-US" sz="1400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SELECTION SORT:</a:t>
            </a:r>
            <a:endParaRPr b="1" sz="1400">
              <a:solidFill>
                <a:srgbClr val="07376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7376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fnSelectionSort(int P[], int n)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for(k=0; k&lt;n-1; k++)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loc=k;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for(j=k+1; j&lt;n; j++)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if(P[j]&lt;P[loc])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loc=j;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if(loc!=k)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temp=P[k];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P[k]=P[loc];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P[loc]=temp;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14" name="Google Shape;414;p23"/>
          <p:cNvSpPr/>
          <p:nvPr/>
        </p:nvSpPr>
        <p:spPr>
          <a:xfrm>
            <a:off x="6304925" y="2916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415" name="Google Shape;415;p23"/>
          <p:cNvSpPr/>
          <p:nvPr/>
        </p:nvSpPr>
        <p:spPr>
          <a:xfrm>
            <a:off x="6685925" y="2916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416" name="Google Shape;416;p23"/>
          <p:cNvSpPr/>
          <p:nvPr/>
        </p:nvSpPr>
        <p:spPr>
          <a:xfrm>
            <a:off x="7066925" y="2916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417" name="Google Shape;417;p23"/>
          <p:cNvSpPr/>
          <p:nvPr/>
        </p:nvSpPr>
        <p:spPr>
          <a:xfrm>
            <a:off x="7447925" y="2916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418" name="Google Shape;418;p23"/>
          <p:cNvSpPr/>
          <p:nvPr/>
        </p:nvSpPr>
        <p:spPr>
          <a:xfrm>
            <a:off x="7828925" y="29169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17</a:t>
            </a:r>
            <a:endParaRPr sz="1000"/>
          </a:p>
        </p:txBody>
      </p:sp>
      <p:sp>
        <p:nvSpPr>
          <p:cNvPr id="419" name="Google Shape;419;p23"/>
          <p:cNvSpPr txBox="1"/>
          <p:nvPr/>
        </p:nvSpPr>
        <p:spPr>
          <a:xfrm>
            <a:off x="5788750" y="2902700"/>
            <a:ext cx="450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P[]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5479025" y="33091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Index(i)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6334425" y="33342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6715425" y="33342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096425" y="33342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477425" y="33342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858425" y="33342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5479025" y="40203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PASS 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5472913" y="44775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PASS 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5479025" y="49347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PASS 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5479025" y="5443700"/>
            <a:ext cx="760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PASS 4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5707625" y="1785100"/>
            <a:ext cx="450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loc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5076275" y="2293100"/>
            <a:ext cx="11628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4012325" y="3614900"/>
            <a:ext cx="855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 = 1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3"/>
          <p:cNvSpPr txBox="1"/>
          <p:nvPr/>
        </p:nvSpPr>
        <p:spPr>
          <a:xfrm>
            <a:off x="6317225" y="17851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=k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3"/>
          <p:cNvSpPr txBox="1"/>
          <p:nvPr/>
        </p:nvSpPr>
        <p:spPr>
          <a:xfrm>
            <a:off x="6222125" y="2260900"/>
            <a:ext cx="16791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12 &lt; 23  (TRUE)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3"/>
          <p:cNvSpPr txBox="1"/>
          <p:nvPr/>
        </p:nvSpPr>
        <p:spPr>
          <a:xfrm>
            <a:off x="7079225" y="17851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= 0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3"/>
          <p:cNvSpPr txBox="1"/>
          <p:nvPr/>
        </p:nvSpPr>
        <p:spPr>
          <a:xfrm>
            <a:off x="6317225" y="17851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=j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3"/>
          <p:cNvSpPr txBox="1"/>
          <p:nvPr/>
        </p:nvSpPr>
        <p:spPr>
          <a:xfrm>
            <a:off x="7079225" y="17851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= 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3"/>
          <p:cNvSpPr txBox="1"/>
          <p:nvPr/>
        </p:nvSpPr>
        <p:spPr>
          <a:xfrm>
            <a:off x="4012325" y="3614900"/>
            <a:ext cx="855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 = 2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3"/>
          <p:cNvSpPr txBox="1"/>
          <p:nvPr/>
        </p:nvSpPr>
        <p:spPr>
          <a:xfrm>
            <a:off x="6222125" y="2260900"/>
            <a:ext cx="16791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27 &lt; 12  (FALSE)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3"/>
          <p:cNvSpPr txBox="1"/>
          <p:nvPr/>
        </p:nvSpPr>
        <p:spPr>
          <a:xfrm>
            <a:off x="4012325" y="3614900"/>
            <a:ext cx="855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 = 3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3"/>
          <p:cNvSpPr txBox="1"/>
          <p:nvPr/>
        </p:nvSpPr>
        <p:spPr>
          <a:xfrm>
            <a:off x="6222125" y="2260900"/>
            <a:ext cx="16791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5 &lt; 12  (TRUE)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3"/>
          <p:cNvSpPr txBox="1"/>
          <p:nvPr/>
        </p:nvSpPr>
        <p:spPr>
          <a:xfrm>
            <a:off x="6317225" y="17851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=j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3"/>
          <p:cNvSpPr txBox="1"/>
          <p:nvPr/>
        </p:nvSpPr>
        <p:spPr>
          <a:xfrm>
            <a:off x="7079225" y="17851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= 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3"/>
          <p:cNvSpPr txBox="1"/>
          <p:nvPr/>
        </p:nvSpPr>
        <p:spPr>
          <a:xfrm>
            <a:off x="4012325" y="3614900"/>
            <a:ext cx="855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 = 4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3"/>
          <p:cNvSpPr txBox="1"/>
          <p:nvPr/>
        </p:nvSpPr>
        <p:spPr>
          <a:xfrm>
            <a:off x="6222125" y="2260900"/>
            <a:ext cx="16791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17 &lt; 5  (FALSE)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3"/>
          <p:cNvSpPr txBox="1"/>
          <p:nvPr/>
        </p:nvSpPr>
        <p:spPr>
          <a:xfrm>
            <a:off x="4012325" y="3614900"/>
            <a:ext cx="855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 = 5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3"/>
          <p:cNvSpPr txBox="1"/>
          <p:nvPr/>
        </p:nvSpPr>
        <p:spPr>
          <a:xfrm>
            <a:off x="3036800" y="5385700"/>
            <a:ext cx="23418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CONDITION : loc != k (TRUE)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3"/>
          <p:cNvSpPr txBox="1"/>
          <p:nvPr/>
        </p:nvSpPr>
        <p:spPr>
          <a:xfrm>
            <a:off x="4012325" y="2192500"/>
            <a:ext cx="855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 = 0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3"/>
          <p:cNvSpPr/>
          <p:nvPr/>
        </p:nvSpPr>
        <p:spPr>
          <a:xfrm>
            <a:off x="6304925" y="4034500"/>
            <a:ext cx="368700" cy="393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450" name="Google Shape;450;p23"/>
          <p:cNvSpPr/>
          <p:nvPr/>
        </p:nvSpPr>
        <p:spPr>
          <a:xfrm>
            <a:off x="7447925" y="40345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451" name="Google Shape;451;p23"/>
          <p:cNvSpPr/>
          <p:nvPr/>
        </p:nvSpPr>
        <p:spPr>
          <a:xfrm>
            <a:off x="6685925" y="40345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452" name="Google Shape;452;p23"/>
          <p:cNvSpPr/>
          <p:nvPr/>
        </p:nvSpPr>
        <p:spPr>
          <a:xfrm>
            <a:off x="7066925" y="40345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453" name="Google Shape;453;p23"/>
          <p:cNvSpPr/>
          <p:nvPr/>
        </p:nvSpPr>
        <p:spPr>
          <a:xfrm>
            <a:off x="7828925" y="40345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17</a:t>
            </a:r>
            <a:endParaRPr sz="1000"/>
          </a:p>
        </p:txBody>
      </p:sp>
      <p:sp>
        <p:nvSpPr>
          <p:cNvPr id="454" name="Google Shape;454;p23"/>
          <p:cNvSpPr txBox="1"/>
          <p:nvPr/>
        </p:nvSpPr>
        <p:spPr>
          <a:xfrm>
            <a:off x="6317225" y="17851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=k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3"/>
          <p:cNvSpPr txBox="1"/>
          <p:nvPr/>
        </p:nvSpPr>
        <p:spPr>
          <a:xfrm>
            <a:off x="7079225" y="17851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= 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3"/>
          <p:cNvSpPr txBox="1"/>
          <p:nvPr/>
        </p:nvSpPr>
        <p:spPr>
          <a:xfrm>
            <a:off x="6222125" y="2260900"/>
            <a:ext cx="16791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27 &lt; 12  (FALSE)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3"/>
          <p:cNvSpPr txBox="1"/>
          <p:nvPr/>
        </p:nvSpPr>
        <p:spPr>
          <a:xfrm>
            <a:off x="4012325" y="3614900"/>
            <a:ext cx="855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 = 2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3"/>
          <p:cNvSpPr txBox="1"/>
          <p:nvPr/>
        </p:nvSpPr>
        <p:spPr>
          <a:xfrm>
            <a:off x="4012325" y="2192500"/>
            <a:ext cx="855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 = 1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3"/>
          <p:cNvSpPr txBox="1"/>
          <p:nvPr/>
        </p:nvSpPr>
        <p:spPr>
          <a:xfrm>
            <a:off x="6222125" y="2260900"/>
            <a:ext cx="16791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23 &lt; 12  (FALSE)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3"/>
          <p:cNvSpPr txBox="1"/>
          <p:nvPr/>
        </p:nvSpPr>
        <p:spPr>
          <a:xfrm>
            <a:off x="4012325" y="3614900"/>
            <a:ext cx="855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 = 3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3"/>
          <p:cNvSpPr txBox="1"/>
          <p:nvPr/>
        </p:nvSpPr>
        <p:spPr>
          <a:xfrm>
            <a:off x="6222125" y="2260900"/>
            <a:ext cx="16791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17 &lt; 12  (FALSE)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3"/>
          <p:cNvSpPr txBox="1"/>
          <p:nvPr/>
        </p:nvSpPr>
        <p:spPr>
          <a:xfrm>
            <a:off x="4012325" y="3614900"/>
            <a:ext cx="855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 = 4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3"/>
          <p:cNvSpPr txBox="1"/>
          <p:nvPr/>
        </p:nvSpPr>
        <p:spPr>
          <a:xfrm>
            <a:off x="3036800" y="5385700"/>
            <a:ext cx="23418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CONDITION : loc != k (FALSE)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3"/>
          <p:cNvSpPr txBox="1"/>
          <p:nvPr/>
        </p:nvSpPr>
        <p:spPr>
          <a:xfrm>
            <a:off x="4012325" y="3614900"/>
            <a:ext cx="855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 = 5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3"/>
          <p:cNvSpPr/>
          <p:nvPr/>
        </p:nvSpPr>
        <p:spPr>
          <a:xfrm>
            <a:off x="6304925" y="4542500"/>
            <a:ext cx="368700" cy="393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466" name="Google Shape;466;p23"/>
          <p:cNvSpPr/>
          <p:nvPr/>
        </p:nvSpPr>
        <p:spPr>
          <a:xfrm>
            <a:off x="7447925" y="45425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467" name="Google Shape;467;p23"/>
          <p:cNvSpPr/>
          <p:nvPr/>
        </p:nvSpPr>
        <p:spPr>
          <a:xfrm>
            <a:off x="6685925" y="4542500"/>
            <a:ext cx="368700" cy="393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468" name="Google Shape;468;p23"/>
          <p:cNvSpPr/>
          <p:nvPr/>
        </p:nvSpPr>
        <p:spPr>
          <a:xfrm>
            <a:off x="7066925" y="45425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469" name="Google Shape;469;p23"/>
          <p:cNvSpPr/>
          <p:nvPr/>
        </p:nvSpPr>
        <p:spPr>
          <a:xfrm>
            <a:off x="7828925" y="45425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17</a:t>
            </a:r>
            <a:endParaRPr sz="1000"/>
          </a:p>
        </p:txBody>
      </p:sp>
      <p:sp>
        <p:nvSpPr>
          <p:cNvPr id="470" name="Google Shape;470;p23"/>
          <p:cNvSpPr txBox="1"/>
          <p:nvPr/>
        </p:nvSpPr>
        <p:spPr>
          <a:xfrm>
            <a:off x="6317225" y="17851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=k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3"/>
          <p:cNvSpPr txBox="1"/>
          <p:nvPr/>
        </p:nvSpPr>
        <p:spPr>
          <a:xfrm>
            <a:off x="7079225" y="17851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= 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3"/>
          <p:cNvSpPr txBox="1"/>
          <p:nvPr/>
        </p:nvSpPr>
        <p:spPr>
          <a:xfrm>
            <a:off x="4012325" y="2192500"/>
            <a:ext cx="855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 = 2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3"/>
          <p:cNvSpPr txBox="1"/>
          <p:nvPr/>
        </p:nvSpPr>
        <p:spPr>
          <a:xfrm>
            <a:off x="6222125" y="2260900"/>
            <a:ext cx="16791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23 &lt; 27  (TRUE)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3"/>
          <p:cNvSpPr txBox="1"/>
          <p:nvPr/>
        </p:nvSpPr>
        <p:spPr>
          <a:xfrm>
            <a:off x="4012325" y="3614900"/>
            <a:ext cx="855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 = 3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3"/>
          <p:cNvSpPr txBox="1"/>
          <p:nvPr/>
        </p:nvSpPr>
        <p:spPr>
          <a:xfrm>
            <a:off x="6317225" y="17851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=j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3"/>
          <p:cNvSpPr txBox="1"/>
          <p:nvPr/>
        </p:nvSpPr>
        <p:spPr>
          <a:xfrm>
            <a:off x="7079225" y="17851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= 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3"/>
          <p:cNvSpPr txBox="1"/>
          <p:nvPr/>
        </p:nvSpPr>
        <p:spPr>
          <a:xfrm>
            <a:off x="6222125" y="2260900"/>
            <a:ext cx="16791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17 &lt; 23  (TRUE)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3"/>
          <p:cNvSpPr txBox="1"/>
          <p:nvPr/>
        </p:nvSpPr>
        <p:spPr>
          <a:xfrm>
            <a:off x="4012325" y="3614900"/>
            <a:ext cx="855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 = 4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3"/>
          <p:cNvSpPr txBox="1"/>
          <p:nvPr/>
        </p:nvSpPr>
        <p:spPr>
          <a:xfrm>
            <a:off x="6317225" y="17851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=j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3"/>
          <p:cNvSpPr txBox="1"/>
          <p:nvPr/>
        </p:nvSpPr>
        <p:spPr>
          <a:xfrm>
            <a:off x="7079225" y="17851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= 4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3"/>
          <p:cNvSpPr txBox="1"/>
          <p:nvPr/>
        </p:nvSpPr>
        <p:spPr>
          <a:xfrm>
            <a:off x="3036800" y="5385700"/>
            <a:ext cx="23418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CONDITION : loc != k (TRUE)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3"/>
          <p:cNvSpPr txBox="1"/>
          <p:nvPr/>
        </p:nvSpPr>
        <p:spPr>
          <a:xfrm>
            <a:off x="4012325" y="3614900"/>
            <a:ext cx="855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 = 5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23"/>
          <p:cNvSpPr/>
          <p:nvPr/>
        </p:nvSpPr>
        <p:spPr>
          <a:xfrm>
            <a:off x="7828925" y="50505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484" name="Google Shape;484;p23"/>
          <p:cNvSpPr/>
          <p:nvPr/>
        </p:nvSpPr>
        <p:spPr>
          <a:xfrm>
            <a:off x="7066925" y="5050500"/>
            <a:ext cx="368700" cy="393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17</a:t>
            </a:r>
            <a:endParaRPr sz="1000"/>
          </a:p>
        </p:txBody>
      </p:sp>
      <p:sp>
        <p:nvSpPr>
          <p:cNvPr id="485" name="Google Shape;485;p23"/>
          <p:cNvSpPr/>
          <p:nvPr/>
        </p:nvSpPr>
        <p:spPr>
          <a:xfrm>
            <a:off x="6304925" y="5050500"/>
            <a:ext cx="368700" cy="393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486" name="Google Shape;486;p23"/>
          <p:cNvSpPr/>
          <p:nvPr/>
        </p:nvSpPr>
        <p:spPr>
          <a:xfrm>
            <a:off x="7447925" y="50505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487" name="Google Shape;487;p23"/>
          <p:cNvSpPr/>
          <p:nvPr/>
        </p:nvSpPr>
        <p:spPr>
          <a:xfrm>
            <a:off x="6685925" y="5050500"/>
            <a:ext cx="368700" cy="393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488" name="Google Shape;488;p23"/>
          <p:cNvSpPr txBox="1"/>
          <p:nvPr/>
        </p:nvSpPr>
        <p:spPr>
          <a:xfrm>
            <a:off x="4012325" y="2192500"/>
            <a:ext cx="855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 = 3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3"/>
          <p:cNvSpPr txBox="1"/>
          <p:nvPr/>
        </p:nvSpPr>
        <p:spPr>
          <a:xfrm>
            <a:off x="6222125" y="2260900"/>
            <a:ext cx="16791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27 &lt; 23  (FALSE)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3"/>
          <p:cNvSpPr txBox="1"/>
          <p:nvPr/>
        </p:nvSpPr>
        <p:spPr>
          <a:xfrm>
            <a:off x="6317225" y="17851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=k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3"/>
          <p:cNvSpPr txBox="1"/>
          <p:nvPr/>
        </p:nvSpPr>
        <p:spPr>
          <a:xfrm>
            <a:off x="7079225" y="17851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= 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3"/>
          <p:cNvSpPr txBox="1"/>
          <p:nvPr/>
        </p:nvSpPr>
        <p:spPr>
          <a:xfrm>
            <a:off x="4012325" y="3614900"/>
            <a:ext cx="855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 = 4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3"/>
          <p:cNvSpPr txBox="1"/>
          <p:nvPr/>
        </p:nvSpPr>
        <p:spPr>
          <a:xfrm>
            <a:off x="3036800" y="5385700"/>
            <a:ext cx="23418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CONDITION : loc != k (FALSE)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3"/>
          <p:cNvSpPr txBox="1"/>
          <p:nvPr/>
        </p:nvSpPr>
        <p:spPr>
          <a:xfrm>
            <a:off x="4012325" y="3614900"/>
            <a:ext cx="855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 = 5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3"/>
          <p:cNvSpPr/>
          <p:nvPr/>
        </p:nvSpPr>
        <p:spPr>
          <a:xfrm>
            <a:off x="7828925" y="5558500"/>
            <a:ext cx="368700" cy="39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496" name="Google Shape;496;p23"/>
          <p:cNvSpPr/>
          <p:nvPr/>
        </p:nvSpPr>
        <p:spPr>
          <a:xfrm>
            <a:off x="7066925" y="5558500"/>
            <a:ext cx="368700" cy="393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17</a:t>
            </a:r>
            <a:endParaRPr sz="1000"/>
          </a:p>
        </p:txBody>
      </p:sp>
      <p:sp>
        <p:nvSpPr>
          <p:cNvPr id="497" name="Google Shape;497;p23"/>
          <p:cNvSpPr/>
          <p:nvPr/>
        </p:nvSpPr>
        <p:spPr>
          <a:xfrm>
            <a:off x="6304925" y="5558500"/>
            <a:ext cx="368700" cy="393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498" name="Google Shape;498;p23"/>
          <p:cNvSpPr/>
          <p:nvPr/>
        </p:nvSpPr>
        <p:spPr>
          <a:xfrm>
            <a:off x="7447925" y="5558500"/>
            <a:ext cx="368700" cy="393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499" name="Google Shape;499;p23"/>
          <p:cNvSpPr/>
          <p:nvPr/>
        </p:nvSpPr>
        <p:spPr>
          <a:xfrm>
            <a:off x="6685925" y="5558500"/>
            <a:ext cx="368700" cy="393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500" name="Google Shape;500;p23"/>
          <p:cNvSpPr txBox="1"/>
          <p:nvPr/>
        </p:nvSpPr>
        <p:spPr>
          <a:xfrm>
            <a:off x="6548725" y="6153900"/>
            <a:ext cx="15954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SORTED DATA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3"/>
          <p:cNvSpPr txBox="1"/>
          <p:nvPr/>
        </p:nvSpPr>
        <p:spPr>
          <a:xfrm>
            <a:off x="4012325" y="2192500"/>
            <a:ext cx="855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 = 4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23"/>
          <p:cNvSpPr/>
          <p:nvPr/>
        </p:nvSpPr>
        <p:spPr>
          <a:xfrm>
            <a:off x="7828925" y="5558500"/>
            <a:ext cx="368700" cy="393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503" name="Google Shape;503;p23"/>
          <p:cNvSpPr/>
          <p:nvPr/>
        </p:nvSpPr>
        <p:spPr>
          <a:xfrm>
            <a:off x="7066925" y="5558500"/>
            <a:ext cx="368700" cy="393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17</a:t>
            </a:r>
            <a:endParaRPr sz="1000"/>
          </a:p>
        </p:txBody>
      </p:sp>
      <p:sp>
        <p:nvSpPr>
          <p:cNvPr id="504" name="Google Shape;504;p23"/>
          <p:cNvSpPr/>
          <p:nvPr/>
        </p:nvSpPr>
        <p:spPr>
          <a:xfrm>
            <a:off x="6304925" y="5558500"/>
            <a:ext cx="368700" cy="393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505" name="Google Shape;505;p23"/>
          <p:cNvSpPr/>
          <p:nvPr/>
        </p:nvSpPr>
        <p:spPr>
          <a:xfrm>
            <a:off x="7447925" y="5558500"/>
            <a:ext cx="368700" cy="393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506" name="Google Shape;506;p23"/>
          <p:cNvSpPr/>
          <p:nvPr/>
        </p:nvSpPr>
        <p:spPr>
          <a:xfrm>
            <a:off x="6685925" y="5558500"/>
            <a:ext cx="368700" cy="393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507" name="Google Shape;507;p23"/>
          <p:cNvSpPr txBox="1"/>
          <p:nvPr>
            <p:ph type="title"/>
          </p:nvPr>
        </p:nvSpPr>
        <p:spPr>
          <a:xfrm>
            <a:off x="381000" y="1984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SORTING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9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6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8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quity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