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Baskerville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4FD9B-1E45-4119-A637-93AEFC5F46D3}">
  <a:tblStyle styleId="{8CF4FD9B-1E45-4119-A637-93AEFC5F46D3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/>
    </a:neCell>
    <a:nwCell>
      <a:tcTxStyle/>
    </a:nwCell>
  </a:tblStyle>
  <a:tblStyle styleId="{D31939FE-03EB-42A7-9615-97634AFB0340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Baskervill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7a6890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27a68905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582225" y="5715000"/>
            <a:ext cx="21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HASHING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83" name="Google Shape;183;p2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81000" y="1447800"/>
            <a:ext cx="624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 RESOLUTION TECHNIQUE: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the method used to solve the problem of collision, is called </a:t>
            </a:r>
            <a:r>
              <a:rPr i="1" lang="en-US" sz="1400"/>
              <a:t>collision resolution technique.</a:t>
            </a:r>
            <a:r>
              <a:rPr lang="en-US" sz="1400"/>
              <a:t> 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Tow most popular method of </a:t>
            </a:r>
            <a:r>
              <a:rPr i="1" lang="en-US" sz="1400"/>
              <a:t>collision resolution technique:</a:t>
            </a:r>
            <a:endParaRPr sz="1400"/>
          </a:p>
          <a:p>
            <a:pPr indent="-473710" lvl="1" marL="78867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Open Addressing</a:t>
            </a:r>
            <a:endParaRPr sz="1400"/>
          </a:p>
          <a:p>
            <a:pPr indent="-473710" lvl="1" marL="78867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Chaining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381000" y="1447800"/>
            <a:ext cx="624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 RESOLUTION TECHNIQUE: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r>
              <a:rPr b="1" lang="en-US" sz="1400"/>
              <a:t>Open Addressing: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1.  Linear Probing: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h(k, i) = [h’(k) + i] mod m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i is the probe number and varies from 0 to m-1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Suppose keys are 18, 15, 68, 21 and 92 and m = 8.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18,15,68 and 21 store at 2, 7, 4 and 5 index respectively now,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h(92,i)=[(92 % 8)+i] % 8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h(92,0) = 4 	already occupied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h(92, 1) = 5 	already occupied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h(92, 2) = 6 	so, 92 will be store at index 6</a:t>
            </a:r>
            <a:endParaRPr b="1"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endParaRPr sz="1400"/>
          </a:p>
        </p:txBody>
      </p:sp>
      <p:grpSp>
        <p:nvGrpSpPr>
          <p:cNvPr id="360" name="Google Shape;360;p36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361" name="Google Shape;361;p36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362" name="Google Shape;362;p36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36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36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36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36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36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36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9" name="Google Shape;369;p36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370" name="Google Shape;370;p36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</p:txBody>
        </p:sp>
        <p:cxnSp>
          <p:nvCxnSpPr>
            <p:cNvPr id="371" name="Google Shape;371;p36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36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36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36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36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36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36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8" name="Google Shape;378;p36"/>
          <p:cNvSpPr txBox="1"/>
          <p:nvPr/>
        </p:nvSpPr>
        <p:spPr>
          <a:xfrm>
            <a:off x="6942002" y="6248400"/>
            <a:ext cx="13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380" name="Google Shape;380;p36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381" name="Google Shape;381;p36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36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36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36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36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36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36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8" name="Google Shape;388;p36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389" name="Google Shape;389;p36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</p:txBody>
        </p:sp>
        <p:cxnSp>
          <p:nvCxnSpPr>
            <p:cNvPr id="390" name="Google Shape;390;p36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36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36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36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36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36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36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81000" y="1447800"/>
            <a:ext cx="624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 RESOLUTION TECHNIQUE: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r>
              <a:rPr b="1" lang="en-US" sz="1400"/>
              <a:t>Open Addressing: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2.  Quadratic Probing: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h(k, i) = [h’(k) + c</a:t>
            </a:r>
            <a:r>
              <a:rPr baseline="-25000" lang="en-US" sz="1400"/>
              <a:t>1</a:t>
            </a:r>
            <a:r>
              <a:rPr lang="en-US" sz="1400"/>
              <a:t>i +c</a:t>
            </a:r>
            <a:r>
              <a:rPr baseline="-25000" lang="en-US" sz="1400"/>
              <a:t>2</a:t>
            </a:r>
            <a:r>
              <a:rPr lang="en-US" sz="1400"/>
              <a:t>i</a:t>
            </a:r>
            <a:r>
              <a:rPr baseline="30000" lang="en-US" sz="1400"/>
              <a:t>2</a:t>
            </a:r>
            <a:r>
              <a:rPr lang="en-US" sz="1400"/>
              <a:t>] mod m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i is the probe number and varies from 0 to m-1, c</a:t>
            </a:r>
            <a:r>
              <a:rPr baseline="-25000" lang="en-US" sz="1400"/>
              <a:t>1</a:t>
            </a:r>
            <a:r>
              <a:rPr lang="en-US" sz="1400"/>
              <a:t> and c</a:t>
            </a:r>
            <a:r>
              <a:rPr baseline="-25000" lang="en-US" sz="1400"/>
              <a:t>2</a:t>
            </a:r>
            <a:r>
              <a:rPr lang="en-US" sz="1400"/>
              <a:t> are constant such that c</a:t>
            </a:r>
            <a:r>
              <a:rPr baseline="-25000" lang="en-US" sz="1400"/>
              <a:t>1</a:t>
            </a:r>
            <a:r>
              <a:rPr lang="en-US" sz="1400"/>
              <a:t>≠ 0 and c</a:t>
            </a:r>
            <a:r>
              <a:rPr baseline="-25000" lang="en-US" sz="1400"/>
              <a:t>2</a:t>
            </a:r>
            <a:r>
              <a:rPr lang="en-US" sz="1400"/>
              <a:t> ≠ 0.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Suppose keys are 18, 15, 68, 21 and 92 and m = 8 and c</a:t>
            </a:r>
            <a:r>
              <a:rPr baseline="-25000" lang="en-US" sz="1400"/>
              <a:t>1</a:t>
            </a:r>
            <a:r>
              <a:rPr lang="en-US" sz="1400"/>
              <a:t>= 1 and c</a:t>
            </a:r>
            <a:r>
              <a:rPr baseline="-25000" lang="en-US" sz="1400"/>
              <a:t>2</a:t>
            </a:r>
            <a:r>
              <a:rPr lang="en-US" sz="1400"/>
              <a:t> = 3.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18,15,68 and 21 store at 2, 7, 4 and 5 index respectively now,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h(92,i)=[(92 % 8)+1.i + 3.i</a:t>
            </a:r>
            <a:r>
              <a:rPr baseline="30000" lang="en-US" sz="1400"/>
              <a:t>2</a:t>
            </a:r>
            <a:r>
              <a:rPr lang="en-US" sz="1400"/>
              <a:t>] % 8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h(92,0) = 4 	already occupied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h(92, 1) = 0 	 so, 92 will be store at index 0</a:t>
            </a:r>
            <a:endParaRPr b="1" sz="1400"/>
          </a:p>
        </p:txBody>
      </p:sp>
      <p:grpSp>
        <p:nvGrpSpPr>
          <p:cNvPr id="403" name="Google Shape;403;p37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404" name="Google Shape;404;p37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405" name="Google Shape;405;p37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37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37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37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37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2" name="Google Shape;412;p37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413" name="Google Shape;413;p37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</p:txBody>
        </p:sp>
        <p:cxnSp>
          <p:nvCxnSpPr>
            <p:cNvPr id="414" name="Google Shape;414;p37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37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37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37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37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37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37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1" name="Google Shape;421;p37"/>
          <p:cNvSpPr txBox="1"/>
          <p:nvPr/>
        </p:nvSpPr>
        <p:spPr>
          <a:xfrm>
            <a:off x="6942002" y="6248400"/>
            <a:ext cx="13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  <p:grpSp>
        <p:nvGrpSpPr>
          <p:cNvPr id="422" name="Google Shape;422;p37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423" name="Google Shape;423;p37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424" name="Google Shape;424;p37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37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37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37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37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37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37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1" name="Google Shape;431;p37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432" name="Google Shape;432;p37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</p:txBody>
        </p:sp>
        <p:cxnSp>
          <p:nvCxnSpPr>
            <p:cNvPr id="433" name="Google Shape;433;p37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37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37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37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37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37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37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445" name="Google Shape;445;p38"/>
          <p:cNvSpPr txBox="1"/>
          <p:nvPr>
            <p:ph idx="1" type="body"/>
          </p:nvPr>
        </p:nvSpPr>
        <p:spPr>
          <a:xfrm>
            <a:off x="381000" y="1447800"/>
            <a:ext cx="6248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 RESOLUTION TECHNIQUE: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r>
              <a:rPr b="1" lang="en-US" sz="1400"/>
              <a:t>Open Addressing: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3.  Double Hashing: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h(k, i) = [h</a:t>
            </a:r>
            <a:r>
              <a:rPr baseline="-25000" lang="en-US" sz="1400"/>
              <a:t>1</a:t>
            </a:r>
            <a:r>
              <a:rPr lang="en-US" sz="1400"/>
              <a:t>(k) + i.h</a:t>
            </a:r>
            <a:r>
              <a:rPr baseline="-25000" lang="en-US" sz="1400"/>
              <a:t>2</a:t>
            </a:r>
            <a:r>
              <a:rPr lang="en-US" sz="1400"/>
              <a:t>(k)] mod m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i is the probe number and varies from 0 to m-1, m</a:t>
            </a:r>
            <a:r>
              <a:rPr baseline="-25000" lang="en-US" sz="1400"/>
              <a:t>1</a:t>
            </a:r>
            <a:r>
              <a:rPr lang="en-US" sz="1400"/>
              <a:t> for h</a:t>
            </a:r>
            <a:r>
              <a:rPr baseline="-25000" lang="en-US" sz="1400"/>
              <a:t>1</a:t>
            </a:r>
            <a:r>
              <a:rPr lang="en-US" sz="1400"/>
              <a:t> and m</a:t>
            </a:r>
            <a:r>
              <a:rPr baseline="-25000" lang="en-US" sz="1400"/>
              <a:t>2</a:t>
            </a:r>
            <a:r>
              <a:rPr lang="en-US" sz="1400"/>
              <a:t> for h</a:t>
            </a:r>
            <a:r>
              <a:rPr baseline="-25000" lang="en-US" sz="1400"/>
              <a:t>2</a:t>
            </a:r>
            <a:r>
              <a:rPr lang="en-US" sz="1400"/>
              <a:t> and m &gt; m</a:t>
            </a:r>
            <a:r>
              <a:rPr baseline="-25000" lang="en-US" sz="1400"/>
              <a:t>1 </a:t>
            </a:r>
            <a:r>
              <a:rPr lang="en-US" sz="1400"/>
              <a:t>&gt; m</a:t>
            </a:r>
            <a:r>
              <a:rPr baseline="-25000" lang="en-US" sz="1400"/>
              <a:t>2</a:t>
            </a:r>
            <a:r>
              <a:rPr lang="en-US" sz="1400"/>
              <a:t>.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Suppose keys are 18, 15, 68, 21 and 92 and m = 8 and m</a:t>
            </a:r>
            <a:r>
              <a:rPr baseline="-25000" lang="en-US" sz="1400"/>
              <a:t>1</a:t>
            </a:r>
            <a:r>
              <a:rPr lang="en-US" sz="1400"/>
              <a:t>= 7 and m</a:t>
            </a:r>
            <a:r>
              <a:rPr baseline="-25000" lang="en-US" sz="1400"/>
              <a:t>2</a:t>
            </a:r>
            <a:r>
              <a:rPr lang="en-US" sz="1400"/>
              <a:t> = 6.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18,15,68 and 21 store at 4, 1, 5 and 0 index respectively now,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h(92,i)=[(92 % 7)+ i.(92%6)] % 8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h(92,0) = 1 	already occupied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h(92, 1) = 3 	 so, 92 will be store at index 3</a:t>
            </a:r>
            <a:endParaRPr b="1" sz="1400"/>
          </a:p>
        </p:txBody>
      </p:sp>
      <p:grpSp>
        <p:nvGrpSpPr>
          <p:cNvPr id="446" name="Google Shape;446;p38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447" name="Google Shape;447;p38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448" name="Google Shape;448;p38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9" name="Google Shape;449;p38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0" name="Google Shape;450;p38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1" name="Google Shape;451;p38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38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38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38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5" name="Google Shape;455;p38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456" name="Google Shape;456;p38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</p:txBody>
        </p:sp>
        <p:cxnSp>
          <p:nvCxnSpPr>
            <p:cNvPr id="457" name="Google Shape;457;p38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38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38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38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38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38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38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4" name="Google Shape;464;p38"/>
          <p:cNvSpPr txBox="1"/>
          <p:nvPr/>
        </p:nvSpPr>
        <p:spPr>
          <a:xfrm>
            <a:off x="6942000" y="6248400"/>
            <a:ext cx="13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  <p:grpSp>
        <p:nvGrpSpPr>
          <p:cNvPr id="465" name="Google Shape;465;p38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466" name="Google Shape;466;p38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467" name="Google Shape;467;p38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38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38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38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38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38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38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4" name="Google Shape;474;p38"/>
          <p:cNvGrpSpPr/>
          <p:nvPr/>
        </p:nvGrpSpPr>
        <p:grpSpPr>
          <a:xfrm>
            <a:off x="7391400" y="1600200"/>
            <a:ext cx="609600" cy="4572000"/>
            <a:chOff x="6781800" y="1600200"/>
            <a:chExt cx="609600" cy="4572000"/>
          </a:xfrm>
        </p:grpSpPr>
        <p:sp>
          <p:nvSpPr>
            <p:cNvPr id="475" name="Google Shape;475;p38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-1</a:t>
              </a:r>
              <a:endParaRPr/>
            </a:p>
          </p:txBody>
        </p:sp>
        <p:cxnSp>
          <p:nvCxnSpPr>
            <p:cNvPr id="476" name="Google Shape;476;p38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38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38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38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38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38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38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488" name="Google Shape;488;p39"/>
          <p:cNvSpPr txBox="1"/>
          <p:nvPr>
            <p:ph idx="1" type="body"/>
          </p:nvPr>
        </p:nvSpPr>
        <p:spPr>
          <a:xfrm>
            <a:off x="228600" y="1447800"/>
            <a:ext cx="335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 RESOLUTION TECHNIQUE: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r>
              <a:rPr b="1" lang="en-US" sz="1400"/>
              <a:t>Chaining: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In chaining, each location in the hash table stores a pointer to a linked list that contains all the key values that were hashed to the same location.</a:t>
            </a:r>
            <a:endParaRPr b="1"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	</a:t>
            </a:r>
            <a:r>
              <a:rPr lang="en-US" sz="1400"/>
              <a:t>h(k) = k mod m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Suppose keys are 18, 15, 68, 21 and 92 and table size 8 then m = 8.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18,15,68, 21 and 92 store at 2, 7, 4, 5 and 4 index respectively.</a:t>
            </a:r>
            <a:endParaRPr b="1" sz="1400"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4114800" y="1600200"/>
            <a:ext cx="609600" cy="4572000"/>
            <a:chOff x="6781800" y="1600200"/>
            <a:chExt cx="609600" cy="4572000"/>
          </a:xfrm>
        </p:grpSpPr>
        <p:sp>
          <p:nvSpPr>
            <p:cNvPr id="490" name="Google Shape;490;p39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491" name="Google Shape;491;p39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39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39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39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39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39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39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8" name="Google Shape;498;p39"/>
          <p:cNvGrpSpPr/>
          <p:nvPr/>
        </p:nvGrpSpPr>
        <p:grpSpPr>
          <a:xfrm>
            <a:off x="4614660" y="1600200"/>
            <a:ext cx="990600" cy="4572000"/>
            <a:chOff x="6781800" y="1600200"/>
            <a:chExt cx="762000" cy="4572000"/>
          </a:xfrm>
        </p:grpSpPr>
        <p:sp>
          <p:nvSpPr>
            <p:cNvPr id="499" name="Google Shape;499;p39"/>
            <p:cNvSpPr/>
            <p:nvPr/>
          </p:nvSpPr>
          <p:spPr>
            <a:xfrm>
              <a:off x="6781800" y="1600200"/>
              <a:ext cx="7620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NULL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</p:txBody>
        </p:sp>
        <p:cxnSp>
          <p:nvCxnSpPr>
            <p:cNvPr id="500" name="Google Shape;500;p39"/>
            <p:cNvCxnSpPr/>
            <p:nvPr/>
          </p:nvCxnSpPr>
          <p:spPr>
            <a:xfrm>
              <a:off x="6781800" y="22098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39"/>
            <p:cNvCxnSpPr/>
            <p:nvPr/>
          </p:nvCxnSpPr>
          <p:spPr>
            <a:xfrm>
              <a:off x="6781800" y="27432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39"/>
            <p:cNvCxnSpPr/>
            <p:nvPr/>
          </p:nvCxnSpPr>
          <p:spPr>
            <a:xfrm>
              <a:off x="6781800" y="32766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6781800" y="44196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39"/>
            <p:cNvCxnSpPr/>
            <p:nvPr/>
          </p:nvCxnSpPr>
          <p:spPr>
            <a:xfrm>
              <a:off x="6781800" y="49530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39"/>
            <p:cNvCxnSpPr/>
            <p:nvPr/>
          </p:nvCxnSpPr>
          <p:spPr>
            <a:xfrm>
              <a:off x="6781800" y="55626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6" name="Google Shape;506;p39"/>
          <p:cNvSpPr txBox="1"/>
          <p:nvPr/>
        </p:nvSpPr>
        <p:spPr>
          <a:xfrm>
            <a:off x="4503600" y="6248400"/>
            <a:ext cx="14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  <p:cxnSp>
        <p:nvCxnSpPr>
          <p:cNvPr id="507" name="Google Shape;507;p39"/>
          <p:cNvCxnSpPr/>
          <p:nvPr/>
        </p:nvCxnSpPr>
        <p:spPr>
          <a:xfrm>
            <a:off x="4724400" y="3810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8" name="Google Shape;508;p39"/>
          <p:cNvGrpSpPr/>
          <p:nvPr/>
        </p:nvGrpSpPr>
        <p:grpSpPr>
          <a:xfrm>
            <a:off x="5868638" y="2819400"/>
            <a:ext cx="1462766" cy="533400"/>
            <a:chOff x="6553200" y="2743200"/>
            <a:chExt cx="1295400" cy="533400"/>
          </a:xfrm>
        </p:grpSpPr>
        <p:sp>
          <p:nvSpPr>
            <p:cNvPr id="509" name="Google Shape;509;p39"/>
            <p:cNvSpPr/>
            <p:nvPr/>
          </p:nvSpPr>
          <p:spPr>
            <a:xfrm>
              <a:off x="6553200" y="2743200"/>
              <a:ext cx="1295400" cy="53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   NULL</a:t>
              </a:r>
              <a:endParaRPr/>
            </a:p>
          </p:txBody>
        </p:sp>
        <p:cxnSp>
          <p:nvCxnSpPr>
            <p:cNvPr id="510" name="Google Shape;510;p39"/>
            <p:cNvCxnSpPr/>
            <p:nvPr/>
          </p:nvCxnSpPr>
          <p:spPr>
            <a:xfrm>
              <a:off x="7010400" y="27432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1" name="Google Shape;511;p39"/>
          <p:cNvGrpSpPr/>
          <p:nvPr/>
        </p:nvGrpSpPr>
        <p:grpSpPr>
          <a:xfrm>
            <a:off x="5872675" y="5562600"/>
            <a:ext cx="1462766" cy="533400"/>
            <a:chOff x="6553200" y="2743200"/>
            <a:chExt cx="1295400" cy="533400"/>
          </a:xfrm>
        </p:grpSpPr>
        <p:sp>
          <p:nvSpPr>
            <p:cNvPr id="512" name="Google Shape;512;p39"/>
            <p:cNvSpPr/>
            <p:nvPr/>
          </p:nvSpPr>
          <p:spPr>
            <a:xfrm>
              <a:off x="6553200" y="2743200"/>
              <a:ext cx="1295400" cy="53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   NULL</a:t>
              </a:r>
              <a:endParaRPr/>
            </a:p>
          </p:txBody>
        </p:sp>
        <p:cxnSp>
          <p:nvCxnSpPr>
            <p:cNvPr id="513" name="Google Shape;513;p39"/>
            <p:cNvCxnSpPr/>
            <p:nvPr/>
          </p:nvCxnSpPr>
          <p:spPr>
            <a:xfrm>
              <a:off x="7010400" y="27432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4" name="Google Shape;514;p39"/>
          <p:cNvGrpSpPr/>
          <p:nvPr/>
        </p:nvGrpSpPr>
        <p:grpSpPr>
          <a:xfrm>
            <a:off x="5848976" y="3810000"/>
            <a:ext cx="1462479" cy="533400"/>
            <a:chOff x="6553194" y="2743200"/>
            <a:chExt cx="800700" cy="533400"/>
          </a:xfrm>
        </p:grpSpPr>
        <p:sp>
          <p:nvSpPr>
            <p:cNvPr id="515" name="Google Shape;515;p39"/>
            <p:cNvSpPr/>
            <p:nvPr/>
          </p:nvSpPr>
          <p:spPr>
            <a:xfrm>
              <a:off x="6553194" y="2743200"/>
              <a:ext cx="800700" cy="53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68              .   </a:t>
              </a:r>
              <a:endParaRPr/>
            </a:p>
          </p:txBody>
        </p:sp>
        <p:cxnSp>
          <p:nvCxnSpPr>
            <p:cNvPr id="516" name="Google Shape;516;p39"/>
            <p:cNvCxnSpPr/>
            <p:nvPr/>
          </p:nvCxnSpPr>
          <p:spPr>
            <a:xfrm>
              <a:off x="6849035" y="27432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7" name="Google Shape;517;p39"/>
          <p:cNvGrpSpPr/>
          <p:nvPr/>
        </p:nvGrpSpPr>
        <p:grpSpPr>
          <a:xfrm>
            <a:off x="5864877" y="4419600"/>
            <a:ext cx="1462766" cy="533400"/>
            <a:chOff x="6553200" y="2743200"/>
            <a:chExt cx="1295400" cy="533400"/>
          </a:xfrm>
        </p:grpSpPr>
        <p:sp>
          <p:nvSpPr>
            <p:cNvPr id="518" name="Google Shape;518;p39"/>
            <p:cNvSpPr/>
            <p:nvPr/>
          </p:nvSpPr>
          <p:spPr>
            <a:xfrm>
              <a:off x="6553200" y="2743200"/>
              <a:ext cx="1295400" cy="53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21   NULL</a:t>
              </a:r>
              <a:endParaRPr/>
            </a:p>
          </p:txBody>
        </p:sp>
        <p:cxnSp>
          <p:nvCxnSpPr>
            <p:cNvPr id="519" name="Google Shape;519;p39"/>
            <p:cNvCxnSpPr/>
            <p:nvPr/>
          </p:nvCxnSpPr>
          <p:spPr>
            <a:xfrm>
              <a:off x="7010400" y="27432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0" name="Google Shape;520;p39"/>
          <p:cNvGrpSpPr/>
          <p:nvPr/>
        </p:nvGrpSpPr>
        <p:grpSpPr>
          <a:xfrm>
            <a:off x="7543696" y="3810000"/>
            <a:ext cx="1501319" cy="533400"/>
            <a:chOff x="6553195" y="2743200"/>
            <a:chExt cx="1554000" cy="533400"/>
          </a:xfrm>
        </p:grpSpPr>
        <p:sp>
          <p:nvSpPr>
            <p:cNvPr id="521" name="Google Shape;521;p39"/>
            <p:cNvSpPr/>
            <p:nvPr/>
          </p:nvSpPr>
          <p:spPr>
            <a:xfrm>
              <a:off x="6553195" y="2743200"/>
              <a:ext cx="1554000" cy="53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92   NULL</a:t>
              </a:r>
              <a:endParaRPr/>
            </a:p>
          </p:txBody>
        </p:sp>
        <p:cxnSp>
          <p:nvCxnSpPr>
            <p:cNvPr id="522" name="Google Shape;522;p39"/>
            <p:cNvCxnSpPr/>
            <p:nvPr/>
          </p:nvCxnSpPr>
          <p:spPr>
            <a:xfrm>
              <a:off x="7010400" y="27432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23" name="Google Shape;523;p39"/>
          <p:cNvCxnSpPr/>
          <p:nvPr/>
        </p:nvCxnSpPr>
        <p:spPr>
          <a:xfrm>
            <a:off x="5410200" y="3048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4" name="Google Shape;524;p39"/>
          <p:cNvCxnSpPr/>
          <p:nvPr/>
        </p:nvCxnSpPr>
        <p:spPr>
          <a:xfrm>
            <a:off x="5410200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5" name="Google Shape;525;p39"/>
          <p:cNvCxnSpPr/>
          <p:nvPr/>
        </p:nvCxnSpPr>
        <p:spPr>
          <a:xfrm>
            <a:off x="5410200" y="58674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6" name="Google Shape;526;p39"/>
          <p:cNvCxnSpPr/>
          <p:nvPr/>
        </p:nvCxnSpPr>
        <p:spPr>
          <a:xfrm>
            <a:off x="5410200" y="41148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7" name="Google Shape;527;p39"/>
          <p:cNvCxnSpPr/>
          <p:nvPr/>
        </p:nvCxnSpPr>
        <p:spPr>
          <a:xfrm>
            <a:off x="7086600" y="41148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>
            <p:ph type="title"/>
          </p:nvPr>
        </p:nvSpPr>
        <p:spPr>
          <a:xfrm>
            <a:off x="6858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41168" y="1625025"/>
            <a:ext cx="650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17375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{8CF4FD9B-1E45-4119-A637-93AEFC5F46D3}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PCC-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{D31939FE-03EB-42A7-9615-97634AFB0340}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ES-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28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81000" y="1447800"/>
            <a:ext cx="426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DEFINITION: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Hashing is a search technique which takes constant time O(1) to find an item from a list.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t/>
            </a:r>
            <a:endParaRPr sz="1400"/>
          </a:p>
          <a:p>
            <a:pPr indent="-2755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HASH TABLE: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Hash table is a data structure in which data are mapped to array positions by a hash function.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t/>
            </a:r>
            <a:endParaRPr sz="1400"/>
          </a:p>
          <a:p>
            <a:pPr indent="-2755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HASH FUNCTION: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Hash function is simply a mathematical function which applied to a data, produces an integer which can be used as an index for the data in the hash table. Ex: h(k) = DATA % 8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t/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Suppose : 15, 18 and 68 store in Hash Table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SearchData= 92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So H(k)=92 % 8 = 4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At 4 index not matched with SearchData so,  DATA NOT FOUND  and Search Time is O(1)</a:t>
            </a:r>
            <a:endParaRPr sz="14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205" name="Google Shape;205;p29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206" name="Google Shape;206;p29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9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9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9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9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9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9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3" name="Google Shape;213;p29"/>
          <p:cNvGrpSpPr/>
          <p:nvPr/>
        </p:nvGrpSpPr>
        <p:grpSpPr>
          <a:xfrm>
            <a:off x="7391400" y="1600200"/>
            <a:ext cx="961800" cy="4572000"/>
            <a:chOff x="6781800" y="1600200"/>
            <a:chExt cx="961800" cy="4572000"/>
          </a:xfrm>
        </p:grpSpPr>
        <p:sp>
          <p:nvSpPr>
            <p:cNvPr id="214" name="Google Shape;214;p29"/>
            <p:cNvSpPr/>
            <p:nvPr/>
          </p:nvSpPr>
          <p:spPr>
            <a:xfrm>
              <a:off x="6781800" y="1600200"/>
              <a:ext cx="8655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 sz="1700"/>
            </a:p>
          </p:txBody>
        </p:sp>
        <p:cxnSp>
          <p:nvCxnSpPr>
            <p:cNvPr id="215" name="Google Shape;215;p29"/>
            <p:cNvCxnSpPr/>
            <p:nvPr/>
          </p:nvCxnSpPr>
          <p:spPr>
            <a:xfrm flipH="1" rot="10800000">
              <a:off x="6781800" y="2194500"/>
              <a:ext cx="879300" cy="15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9"/>
            <p:cNvCxnSpPr/>
            <p:nvPr/>
          </p:nvCxnSpPr>
          <p:spPr>
            <a:xfrm>
              <a:off x="6781800" y="2743200"/>
              <a:ext cx="893100" cy="13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9"/>
            <p:cNvCxnSpPr/>
            <p:nvPr/>
          </p:nvCxnSpPr>
          <p:spPr>
            <a:xfrm flipH="1" rot="10800000">
              <a:off x="6781800" y="3264300"/>
              <a:ext cx="879300" cy="1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9"/>
            <p:cNvCxnSpPr/>
            <p:nvPr/>
          </p:nvCxnSpPr>
          <p:spPr>
            <a:xfrm>
              <a:off x="6781800" y="4419600"/>
              <a:ext cx="961800" cy="10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9"/>
            <p:cNvCxnSpPr/>
            <p:nvPr/>
          </p:nvCxnSpPr>
          <p:spPr>
            <a:xfrm>
              <a:off x="6781800" y="4953000"/>
              <a:ext cx="852000" cy="12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9"/>
            <p:cNvCxnSpPr/>
            <p:nvPr/>
          </p:nvCxnSpPr>
          <p:spPr>
            <a:xfrm flipH="1" rot="10800000">
              <a:off x="6781800" y="5555100"/>
              <a:ext cx="879300" cy="7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1" name="Google Shape;221;p29"/>
          <p:cNvSpPr txBox="1"/>
          <p:nvPr/>
        </p:nvSpPr>
        <p:spPr>
          <a:xfrm>
            <a:off x="6941992" y="6248400"/>
            <a:ext cx="1059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/>
          </a:p>
        </p:txBody>
      </p:sp>
      <p:cxnSp>
        <p:nvCxnSpPr>
          <p:cNvPr id="222" name="Google Shape;222;p29"/>
          <p:cNvCxnSpPr/>
          <p:nvPr/>
        </p:nvCxnSpPr>
        <p:spPr>
          <a:xfrm flipH="1" rot="10800000">
            <a:off x="7391400" y="3797700"/>
            <a:ext cx="879300" cy="1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81000" y="1447800"/>
            <a:ext cx="5181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DIFFERENT HASH FUNCTIONS: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r>
              <a:rPr b="1" lang="en-US" sz="1400"/>
              <a:t>1. Division Method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b="1" lang="en-US" sz="1400"/>
              <a:t>	</a:t>
            </a:r>
            <a:r>
              <a:rPr lang="en-US" sz="1400"/>
              <a:t>	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h(k) = k % m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Calculate the hash values of key 1234 and 5462 where m = 97.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h(1234) =1234 % 97 = 70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h(5462) = 5462 % 97 = 30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6400800" y="1600200"/>
            <a:ext cx="990600" cy="4572000"/>
            <a:chOff x="6781800" y="1600200"/>
            <a:chExt cx="609600" cy="4572000"/>
          </a:xfrm>
        </p:grpSpPr>
        <p:sp>
          <p:nvSpPr>
            <p:cNvPr id="230" name="Google Shape;230;p30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96</a:t>
              </a:r>
              <a:endParaRPr/>
            </a:p>
          </p:txBody>
        </p:sp>
        <p:cxnSp>
          <p:nvCxnSpPr>
            <p:cNvPr id="231" name="Google Shape;231;p30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30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30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30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30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8" name="Google Shape;238;p30"/>
          <p:cNvGrpSpPr/>
          <p:nvPr/>
        </p:nvGrpSpPr>
        <p:grpSpPr>
          <a:xfrm>
            <a:off x="7391400" y="1600200"/>
            <a:ext cx="1143000" cy="4572000"/>
            <a:chOff x="6781800" y="1600200"/>
            <a:chExt cx="609600" cy="4572000"/>
          </a:xfrm>
        </p:grpSpPr>
        <p:sp>
          <p:nvSpPr>
            <p:cNvPr id="239" name="Google Shape;239;p30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5642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1234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</p:txBody>
        </p:sp>
        <p:cxnSp>
          <p:nvCxnSpPr>
            <p:cNvPr id="240" name="Google Shape;240;p30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30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30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0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0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7" name="Google Shape;247;p30"/>
          <p:cNvSpPr txBox="1"/>
          <p:nvPr/>
        </p:nvSpPr>
        <p:spPr>
          <a:xfrm>
            <a:off x="6942002" y="6248400"/>
            <a:ext cx="13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81000" y="1447800"/>
            <a:ext cx="5867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935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DIFFERENT HASH FUNCTIONS: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b="1" lang="en-US" sz="1400"/>
              <a:t>2. Multiplication Method</a:t>
            </a:r>
            <a:endParaRPr sz="1400"/>
          </a:p>
          <a:p>
            <a:pPr indent="-568642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Choose a constant </a:t>
            </a:r>
            <a:r>
              <a:rPr b="1" lang="en-US" sz="1400"/>
              <a:t>A </a:t>
            </a:r>
            <a:r>
              <a:rPr lang="en-US" sz="1400"/>
              <a:t>such that </a:t>
            </a:r>
            <a:r>
              <a:rPr b="1" lang="en-US" sz="1400"/>
              <a:t>0 &lt; A &lt; 1</a:t>
            </a:r>
            <a:r>
              <a:rPr lang="en-US" sz="1400"/>
              <a:t>.</a:t>
            </a:r>
            <a:endParaRPr sz="1400"/>
          </a:p>
          <a:p>
            <a:pPr indent="-568642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Multiply the key </a:t>
            </a:r>
            <a:r>
              <a:rPr b="1" lang="en-US" sz="1400"/>
              <a:t>k</a:t>
            </a:r>
            <a:r>
              <a:rPr lang="en-US" sz="1400"/>
              <a:t> by </a:t>
            </a:r>
            <a:r>
              <a:rPr b="1" lang="en-US" sz="1400"/>
              <a:t>A</a:t>
            </a:r>
            <a:r>
              <a:rPr lang="en-US" sz="1400"/>
              <a:t>.</a:t>
            </a:r>
            <a:endParaRPr sz="1400"/>
          </a:p>
          <a:p>
            <a:pPr indent="-568642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Extract the fractional part of </a:t>
            </a:r>
            <a:r>
              <a:rPr b="1" lang="en-US" sz="1400"/>
              <a:t>kA</a:t>
            </a:r>
            <a:r>
              <a:rPr lang="en-US" sz="1400"/>
              <a:t>.</a:t>
            </a:r>
            <a:endParaRPr sz="1400"/>
          </a:p>
          <a:p>
            <a:pPr indent="-568642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Multiply the result </a:t>
            </a:r>
            <a:r>
              <a:rPr b="1" lang="en-US" sz="1400"/>
              <a:t>kA</a:t>
            </a:r>
            <a:r>
              <a:rPr lang="en-US" sz="1400"/>
              <a:t> by </a:t>
            </a:r>
            <a:r>
              <a:rPr b="1" lang="en-US" sz="1400"/>
              <a:t>m </a:t>
            </a:r>
            <a:r>
              <a:rPr lang="en-US" sz="1400"/>
              <a:t>and take floor.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b="1" lang="en-US" sz="1400"/>
              <a:t>	</a:t>
            </a:r>
            <a:r>
              <a:rPr lang="en-US" sz="1400"/>
              <a:t>	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	h(k) = floor( m (kA %1))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Calculate the hash values of key 1234 and 5462 where m =1000 and A = 0.61652.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h(1234) =floor(1000*(0.61652*1234 % 1)) = 785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h(5462) = floor(1000*(0.61652*5462 % 1)) = 432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6400800" y="1600200"/>
            <a:ext cx="990600" cy="4572000"/>
            <a:chOff x="6781800" y="1600200"/>
            <a:chExt cx="609600" cy="4572000"/>
          </a:xfrm>
        </p:grpSpPr>
        <p:sp>
          <p:nvSpPr>
            <p:cNvPr id="255" name="Google Shape;255;p31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432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785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999</a:t>
              </a:r>
              <a:endParaRPr/>
            </a:p>
          </p:txBody>
        </p:sp>
        <p:cxnSp>
          <p:nvCxnSpPr>
            <p:cNvPr id="256" name="Google Shape;256;p31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31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31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1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1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31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31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3" name="Google Shape;263;p31"/>
          <p:cNvGrpSpPr/>
          <p:nvPr/>
        </p:nvGrpSpPr>
        <p:grpSpPr>
          <a:xfrm>
            <a:off x="7391400" y="1600200"/>
            <a:ext cx="1143000" cy="4572000"/>
            <a:chOff x="6781800" y="1600200"/>
            <a:chExt cx="609600" cy="4572000"/>
          </a:xfrm>
        </p:grpSpPr>
        <p:sp>
          <p:nvSpPr>
            <p:cNvPr id="264" name="Google Shape;264;p31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5642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1234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</p:txBody>
        </p:sp>
        <p:cxnSp>
          <p:nvCxnSpPr>
            <p:cNvPr id="265" name="Google Shape;265;p31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1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1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1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31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1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31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31"/>
          <p:cNvSpPr txBox="1"/>
          <p:nvPr/>
        </p:nvSpPr>
        <p:spPr>
          <a:xfrm>
            <a:off x="6942003" y="6248400"/>
            <a:ext cx="146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381000" y="1447800"/>
            <a:ext cx="5867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DIFFERENT HASH FUNCTIONS: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r>
              <a:rPr b="1" lang="en-US" sz="1400"/>
              <a:t>3. Mid Square Method</a:t>
            </a:r>
            <a:endParaRPr sz="1400"/>
          </a:p>
          <a:p>
            <a:pPr indent="-560546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Square the value of the key </a:t>
            </a:r>
            <a:r>
              <a:rPr b="1" lang="en-US" sz="1400"/>
              <a:t>(k</a:t>
            </a:r>
            <a:r>
              <a:rPr b="1" baseline="30000" lang="en-US" sz="1400"/>
              <a:t>2</a:t>
            </a:r>
            <a:r>
              <a:rPr b="1" lang="en-US" sz="1400"/>
              <a:t>).</a:t>
            </a:r>
            <a:endParaRPr sz="1400"/>
          </a:p>
          <a:p>
            <a:pPr indent="-560546" lvl="2" marL="11201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Extract the middle </a:t>
            </a:r>
            <a:r>
              <a:rPr b="1" lang="en-US" sz="1400"/>
              <a:t>r</a:t>
            </a:r>
            <a:r>
              <a:rPr lang="en-US" sz="1400"/>
              <a:t> bits of the result </a:t>
            </a:r>
            <a:r>
              <a:rPr b="1" lang="en-US" sz="1400"/>
              <a:t>(k</a:t>
            </a:r>
            <a:r>
              <a:rPr b="1" baseline="30000" lang="en-US" sz="1400"/>
              <a:t>2</a:t>
            </a:r>
            <a:r>
              <a:rPr b="1" lang="en-US" sz="1400"/>
              <a:t>)</a:t>
            </a:r>
            <a:r>
              <a:rPr lang="en-US" sz="1400"/>
              <a:t>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/>
              <a:t>	</a:t>
            </a:r>
            <a:r>
              <a:rPr lang="en-US" sz="1400"/>
              <a:t>	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	h(k) = middle </a:t>
            </a:r>
            <a:r>
              <a:rPr b="1" lang="en-US" sz="1400"/>
              <a:t>r</a:t>
            </a:r>
            <a:r>
              <a:rPr lang="en-US" sz="1400"/>
              <a:t> bits from </a:t>
            </a:r>
            <a:r>
              <a:rPr b="1" lang="en-US" sz="1400"/>
              <a:t>(k</a:t>
            </a:r>
            <a:r>
              <a:rPr b="1" baseline="30000" lang="en-US" sz="1400"/>
              <a:t>2</a:t>
            </a:r>
            <a:r>
              <a:rPr b="1" lang="en-US" sz="1400"/>
              <a:t>)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Calculate the hash values of key 1234 and 5462 where r=2 and extract 4</a:t>
            </a:r>
            <a:r>
              <a:rPr baseline="30000" lang="en-US" sz="1400"/>
              <a:t>th</a:t>
            </a:r>
            <a:r>
              <a:rPr lang="en-US" sz="1400"/>
              <a:t> and 3</a:t>
            </a:r>
            <a:r>
              <a:rPr baseline="30000" lang="en-US" sz="1400"/>
              <a:t>rd</a:t>
            </a:r>
            <a:r>
              <a:rPr lang="en-US" sz="1400"/>
              <a:t> bits from </a:t>
            </a:r>
            <a:r>
              <a:rPr b="1" lang="en-US" sz="1400"/>
              <a:t>(k</a:t>
            </a:r>
            <a:r>
              <a:rPr b="1" baseline="30000" lang="en-US" sz="1400"/>
              <a:t>2</a:t>
            </a:r>
            <a:r>
              <a:rPr b="1" lang="en-US" sz="1400"/>
              <a:t>) </a:t>
            </a:r>
            <a:r>
              <a:rPr lang="en-US" sz="1400"/>
              <a:t>from right side.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h(1234) = 27 	[k</a:t>
            </a:r>
            <a:r>
              <a:rPr baseline="30000" lang="en-US" sz="1400"/>
              <a:t>2</a:t>
            </a:r>
            <a:r>
              <a:rPr lang="en-US" sz="1400"/>
              <a:t>= 152</a:t>
            </a:r>
            <a:r>
              <a:rPr lang="en-US" sz="1400" u="sng"/>
              <a:t>27</a:t>
            </a:r>
            <a:r>
              <a:rPr lang="en-US" sz="1400"/>
              <a:t>56] 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h(5462) = 34		[k</a:t>
            </a:r>
            <a:r>
              <a:rPr baseline="30000" lang="en-US" sz="1400"/>
              <a:t>2</a:t>
            </a:r>
            <a:r>
              <a:rPr lang="en-US" sz="1400"/>
              <a:t> = 2983</a:t>
            </a:r>
            <a:r>
              <a:rPr lang="en-US" sz="1400" u="sng"/>
              <a:t>34</a:t>
            </a:r>
            <a:r>
              <a:rPr lang="en-US" sz="1400"/>
              <a:t>44]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79" name="Google Shape;279;p32"/>
          <p:cNvGrpSpPr/>
          <p:nvPr/>
        </p:nvGrpSpPr>
        <p:grpSpPr>
          <a:xfrm>
            <a:off x="6400800" y="1600200"/>
            <a:ext cx="990600" cy="4572000"/>
            <a:chOff x="6781800" y="1600200"/>
            <a:chExt cx="609600" cy="4572000"/>
          </a:xfrm>
        </p:grpSpPr>
        <p:sp>
          <p:nvSpPr>
            <p:cNvPr id="280" name="Google Shape;280;p32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27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99</a:t>
              </a:r>
              <a:endParaRPr/>
            </a:p>
          </p:txBody>
        </p:sp>
        <p:cxnSp>
          <p:nvCxnSpPr>
            <p:cNvPr id="281" name="Google Shape;281;p32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32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32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32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8" name="Google Shape;288;p32"/>
          <p:cNvGrpSpPr/>
          <p:nvPr/>
        </p:nvGrpSpPr>
        <p:grpSpPr>
          <a:xfrm>
            <a:off x="7391400" y="1600200"/>
            <a:ext cx="1143000" cy="4572000"/>
            <a:chOff x="6781800" y="1600200"/>
            <a:chExt cx="609600" cy="4572000"/>
          </a:xfrm>
        </p:grpSpPr>
        <p:sp>
          <p:nvSpPr>
            <p:cNvPr id="289" name="Google Shape;289;p32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1234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5462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</p:txBody>
        </p:sp>
        <p:cxnSp>
          <p:nvCxnSpPr>
            <p:cNvPr id="290" name="Google Shape;290;p32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32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32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32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32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32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32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7" name="Google Shape;297;p32"/>
          <p:cNvSpPr txBox="1"/>
          <p:nvPr/>
        </p:nvSpPr>
        <p:spPr>
          <a:xfrm>
            <a:off x="6734550" y="6248400"/>
            <a:ext cx="16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52400" y="1447800"/>
            <a:ext cx="6096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93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DIFFERENT HASH FUNCTIONS: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r>
              <a:rPr b="1" lang="en-US" sz="1400"/>
              <a:t>4. Folding Method</a:t>
            </a:r>
            <a:endParaRPr sz="1400"/>
          </a:p>
          <a:p>
            <a:pPr indent="-568642" lvl="2" marL="11201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Divide the key value into a number of parts. That is, divide </a:t>
            </a:r>
            <a:r>
              <a:rPr b="1" lang="en-US" sz="1400"/>
              <a:t>k </a:t>
            </a:r>
            <a:r>
              <a:rPr lang="en-US" sz="1400"/>
              <a:t>into </a:t>
            </a:r>
            <a:r>
              <a:rPr b="1" lang="en-US" sz="1400"/>
              <a:t>n</a:t>
            </a:r>
            <a:r>
              <a:rPr lang="en-US" sz="1400"/>
              <a:t> parts [</a:t>
            </a:r>
            <a:r>
              <a:rPr b="1" lang="en-US" sz="1400"/>
              <a:t>k</a:t>
            </a:r>
            <a:r>
              <a:rPr b="1" baseline="-25000" lang="en-US" sz="1400"/>
              <a:t>n</a:t>
            </a:r>
            <a:r>
              <a:rPr b="1" lang="en-US" sz="1400"/>
              <a:t>, k</a:t>
            </a:r>
            <a:r>
              <a:rPr b="1" baseline="-25000" lang="en-US" sz="1400"/>
              <a:t>n-1</a:t>
            </a:r>
            <a:r>
              <a:rPr b="1" lang="en-US" sz="1400"/>
              <a:t>, ….. k</a:t>
            </a:r>
            <a:r>
              <a:rPr b="1" baseline="-25000" lang="en-US" sz="1400"/>
              <a:t>3</a:t>
            </a:r>
            <a:r>
              <a:rPr b="1" lang="en-US" sz="1400"/>
              <a:t>, k</a:t>
            </a:r>
            <a:r>
              <a:rPr b="1" baseline="-25000" lang="en-US" sz="1400"/>
              <a:t>2</a:t>
            </a:r>
            <a:r>
              <a:rPr b="1" lang="en-US" sz="1400"/>
              <a:t>, k</a:t>
            </a:r>
            <a:r>
              <a:rPr b="1" baseline="-25000" lang="en-US" sz="1400"/>
              <a:t>1</a:t>
            </a:r>
            <a:r>
              <a:rPr b="1" lang="en-US" sz="1400"/>
              <a:t>]</a:t>
            </a:r>
            <a:r>
              <a:rPr lang="en-US" sz="1400"/>
              <a:t> where each part has the same number of digits except the last part  [</a:t>
            </a:r>
            <a:r>
              <a:rPr b="1" lang="en-US" sz="1400"/>
              <a:t>kn</a:t>
            </a:r>
            <a:r>
              <a:rPr lang="en-US" sz="1400"/>
              <a:t>]which may have lesser digits than the other parts.</a:t>
            </a:r>
            <a:endParaRPr sz="1400"/>
          </a:p>
          <a:p>
            <a:pPr indent="-568642" lvl="2" marL="11201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 Add the individual parts. That is, [k</a:t>
            </a:r>
            <a:r>
              <a:rPr b="1" baseline="-25000" lang="en-US" sz="1400"/>
              <a:t>1</a:t>
            </a:r>
            <a:r>
              <a:rPr lang="en-US" sz="1400"/>
              <a:t>+k</a:t>
            </a:r>
            <a:r>
              <a:rPr b="1" baseline="-25000" lang="en-US" sz="1400"/>
              <a:t>2</a:t>
            </a:r>
            <a:r>
              <a:rPr lang="en-US" sz="1400"/>
              <a:t>+…..+k</a:t>
            </a:r>
            <a:r>
              <a:rPr b="1" baseline="-25000" lang="en-US" sz="1400"/>
              <a:t>n</a:t>
            </a:r>
            <a:r>
              <a:rPr lang="en-US" sz="1400"/>
              <a:t>] . The hash value is produced by ignoring the last carry, if any.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b="1" lang="en-US" sz="1400"/>
              <a:t>	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h(k) = [k</a:t>
            </a:r>
            <a:r>
              <a:rPr b="1" baseline="-25000" lang="en-US" sz="1400"/>
              <a:t>1</a:t>
            </a:r>
            <a:r>
              <a:rPr lang="en-US" sz="1400"/>
              <a:t>+k</a:t>
            </a:r>
            <a:r>
              <a:rPr b="1" baseline="-25000" lang="en-US" sz="1400"/>
              <a:t>2</a:t>
            </a:r>
            <a:r>
              <a:rPr lang="en-US" sz="1400"/>
              <a:t>+…..+k</a:t>
            </a:r>
            <a:r>
              <a:rPr b="1" baseline="-25000" lang="en-US" sz="1400"/>
              <a:t>n</a:t>
            </a:r>
            <a:r>
              <a:rPr lang="en-US" sz="1400"/>
              <a:t>] ignore the last carry, if any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t/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Calculate the hash values of key 1234 and 5462 where hash table of 100 locations.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h(1234) = 46 		[12+34=46]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h(5462) = 16		[54+62 = </a:t>
            </a:r>
            <a:r>
              <a:rPr lang="en-US" sz="1400" u="sng"/>
              <a:t>1</a:t>
            </a:r>
            <a:r>
              <a:rPr lang="en-US" sz="1400"/>
              <a:t>16]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6400800" y="1600200"/>
            <a:ext cx="990600" cy="4572000"/>
            <a:chOff x="6781800" y="1600200"/>
            <a:chExt cx="609600" cy="4572000"/>
          </a:xfrm>
        </p:grpSpPr>
        <p:sp>
          <p:nvSpPr>
            <p:cNvPr id="305" name="Google Shape;305;p33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99</a:t>
              </a:r>
              <a:endParaRPr/>
            </a:p>
          </p:txBody>
        </p:sp>
        <p:cxnSp>
          <p:nvCxnSpPr>
            <p:cNvPr id="306" name="Google Shape;306;p33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3" name="Google Shape;313;p33"/>
          <p:cNvGrpSpPr/>
          <p:nvPr/>
        </p:nvGrpSpPr>
        <p:grpSpPr>
          <a:xfrm>
            <a:off x="7391400" y="1600200"/>
            <a:ext cx="1143000" cy="4572000"/>
            <a:chOff x="6781800" y="1600200"/>
            <a:chExt cx="609600" cy="4572000"/>
          </a:xfrm>
        </p:grpSpPr>
        <p:sp>
          <p:nvSpPr>
            <p:cNvPr id="314" name="Google Shape;314;p33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5462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1234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</p:txBody>
        </p:sp>
        <p:cxnSp>
          <p:nvCxnSpPr>
            <p:cNvPr id="315" name="Google Shape;315;p33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3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3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3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3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3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33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2" name="Google Shape;322;p33"/>
          <p:cNvSpPr txBox="1"/>
          <p:nvPr/>
        </p:nvSpPr>
        <p:spPr>
          <a:xfrm>
            <a:off x="6942003" y="6248400"/>
            <a:ext cx="143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HASHING 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381000" y="1447800"/>
            <a:ext cx="426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COLLISION: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When Hash Function maps two different keys to the same location.  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Suppose : 15, 18, 68 and 92 store in Hash Table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So H(k)=92 % 8 = 4 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At 68 already stored at index 4, so we can not insert 92 at same index. This problem is called collision</a:t>
            </a:r>
            <a:endParaRPr sz="1400"/>
          </a:p>
        </p:txBody>
      </p:sp>
      <p:grpSp>
        <p:nvGrpSpPr>
          <p:cNvPr id="329" name="Google Shape;329;p34"/>
          <p:cNvGrpSpPr/>
          <p:nvPr/>
        </p:nvGrpSpPr>
        <p:grpSpPr>
          <a:xfrm>
            <a:off x="6781800" y="1600200"/>
            <a:ext cx="609600" cy="4572000"/>
            <a:chOff x="6781800" y="1600200"/>
            <a:chExt cx="609600" cy="4572000"/>
          </a:xfrm>
        </p:grpSpPr>
        <p:sp>
          <p:nvSpPr>
            <p:cNvPr id="330" name="Google Shape;330;p34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cxnSp>
          <p:nvCxnSpPr>
            <p:cNvPr id="331" name="Google Shape;331;p34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34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34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34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34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6" name="Google Shape;336;p34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34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8" name="Google Shape;338;p34"/>
          <p:cNvGrpSpPr/>
          <p:nvPr/>
        </p:nvGrpSpPr>
        <p:grpSpPr>
          <a:xfrm>
            <a:off x="7391378" y="1600200"/>
            <a:ext cx="879348" cy="4572000"/>
            <a:chOff x="6781800" y="1600200"/>
            <a:chExt cx="609600" cy="4572000"/>
          </a:xfrm>
        </p:grpSpPr>
        <p:sp>
          <p:nvSpPr>
            <p:cNvPr id="339" name="Google Shape;339;p34"/>
            <p:cNvSpPr/>
            <p:nvPr/>
          </p:nvSpPr>
          <p:spPr>
            <a:xfrm>
              <a:off x="6781800" y="1600200"/>
              <a:ext cx="609600" cy="4572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NIL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15</a:t>
              </a:r>
              <a:endParaRPr/>
            </a:p>
          </p:txBody>
        </p:sp>
        <p:cxnSp>
          <p:nvCxnSpPr>
            <p:cNvPr id="340" name="Google Shape;340;p34"/>
            <p:cNvCxnSpPr/>
            <p:nvPr/>
          </p:nvCxnSpPr>
          <p:spPr>
            <a:xfrm>
              <a:off x="6781800" y="22098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34"/>
            <p:cNvCxnSpPr/>
            <p:nvPr/>
          </p:nvCxnSpPr>
          <p:spPr>
            <a:xfrm>
              <a:off x="6781800" y="27432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34"/>
            <p:cNvCxnSpPr/>
            <p:nvPr/>
          </p:nvCxnSpPr>
          <p:spPr>
            <a:xfrm>
              <a:off x="6781800" y="3276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34"/>
            <p:cNvCxnSpPr/>
            <p:nvPr/>
          </p:nvCxnSpPr>
          <p:spPr>
            <a:xfrm>
              <a:off x="67818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34"/>
            <p:cNvCxnSpPr/>
            <p:nvPr/>
          </p:nvCxnSpPr>
          <p:spPr>
            <a:xfrm>
              <a:off x="6781800" y="4419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34"/>
            <p:cNvCxnSpPr/>
            <p:nvPr/>
          </p:nvCxnSpPr>
          <p:spPr>
            <a:xfrm>
              <a:off x="6781800" y="4953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34"/>
            <p:cNvCxnSpPr/>
            <p:nvPr/>
          </p:nvCxnSpPr>
          <p:spPr>
            <a:xfrm>
              <a:off x="6781800" y="55626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7" name="Google Shape;347;p34"/>
          <p:cNvSpPr txBox="1"/>
          <p:nvPr/>
        </p:nvSpPr>
        <p:spPr>
          <a:xfrm>
            <a:off x="6942002" y="6248400"/>
            <a:ext cx="13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Hash Table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