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24"/>
      <p:bold r:id="rId25"/>
      <p:italic r:id="rId26"/>
    </p:embeddedFont>
    <p:embeddedFont>
      <p:font typeface="Libre Franklin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0DE021-FF3D-4356-8721-1231BDEC4767}">
  <a:tblStyle styleId="{340DE021-FF3D-4356-8721-1231BDEC4767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648791-C19A-477B-9074-166D3D9ECD65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0A41B5-B8A9-4BDA-86A5-4F54101FE388}" styleName="Table_2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3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font" Target="fonts/font5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4.fntdata" /><Relationship Id="rId30" Type="http://schemas.openxmlformats.org/officeDocument/2006/relationships/font" Target="fonts/font7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24096c6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924096c6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aa8d49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92aa8d49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e6dc9ba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94e6dc9ba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4e6dc9b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94e6dc9b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39e81b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239e81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962400" y="5715000"/>
            <a:ext cx="19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ARRAY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SPARSE MATRIX: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First row of the new Sparse matrix stores the order[row, column] and number of nonzero elements.</a:t>
            </a:r>
            <a:endParaRPr sz="1400"/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Next rows store the values of nonzero elements and their positions in original matrix.</a:t>
            </a:r>
            <a:endParaRPr sz="1400"/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Original matrix required 8*9= 72 memory space but new representation required 14*3=42 memory space. So, we can save (72-42)=30 memory space.</a:t>
            </a:r>
            <a:endParaRPr sz="1400"/>
          </a:p>
        </p:txBody>
      </p:sp>
      <p:graphicFrame>
        <p:nvGraphicFramePr>
          <p:cNvPr id="222" name="Google Shape;222;p23"/>
          <p:cNvGraphicFramePr/>
          <p:nvPr/>
        </p:nvGraphicFramePr>
        <p:xfrm>
          <a:off x="5105400" y="685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55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SPARSE MATRIX FUNCTION: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fnSparse_Matrix(aiOriginal, iRow, iColumn, aiSparseMatrix)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{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iIndex=0;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iNonZeroElements=fnCountNonZero(aiOriginal, iRow,iColumn);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aiSparseMatrix[iIndex][0]=iRow;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 aiSparseMatrix[iIndex][1]=iColumn;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 aiSparseMatrix[iIndex][2]=iNonZeroElements;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iIndex=iIndex+1;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for(i=0; i&lt;iRow; i++)</a:t>
            </a:r>
            <a:endParaRPr sz="1200"/>
          </a:p>
          <a:p>
            <a:pPr marL="0" lvl="0" indent="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     {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for(j=0; j&lt;iColumn; j++)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{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if(aiOriginal[i][j] !=0)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{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	aiSparseMatrix[iIndex][0]=i;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	 aiSparseMatrix[iIndex][1]=j;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	 aiSparseMatrix[iIndex][2]=aiOriginal[i][j];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	iIndex=iIndex+1;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			}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        }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    }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200"/>
              <a:t>}</a:t>
            </a:r>
            <a:endParaRPr sz="12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endParaRPr sz="1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SPARSE MATRIX FUNCTION: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int fnCountNonZero(aiOriginal, iRow, iColumn)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iNonZeroElements=0;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for(i=0; i&lt;iRow; i++)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     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for(j=0; j&lt;iColumn; j++)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        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if(aiOriginal[i][j] !=0)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	iNonZeroElements=iNonZeroElements+1;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        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     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return iNonZeroElements;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TRIANGULAR MATRIX: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87959" algn="l" rtl="0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In a n X n matrix where all entries on or below the main diagonal are non zero is called </a:t>
            </a:r>
            <a:r>
              <a:rPr lang="en-US" sz="1400" i="1"/>
              <a:t>lower triangular matrix</a:t>
            </a:r>
            <a:r>
              <a:rPr lang="en-US" sz="1400"/>
              <a:t>.</a:t>
            </a:r>
            <a:endParaRPr sz="1400"/>
          </a:p>
          <a:p>
            <a:pPr marL="548640" lvl="0" indent="0" algn="l" rtl="0"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548640" lvl="0" indent="0" algn="l" rtl="0"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548640" lvl="1" indent="-187959" algn="l" rtl="0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In a n X n matrix where all entries on or above the main diagonal are non zero is called </a:t>
            </a:r>
            <a:r>
              <a:rPr lang="en-US" sz="1400" i="1"/>
              <a:t>upper triangular matrix</a:t>
            </a:r>
            <a:r>
              <a:rPr lang="en-US" sz="1400"/>
              <a:t>.</a:t>
            </a:r>
            <a:endParaRPr sz="1400"/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4953000" y="1828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2" name="Google Shape;242;p26"/>
          <p:cNvGraphicFramePr/>
          <p:nvPr/>
        </p:nvGraphicFramePr>
        <p:xfrm>
          <a:off x="4953000" y="3810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867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6498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LOWER TRIANGULAR MATRIX A to B: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22687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New 1-D matrix B[] will contain only- 1+2+…..+n=n(n+1)/2 elements, here B[10].</a:t>
            </a:r>
            <a:endParaRPr sz="1400"/>
          </a:p>
          <a:p>
            <a:pPr marL="548640" lvl="1" indent="-22687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Suppose index of B is x and x is calculated using following algorithm,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for(j=1; j&lt;=n; j++)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{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for(k=1; k&lt;=j; k++)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{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x = j*(j-1)/2 + k;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B[x]=A[j][k];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} 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}</a:t>
            </a:r>
            <a:endParaRPr sz="1400"/>
          </a:p>
        </p:txBody>
      </p:sp>
      <p:graphicFrame>
        <p:nvGraphicFramePr>
          <p:cNvPr id="249" name="Google Shape;249;p27"/>
          <p:cNvGraphicFramePr/>
          <p:nvPr/>
        </p:nvGraphicFramePr>
        <p:xfrm>
          <a:off x="6400800" y="304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0" name="Google Shape;250;p27"/>
          <p:cNvGraphicFramePr/>
          <p:nvPr/>
        </p:nvGraphicFramePr>
        <p:xfrm>
          <a:off x="1143000" y="510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8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B[6]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B[7]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B[8]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B[9]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B[10]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A[1][1]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A[2][1]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A[2][2]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867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6498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LOWER TRIANGULAR MATRIX B to A: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22687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 b="1"/>
              <a:t>Algorithm: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 b="1"/>
              <a:t>	</a:t>
            </a:r>
            <a:r>
              <a:rPr lang="en-US" sz="1400"/>
              <a:t>i=1;</a:t>
            </a:r>
            <a:endParaRPr sz="1400" b="1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for(j=1; j&lt;=n; j++)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{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for(k=1; k&lt;=j; k++)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{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A[j][k]=B[i];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i=i+1;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} 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for(k=j+1; k&lt;=n; k++)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A[j][k]=0;</a:t>
            </a:r>
            <a:endParaRPr sz="1400"/>
          </a:p>
          <a:p>
            <a:pPr marL="548640" lvl="1" indent="-2286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}</a:t>
            </a:r>
            <a:endParaRPr sz="1400"/>
          </a:p>
        </p:txBody>
      </p:sp>
      <p:graphicFrame>
        <p:nvGraphicFramePr>
          <p:cNvPr id="257" name="Google Shape;257;p28"/>
          <p:cNvGraphicFramePr/>
          <p:nvPr/>
        </p:nvGraphicFramePr>
        <p:xfrm>
          <a:off x="6400800" y="304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8" name="Google Shape;258;p28"/>
          <p:cNvGraphicFramePr/>
          <p:nvPr/>
        </p:nvGraphicFramePr>
        <p:xfrm>
          <a:off x="1143000" y="510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8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B[6]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B[7]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B[8]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B[9]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B[10]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A[1][1]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A[2][1]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A[2][2]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A[3][3]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A[4][4]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867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POLYNOMIAL REPRESENTATION: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976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Consider a general term of a polynomial as CA</a:t>
            </a:r>
            <a:r>
              <a:rPr lang="en-US" sz="1400" baseline="30000"/>
              <a:t>E</a:t>
            </a:r>
            <a:r>
              <a:rPr lang="en-US" sz="1400"/>
              <a:t>. To store the coefficient C in the index E of the array.</a:t>
            </a:r>
            <a:endParaRPr sz="1400"/>
          </a:p>
          <a:p>
            <a:pPr marL="548640" lvl="1" indent="-1976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Array size must be grater than highest polynomial exponential value.</a:t>
            </a:r>
            <a:endParaRPr sz="1400"/>
          </a:p>
          <a:p>
            <a:pPr marL="548640" lvl="1" indent="-1976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 b="1"/>
              <a:t>Example: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3A</a:t>
            </a:r>
            <a:r>
              <a:rPr lang="en-US" sz="1400" baseline="30000"/>
              <a:t>8</a:t>
            </a:r>
            <a:r>
              <a:rPr lang="en-US" sz="1400"/>
              <a:t> – 10A</a:t>
            </a:r>
            <a:r>
              <a:rPr lang="en-US" sz="1400" baseline="30000"/>
              <a:t>6</a:t>
            </a:r>
            <a:r>
              <a:rPr lang="en-US" sz="1400"/>
              <a:t> + 12A</a:t>
            </a:r>
            <a:r>
              <a:rPr lang="en-US" sz="1400" baseline="30000"/>
              <a:t>5</a:t>
            </a:r>
            <a:r>
              <a:rPr lang="en-US" sz="1400"/>
              <a:t> – 7A</a:t>
            </a:r>
            <a:r>
              <a:rPr lang="en-US" sz="1400" baseline="30000"/>
              <a:t>3</a:t>
            </a:r>
            <a:r>
              <a:rPr lang="en-US" sz="1400"/>
              <a:t> + 19 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int aiPoly[9];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array representation will as following: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81000" y="4419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Coefficient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867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POLYNOMIAL REPRESENTATION: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976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 b="1"/>
              <a:t>Example:</a:t>
            </a:r>
            <a:endParaRPr sz="1400" b="1"/>
          </a:p>
          <a:p>
            <a:pPr marL="54864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 b="1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P1=3A</a:t>
            </a:r>
            <a:r>
              <a:rPr lang="en-US" sz="1400" baseline="30000"/>
              <a:t>4</a:t>
            </a:r>
            <a:r>
              <a:rPr lang="en-US" sz="1400"/>
              <a:t> – 19 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 		P2=A</a:t>
            </a:r>
            <a:r>
              <a:rPr lang="en-US" sz="1400" baseline="30000"/>
              <a:t>3</a:t>
            </a:r>
            <a:r>
              <a:rPr lang="en-US" sz="1400"/>
              <a:t> – 12A</a:t>
            </a:r>
            <a:r>
              <a:rPr lang="en-US" sz="1400" baseline="30000"/>
              <a:t>2</a:t>
            </a:r>
            <a:r>
              <a:rPr lang="en-US" sz="1400"/>
              <a:t> – 7A + 19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P1+P2=3A</a:t>
            </a:r>
            <a:r>
              <a:rPr lang="en-US" sz="1400" baseline="30000"/>
              <a:t>4</a:t>
            </a:r>
            <a:r>
              <a:rPr lang="en-US" sz="1400"/>
              <a:t> + A</a:t>
            </a:r>
            <a:r>
              <a:rPr lang="en-US" sz="1400" baseline="30000"/>
              <a:t>3 </a:t>
            </a:r>
            <a:r>
              <a:rPr lang="en-US" sz="1400"/>
              <a:t>- 12A</a:t>
            </a:r>
            <a:r>
              <a:rPr lang="en-US" sz="1400" baseline="30000"/>
              <a:t>2 </a:t>
            </a:r>
            <a:r>
              <a:rPr lang="en-US" sz="1400"/>
              <a:t>- 7A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  <a:p>
            <a:pPr marL="0" lvl="1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array representation will as following: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</p:txBody>
      </p:sp>
      <p:graphicFrame>
        <p:nvGraphicFramePr>
          <p:cNvPr id="272" name="Google Shape;272;p30"/>
          <p:cNvGraphicFramePr/>
          <p:nvPr/>
        </p:nvGraphicFramePr>
        <p:xfrm>
          <a:off x="381000" y="4419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Coefficient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43600" cy="28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OPERATION: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976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Insertion</a:t>
            </a:r>
            <a:endParaRPr sz="1400"/>
          </a:p>
          <a:p>
            <a:pPr marL="9144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fnInsert(aiData, iPosition, iNewValue)                            //fnInsert(aiData, 3, 100)</a:t>
            </a:r>
            <a:endParaRPr sz="1400"/>
          </a:p>
          <a:p>
            <a:pPr marL="182880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if(Total no. of elements &lt; size of array)</a:t>
            </a:r>
            <a:endParaRPr sz="1400"/>
          </a:p>
          <a:p>
            <a:pPr marL="18288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if( iPosition &lt;= (Total no. of elements +1) )</a:t>
            </a:r>
            <a:endParaRPr sz="1400"/>
          </a:p>
          <a:p>
            <a:pPr marL="22860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iInsertIndex=iPosition - 1</a:t>
            </a:r>
            <a:endParaRPr sz="1400"/>
          </a:p>
          <a:p>
            <a:pPr marL="22860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for(i=Total no. of elements; i &gt; iInsertIndex; i--)</a:t>
            </a:r>
            <a:endParaRPr sz="1400"/>
          </a:p>
          <a:p>
            <a:pPr marL="182880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	aiData[i]=aiData[i-1];</a:t>
            </a:r>
            <a:endParaRPr sz="1400"/>
          </a:p>
          <a:p>
            <a:pPr marL="22860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aiData[iInsertIndex]=iNewValue;</a:t>
            </a:r>
            <a:endParaRPr sz="1400"/>
          </a:p>
          <a:p>
            <a:pPr marL="22860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		Total no. of elements = Total no. of elements + 1;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End</a:t>
            </a:r>
            <a:endParaRPr sz="1400"/>
          </a:p>
          <a:p>
            <a:pPr marL="54864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</p:txBody>
      </p:sp>
      <p:graphicFrame>
        <p:nvGraphicFramePr>
          <p:cNvPr id="279" name="Google Shape;279;p31"/>
          <p:cNvGraphicFramePr/>
          <p:nvPr/>
        </p:nvGraphicFramePr>
        <p:xfrm>
          <a:off x="381000" y="5638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0" name="Google Shape;280;p31"/>
          <p:cNvGraphicFramePr/>
          <p:nvPr/>
        </p:nvGraphicFramePr>
        <p:xfrm>
          <a:off x="381000" y="4876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436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OPERATION: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22034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Deletion</a:t>
            </a:r>
            <a:endParaRPr sz="1400"/>
          </a:p>
          <a:p>
            <a:pPr marL="9144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fnDelete(aiData, iDelData)                              // fnDelData(aiData, 3)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for(i=0; i &lt; Total no.of elements; i++)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if(aiData[i]==iDelData)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break;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if(i==Total no.of elements)                      // Delete item not in list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printf(“DATA NOT FOUND”);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return;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for(j=i, j&lt;(Total no.of elements-1); j++)</a:t>
            </a:r>
            <a:endParaRPr sz="1400"/>
          </a:p>
          <a:p>
            <a:pPr marL="13716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aiData[i]=aiData[i+1];</a:t>
            </a:r>
            <a:endParaRPr sz="1400"/>
          </a:p>
          <a:p>
            <a:pPr marL="13716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	Total no. of elements = Total no. of elements - 1;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End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</p:txBody>
      </p:sp>
      <p:graphicFrame>
        <p:nvGraphicFramePr>
          <p:cNvPr id="287" name="Google Shape;287;p32"/>
          <p:cNvGraphicFramePr/>
          <p:nvPr/>
        </p:nvGraphicFramePr>
        <p:xfrm>
          <a:off x="381000" y="6019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B7B7B7"/>
                          </a:solidFill>
                        </a:rPr>
                        <a:t>5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8" name="Google Shape;288;p32"/>
          <p:cNvGraphicFramePr/>
          <p:nvPr/>
        </p:nvGraphicFramePr>
        <p:xfrm>
          <a:off x="381000" y="533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41169" y="1548825"/>
            <a:ext cx="624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{340DE021-FF3D-4356-8721-1231BDEC4767}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43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OPERATION: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22034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Traverse</a:t>
            </a:r>
            <a:endParaRPr sz="1400"/>
          </a:p>
          <a:p>
            <a:pPr marL="9144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fnTraverse(aiData) 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for(i=0; i &lt; Total no. of elements; i++)</a:t>
            </a:r>
            <a:endParaRPr sz="1400"/>
          </a:p>
          <a:p>
            <a:pPr marL="914400" lvl="0" indent="4572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printf(“%d\t”,aiData[i]);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1400"/>
              <a:t>		End</a:t>
            </a:r>
            <a:endParaRPr sz="1400"/>
          </a:p>
          <a:p>
            <a:pPr marL="548640" lvl="1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endParaRPr sz="1400"/>
          </a:p>
        </p:txBody>
      </p:sp>
      <p:graphicFrame>
        <p:nvGraphicFramePr>
          <p:cNvPr id="295" name="Google Shape;295;p33"/>
          <p:cNvGraphicFramePr/>
          <p:nvPr/>
        </p:nvGraphicFramePr>
        <p:xfrm>
          <a:off x="381000" y="4343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11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838200" y="3124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{76648791-C19A-477B-9074-166D3D9ECD65}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ES-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p16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5486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DEFINITION: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An array is defined as finite ordered set of homogeneous elements.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1400"/>
          </a:p>
          <a:p>
            <a:pPr marL="274320" lvl="0" indent="-233410" algn="l" rtl="0">
              <a:spcBef>
                <a:spcPts val="58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ONE DIMENSIONAL ARRAY: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int aiData[5];   //5 integer data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char acName[5];  // 5 character data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float afGradePoint[5]   // 5 float data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1400"/>
          </a:p>
          <a:p>
            <a:pPr marL="274320" lvl="0" indent="-233410" algn="l" rtl="0">
              <a:spcBef>
                <a:spcPts val="58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TWO DIMENSIONAL ARRAY: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int aiMatrix[2][3]     // 6 integer data</a:t>
            </a:r>
            <a:endParaRPr sz="1400"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5943600" y="2286000"/>
            <a:ext cx="2971800" cy="457200"/>
            <a:chOff x="6019800" y="3657600"/>
            <a:chExt cx="2971800" cy="457200"/>
          </a:xfrm>
        </p:grpSpPr>
        <p:sp>
          <p:nvSpPr>
            <p:cNvPr id="130" name="Google Shape;130;p17"/>
            <p:cNvSpPr/>
            <p:nvPr/>
          </p:nvSpPr>
          <p:spPr>
            <a:xfrm>
              <a:off x="6019800" y="3657600"/>
              <a:ext cx="2971800" cy="457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10         14       9        65         54</a:t>
              </a:r>
              <a:endParaRPr/>
            </a:p>
          </p:txBody>
        </p:sp>
        <p:cxnSp>
          <p:nvCxnSpPr>
            <p:cNvPr id="131" name="Google Shape;131;p17"/>
            <p:cNvCxnSpPr/>
            <p:nvPr/>
          </p:nvCxnSpPr>
          <p:spPr>
            <a:xfrm>
              <a:off x="6553200" y="36576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7239000" y="36576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7772400" y="36576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8382000" y="36576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" name="Google Shape;135;p17"/>
          <p:cNvGrpSpPr/>
          <p:nvPr/>
        </p:nvGrpSpPr>
        <p:grpSpPr>
          <a:xfrm>
            <a:off x="5943600" y="3352800"/>
            <a:ext cx="2971800" cy="457200"/>
            <a:chOff x="6172200" y="3810000"/>
            <a:chExt cx="2971800" cy="457200"/>
          </a:xfrm>
        </p:grpSpPr>
        <p:sp>
          <p:nvSpPr>
            <p:cNvPr id="136" name="Google Shape;136;p17"/>
            <p:cNvSpPr/>
            <p:nvPr/>
          </p:nvSpPr>
          <p:spPr>
            <a:xfrm>
              <a:off x="6172200" y="3810000"/>
              <a:ext cx="2971800" cy="457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8.2       7.3       9.4       6.5      8.4</a:t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6705600" y="3810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7391400" y="3810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7"/>
            <p:cNvCxnSpPr/>
            <p:nvPr/>
          </p:nvCxnSpPr>
          <p:spPr>
            <a:xfrm>
              <a:off x="7924800" y="3810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7"/>
            <p:cNvCxnSpPr/>
            <p:nvPr/>
          </p:nvCxnSpPr>
          <p:spPr>
            <a:xfrm>
              <a:off x="8534400" y="3810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5943600" y="2819400"/>
            <a:ext cx="2971800" cy="457200"/>
            <a:chOff x="5943600" y="4648200"/>
            <a:chExt cx="2971800" cy="457200"/>
          </a:xfrm>
        </p:grpSpPr>
        <p:sp>
          <p:nvSpPr>
            <p:cNvPr id="142" name="Google Shape;142;p17"/>
            <p:cNvSpPr/>
            <p:nvPr/>
          </p:nvSpPr>
          <p:spPr>
            <a:xfrm>
              <a:off x="5943600" y="4648200"/>
              <a:ext cx="2971800" cy="457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‘A’         ‘B’       ‘C’    ‘D’        ‘\0’</a:t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6477000" y="46482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7"/>
            <p:cNvCxnSpPr/>
            <p:nvPr/>
          </p:nvCxnSpPr>
          <p:spPr>
            <a:xfrm>
              <a:off x="7162800" y="46482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7"/>
            <p:cNvCxnSpPr/>
            <p:nvPr/>
          </p:nvCxnSpPr>
          <p:spPr>
            <a:xfrm>
              <a:off x="7696200" y="46482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8305800" y="46482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7" name="Google Shape;147;p17"/>
          <p:cNvGrpSpPr/>
          <p:nvPr/>
        </p:nvGrpSpPr>
        <p:grpSpPr>
          <a:xfrm>
            <a:off x="6172200" y="4038600"/>
            <a:ext cx="2057400" cy="914400"/>
            <a:chOff x="6019800" y="5562600"/>
            <a:chExt cx="2057400" cy="914400"/>
          </a:xfrm>
        </p:grpSpPr>
        <p:grpSp>
          <p:nvGrpSpPr>
            <p:cNvPr id="148" name="Google Shape;148;p17"/>
            <p:cNvGrpSpPr/>
            <p:nvPr/>
          </p:nvGrpSpPr>
          <p:grpSpPr>
            <a:xfrm>
              <a:off x="6019800" y="5562600"/>
              <a:ext cx="2057400" cy="457200"/>
              <a:chOff x="6019800" y="5562600"/>
              <a:chExt cx="2057400" cy="457200"/>
            </a:xfrm>
          </p:grpSpPr>
          <p:sp>
            <p:nvSpPr>
              <p:cNvPr id="149" name="Google Shape;149;p17"/>
              <p:cNvSpPr/>
              <p:nvPr/>
            </p:nvSpPr>
            <p:spPr>
              <a:xfrm>
                <a:off x="6019800" y="5562600"/>
                <a:ext cx="20574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14          7          55</a:t>
                </a:r>
                <a:endParaRPr/>
              </a:p>
            </p:txBody>
          </p:sp>
          <p:cxnSp>
            <p:nvCxnSpPr>
              <p:cNvPr id="150" name="Google Shape;150;p17"/>
              <p:cNvCxnSpPr/>
              <p:nvPr/>
            </p:nvCxnSpPr>
            <p:spPr>
              <a:xfrm>
                <a:off x="6705600" y="5562600"/>
                <a:ext cx="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>
                <a:off x="7391400" y="5562600"/>
                <a:ext cx="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52" name="Google Shape;152;p17"/>
            <p:cNvGrpSpPr/>
            <p:nvPr/>
          </p:nvGrpSpPr>
          <p:grpSpPr>
            <a:xfrm>
              <a:off x="6019800" y="6019800"/>
              <a:ext cx="2057400" cy="457200"/>
              <a:chOff x="6019800" y="5562600"/>
              <a:chExt cx="2057400" cy="4572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019800" y="5562600"/>
                <a:ext cx="20574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21          17         32</a:t>
                </a:r>
                <a:endParaRPr/>
              </a:p>
            </p:txBody>
          </p:sp>
          <p:cxnSp>
            <p:nvCxnSpPr>
              <p:cNvPr id="154" name="Google Shape;154;p17"/>
              <p:cNvCxnSpPr/>
              <p:nvPr/>
            </p:nvCxnSpPr>
            <p:spPr>
              <a:xfrm>
                <a:off x="6705600" y="5562600"/>
                <a:ext cx="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7"/>
              <p:cNvCxnSpPr/>
              <p:nvPr/>
            </p:nvCxnSpPr>
            <p:spPr>
              <a:xfrm>
                <a:off x="7391400" y="5562600"/>
                <a:ext cx="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105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55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MEMORY REPRESENTATION OF ARRAY: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</a:t>
            </a:r>
            <a:r>
              <a:rPr lang="en-US" sz="1400" b="1"/>
              <a:t>1. ROW MAJOR ORDERING: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 b="1"/>
              <a:t>	</a:t>
            </a:r>
            <a:r>
              <a:rPr lang="en-US" sz="1400"/>
              <a:t>In row major ordering the rows of the array are stored first.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suppose, int aiData[3][4];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If sequence of data are 1, 2, 3, 4, 5, 6, 7, 8, 9, 10, 11, 12.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aiData[0][0]=1,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aiData[0][1]=2,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aiData[0][2]=3,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aiData[0][3]=4,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aiData[1][0]=5,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aiData[1][1]=6,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aiData[1][2]=7,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aiData[1][3]=8,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 aiData[2][0]=9,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aiData[2[1]=10,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aiData[2][2]=11,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aiData[2][3]=12.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endParaRPr sz="1400"/>
          </a:p>
        </p:txBody>
      </p:sp>
      <p:sp>
        <p:nvSpPr>
          <p:cNvPr id="162" name="Google Shape;162;p18"/>
          <p:cNvSpPr/>
          <p:nvPr/>
        </p:nvSpPr>
        <p:spPr>
          <a:xfrm>
            <a:off x="5867400" y="2438400"/>
            <a:ext cx="3048000" cy="1981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2              3               4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 startAt="5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6              7             8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9               10          11            12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63" name="Google Shape;163;p18"/>
          <p:cNvCxnSpPr>
            <a:stCxn id="162" idx="0"/>
            <a:endCxn id="162" idx="2"/>
          </p:cNvCxnSpPr>
          <p:nvPr/>
        </p:nvCxnSpPr>
        <p:spPr>
          <a:xfrm>
            <a:off x="7391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8153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6629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5867400" y="29718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5867400" y="36576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638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439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MEMORY REPRESENTATION OF ARRAY: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lang="en-US" sz="1400" b="1"/>
              <a:t>1. ROW MAJOR ORDERING: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</a:t>
            </a:r>
            <a:r>
              <a:rPr lang="en-US" sz="1400"/>
              <a:t>How to calculate the address of the element aiData[i</a:t>
            </a:r>
            <a:r>
              <a:rPr lang="en-US" sz="1400" baseline="-25000"/>
              <a:t>1</a:t>
            </a:r>
            <a:r>
              <a:rPr lang="en-US" sz="1400"/>
              <a:t>][i</a:t>
            </a:r>
            <a:r>
              <a:rPr lang="en-US" sz="1400" baseline="-25000"/>
              <a:t>2</a:t>
            </a:r>
            <a:r>
              <a:rPr lang="en-US" sz="1400"/>
              <a:t>]=</a:t>
            </a:r>
            <a:r>
              <a:rPr lang="en-US" sz="1400" b="1"/>
              <a:t>?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if  Row lower index= l</a:t>
            </a:r>
            <a:r>
              <a:rPr lang="en-US" sz="1400" baseline="-25000"/>
              <a:t>1</a:t>
            </a:r>
            <a:r>
              <a:rPr lang="en-US" sz="1400"/>
              <a:t>, upper index= u</a:t>
            </a:r>
            <a:r>
              <a:rPr lang="en-US" sz="1400" baseline="-25000"/>
              <a:t>1</a:t>
            </a:r>
            <a:r>
              <a:rPr lang="en-US" sz="1400"/>
              <a:t> and Column lower index= l</a:t>
            </a:r>
            <a:r>
              <a:rPr lang="en-US" sz="1400" baseline="-25000"/>
              <a:t>2</a:t>
            </a:r>
            <a:r>
              <a:rPr lang="en-US" sz="1400"/>
              <a:t>, upper index= u</a:t>
            </a:r>
            <a:r>
              <a:rPr lang="en-US" sz="1400" baseline="-25000"/>
              <a:t>2</a:t>
            </a:r>
            <a:r>
              <a:rPr lang="en-US" sz="1400"/>
              <a:t> and base address is  X.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hence the address of aiData[i</a:t>
            </a:r>
            <a:r>
              <a:rPr lang="en-US" sz="1400" baseline="-25000"/>
              <a:t>1</a:t>
            </a:r>
            <a:r>
              <a:rPr lang="en-US" sz="1400"/>
              <a:t>][i</a:t>
            </a:r>
            <a:r>
              <a:rPr lang="en-US" sz="1400" baseline="-25000"/>
              <a:t>2</a:t>
            </a:r>
            <a:r>
              <a:rPr lang="en-US" sz="1400"/>
              <a:t>]= X + [(i</a:t>
            </a:r>
            <a:r>
              <a:rPr lang="en-US" sz="1400" baseline="-25000"/>
              <a:t>1</a:t>
            </a:r>
            <a:r>
              <a:rPr lang="en-US" sz="1400"/>
              <a:t>-l</a:t>
            </a:r>
            <a:r>
              <a:rPr lang="en-US" sz="1400" baseline="-25000"/>
              <a:t>1</a:t>
            </a:r>
            <a:r>
              <a:rPr lang="en-US" sz="1400"/>
              <a:t>)(u</a:t>
            </a:r>
            <a:r>
              <a:rPr lang="en-US" sz="1400" baseline="-25000"/>
              <a:t>2</a:t>
            </a:r>
            <a:r>
              <a:rPr lang="en-US" sz="1400"/>
              <a:t>-l</a:t>
            </a:r>
            <a:r>
              <a:rPr lang="en-US" sz="1400" baseline="-25000"/>
              <a:t>2</a:t>
            </a:r>
            <a:r>
              <a:rPr lang="en-US" sz="1400"/>
              <a:t>+1)+(i</a:t>
            </a:r>
            <a:r>
              <a:rPr lang="en-US" sz="1400" baseline="-25000"/>
              <a:t>2</a:t>
            </a:r>
            <a:r>
              <a:rPr lang="en-US" sz="1400"/>
              <a:t>-l</a:t>
            </a:r>
            <a:r>
              <a:rPr lang="en-US" sz="1400" baseline="-25000"/>
              <a:t>2</a:t>
            </a:r>
            <a:r>
              <a:rPr lang="en-US" sz="1400"/>
              <a:t>)]* SizeofVariable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lang="en-US" sz="1400" b="1"/>
              <a:t>Example: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</a:t>
            </a:r>
            <a:r>
              <a:rPr lang="en-US" sz="1400"/>
              <a:t>l</a:t>
            </a:r>
            <a:r>
              <a:rPr lang="en-US" sz="1400" baseline="-25000"/>
              <a:t>1</a:t>
            </a:r>
            <a:r>
              <a:rPr lang="en-US" sz="1400"/>
              <a:t>=0, u</a:t>
            </a:r>
            <a:r>
              <a:rPr lang="en-US" sz="1400" baseline="-25000"/>
              <a:t>1</a:t>
            </a:r>
            <a:r>
              <a:rPr lang="en-US" sz="1400"/>
              <a:t>=2, l</a:t>
            </a:r>
            <a:r>
              <a:rPr lang="en-US" sz="1400" baseline="-25000"/>
              <a:t>2</a:t>
            </a:r>
            <a:r>
              <a:rPr lang="en-US" sz="1400"/>
              <a:t>=0, u</a:t>
            </a:r>
            <a:r>
              <a:rPr lang="en-US" sz="1400" baseline="-25000"/>
              <a:t>2</a:t>
            </a:r>
            <a:r>
              <a:rPr lang="en-US" sz="1400"/>
              <a:t>=3, X=4000, aiData[1][2]=</a:t>
            </a:r>
            <a:r>
              <a:rPr lang="en-US" sz="1400" b="1"/>
              <a:t>?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aiData[1][2]=4000+[(1-0)(3-0+1)+(2-0)]*2 	            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                            =4012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</p:txBody>
      </p:sp>
      <p:sp>
        <p:nvSpPr>
          <p:cNvPr id="174" name="Google Shape;174;p19"/>
          <p:cNvSpPr/>
          <p:nvPr/>
        </p:nvSpPr>
        <p:spPr>
          <a:xfrm>
            <a:off x="5867400" y="2286000"/>
            <a:ext cx="3048000" cy="1981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2              3               4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 startAt="5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6              7             8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9               10          11            12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75" name="Google Shape;175;p19"/>
          <p:cNvCxnSpPr>
            <a:stCxn id="174" idx="0"/>
            <a:endCxn id="174" idx="2"/>
          </p:cNvCxnSpPr>
          <p:nvPr/>
        </p:nvCxnSpPr>
        <p:spPr>
          <a:xfrm>
            <a:off x="7391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8153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6629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5867400" y="29718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5867400" y="36576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105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55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MEMORY REPRESENTATION OF ARRAY: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</a:t>
            </a:r>
            <a:r>
              <a:rPr lang="en-US" sz="1400" b="1"/>
              <a:t>1. COLUMN MAJOR ORDERING: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 b="1"/>
              <a:t>	</a:t>
            </a:r>
            <a:r>
              <a:rPr lang="en-US" sz="1400"/>
              <a:t>In column major ordering the columns of the array are stored first.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suppose, int aiData[3][4];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If sequence of data are 1, 2, 3, 4, 5, 6, 7, 8, 9, 10, 11, 12.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aiData[0][0]=1,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aiData[1][0]=2,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aiData[2][0]=3,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aiData[0][1]=4,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aiData[1][1]=5,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aiData[2][1]=6,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aiData[0][2]=7,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aiData[1][2]=8,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 aiData[2][2]=9,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aiData[0][3]=10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aiData[1][3]=11,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aiData[2][3]=12.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endParaRPr sz="1400"/>
          </a:p>
        </p:txBody>
      </p:sp>
      <p:sp>
        <p:nvSpPr>
          <p:cNvPr id="186" name="Google Shape;186;p20"/>
          <p:cNvSpPr/>
          <p:nvPr/>
        </p:nvSpPr>
        <p:spPr>
          <a:xfrm>
            <a:off x="5867400" y="2286000"/>
            <a:ext cx="3048000" cy="1981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4              7              10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5              8             11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3              6               9             12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87" name="Google Shape;187;p20"/>
          <p:cNvCxnSpPr>
            <a:stCxn id="186" idx="0"/>
            <a:endCxn id="186" idx="2"/>
          </p:cNvCxnSpPr>
          <p:nvPr/>
        </p:nvCxnSpPr>
        <p:spPr>
          <a:xfrm>
            <a:off x="7391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0"/>
          <p:cNvCxnSpPr/>
          <p:nvPr/>
        </p:nvCxnSpPr>
        <p:spPr>
          <a:xfrm>
            <a:off x="8153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6629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0"/>
          <p:cNvCxnSpPr/>
          <p:nvPr/>
        </p:nvCxnSpPr>
        <p:spPr>
          <a:xfrm>
            <a:off x="5867400" y="29718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5867400" y="36576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370325" y="1447800"/>
            <a:ext cx="564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439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MEMORY REPRESENTATION OF ARRAY: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lang="en-US" sz="1400" b="1"/>
              <a:t>1. COLUMN MAJOR ORDERING: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</a:t>
            </a:r>
            <a:r>
              <a:rPr lang="en-US" sz="1400"/>
              <a:t>Now to calculate the address of the element aiData[i</a:t>
            </a:r>
            <a:r>
              <a:rPr lang="en-US" sz="1400" baseline="-25000"/>
              <a:t>1</a:t>
            </a:r>
            <a:r>
              <a:rPr lang="en-US" sz="1400"/>
              <a:t>][i</a:t>
            </a:r>
            <a:r>
              <a:rPr lang="en-US" sz="1400" baseline="-25000"/>
              <a:t>2</a:t>
            </a:r>
            <a:r>
              <a:rPr lang="en-US" sz="1400"/>
              <a:t>]=</a:t>
            </a:r>
            <a:r>
              <a:rPr lang="en-US" sz="1400" b="1"/>
              <a:t>?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if  Row lower index= l</a:t>
            </a:r>
            <a:r>
              <a:rPr lang="en-US" sz="1400" baseline="-25000"/>
              <a:t>1</a:t>
            </a:r>
            <a:r>
              <a:rPr lang="en-US" sz="1400"/>
              <a:t>, upper index= u</a:t>
            </a:r>
            <a:r>
              <a:rPr lang="en-US" sz="1400" baseline="-25000"/>
              <a:t>1</a:t>
            </a:r>
            <a:r>
              <a:rPr lang="en-US" sz="1400"/>
              <a:t> and Column lower index= l</a:t>
            </a:r>
            <a:r>
              <a:rPr lang="en-US" sz="1400" baseline="-25000"/>
              <a:t>2</a:t>
            </a:r>
            <a:r>
              <a:rPr lang="en-US" sz="1400"/>
              <a:t>, upper index= u</a:t>
            </a:r>
            <a:r>
              <a:rPr lang="en-US" sz="1400" baseline="-25000"/>
              <a:t>2</a:t>
            </a:r>
            <a:r>
              <a:rPr lang="en-US" sz="1400"/>
              <a:t> and base address is  X.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hence the address of aiData[i</a:t>
            </a:r>
            <a:r>
              <a:rPr lang="en-US" sz="1400" baseline="-25000"/>
              <a:t>1</a:t>
            </a:r>
            <a:r>
              <a:rPr lang="en-US" sz="1400"/>
              <a:t>][i</a:t>
            </a:r>
            <a:r>
              <a:rPr lang="en-US" sz="1400" baseline="-25000"/>
              <a:t>2</a:t>
            </a:r>
            <a:r>
              <a:rPr lang="en-US" sz="1400"/>
              <a:t>]= X + [(i</a:t>
            </a:r>
            <a:r>
              <a:rPr lang="en-US" sz="1400" baseline="-25000"/>
              <a:t>2</a:t>
            </a:r>
            <a:r>
              <a:rPr lang="en-US" sz="1400"/>
              <a:t>-l</a:t>
            </a:r>
            <a:r>
              <a:rPr lang="en-US" sz="1400" baseline="-25000"/>
              <a:t>2</a:t>
            </a:r>
            <a:r>
              <a:rPr lang="en-US" sz="1400"/>
              <a:t>)(u</a:t>
            </a:r>
            <a:r>
              <a:rPr lang="en-US" sz="1400" baseline="-25000"/>
              <a:t>1</a:t>
            </a:r>
            <a:r>
              <a:rPr lang="en-US" sz="1400"/>
              <a:t>-l</a:t>
            </a:r>
            <a:r>
              <a:rPr lang="en-US" sz="1400" baseline="-25000"/>
              <a:t>1</a:t>
            </a:r>
            <a:r>
              <a:rPr lang="en-US" sz="1400"/>
              <a:t>+1)+(i</a:t>
            </a:r>
            <a:r>
              <a:rPr lang="en-US" sz="1400" baseline="-25000"/>
              <a:t>1</a:t>
            </a:r>
            <a:r>
              <a:rPr lang="en-US" sz="1400"/>
              <a:t>-l</a:t>
            </a:r>
            <a:r>
              <a:rPr lang="en-US" sz="1400" baseline="-25000"/>
              <a:t>1</a:t>
            </a:r>
            <a:r>
              <a:rPr lang="en-US" sz="1400"/>
              <a:t>)]* SizeofVariable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lang="en-US" sz="1400" b="1"/>
              <a:t>Example: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</a:t>
            </a:r>
            <a:r>
              <a:rPr lang="en-US" sz="1400"/>
              <a:t>l</a:t>
            </a:r>
            <a:r>
              <a:rPr lang="en-US" sz="1400" baseline="-25000"/>
              <a:t>1</a:t>
            </a:r>
            <a:r>
              <a:rPr lang="en-US" sz="1400"/>
              <a:t>=0, u</a:t>
            </a:r>
            <a:r>
              <a:rPr lang="en-US" sz="1400" baseline="-25000"/>
              <a:t>1</a:t>
            </a:r>
            <a:r>
              <a:rPr lang="en-US" sz="1400"/>
              <a:t>=2, l</a:t>
            </a:r>
            <a:r>
              <a:rPr lang="en-US" sz="1400" baseline="-25000"/>
              <a:t>2</a:t>
            </a:r>
            <a:r>
              <a:rPr lang="en-US" sz="1400"/>
              <a:t>=0, u</a:t>
            </a:r>
            <a:r>
              <a:rPr lang="en-US" sz="1400" baseline="-25000"/>
              <a:t>2</a:t>
            </a:r>
            <a:r>
              <a:rPr lang="en-US" sz="1400"/>
              <a:t>=3, X=4000, aiData[1][2]=</a:t>
            </a:r>
            <a:r>
              <a:rPr lang="en-US" sz="1400" b="1"/>
              <a:t>?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	aiData[1][2]=4000+[(2-0)(2-0+1)+(1-0)]*2 	               </a:t>
            </a:r>
            <a:endParaRPr sz="1400" b="1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 b="1"/>
              <a:t>                            =4014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endParaRPr sz="1400"/>
          </a:p>
        </p:txBody>
      </p:sp>
      <p:cxnSp>
        <p:nvCxnSpPr>
          <p:cNvPr id="198" name="Google Shape;198;p21"/>
          <p:cNvCxnSpPr/>
          <p:nvPr/>
        </p:nvCxnSpPr>
        <p:spPr>
          <a:xfrm>
            <a:off x="7391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8153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6629400" y="22860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5867400" y="29718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5867400" y="36576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1"/>
          <p:cNvSpPr/>
          <p:nvPr/>
        </p:nvSpPr>
        <p:spPr>
          <a:xfrm>
            <a:off x="5867400" y="2438400"/>
            <a:ext cx="3048000" cy="1981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4              7              10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Baskerville"/>
              <a:buAutoNum type="arabicPlain"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5              8             11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3              6               9             12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04" name="Google Shape;204;p21"/>
          <p:cNvCxnSpPr>
            <a:stCxn id="203" idx="0"/>
            <a:endCxn id="203" idx="2"/>
          </p:cNvCxnSpPr>
          <p:nvPr/>
        </p:nvCxnSpPr>
        <p:spPr>
          <a:xfrm>
            <a:off x="7391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8153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6629400" y="2438400"/>
            <a:ext cx="0" cy="198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5867400" y="31242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5867400" y="38100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SPARSE MATRIX: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With a relatively high proportion of zero.</a:t>
            </a:r>
            <a:endParaRPr sz="1400"/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An alternate way of representing it rather than the normal row major or column major arrangement.</a:t>
            </a:r>
            <a:endParaRPr sz="1400"/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If majority of elements of matrix are 0 then alternative through which we can store only the non-zero elements.</a:t>
            </a:r>
            <a:endParaRPr sz="1400"/>
          </a:p>
          <a:p>
            <a:pPr marL="548640" lvl="1" indent="-18795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/>
              <a:t>Keep intact the functionality of matrix can save a lot of memory space.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  <p:graphicFrame>
        <p:nvGraphicFramePr>
          <p:cNvPr id="215" name="Google Shape;215;p22"/>
          <p:cNvGraphicFramePr/>
          <p:nvPr/>
        </p:nvGraphicFramePr>
        <p:xfrm>
          <a:off x="4419600" y="2286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{820A41B5-B8A9-4BDA-86A5-4F54101FE388}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DATA STRUCTURE AND ALGORITHMS</vt:lpstr>
      <vt:lpstr>DATA STRUCTURE AND ALGORITHMS</vt:lpstr>
      <vt:lpstr>DATA STRUCTURE AND ALGORITHMS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ARRAY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cp:lastModifiedBy>Angad Singh</cp:lastModifiedBy>
  <cp:revision>1</cp:revision>
  <dcterms:modified xsi:type="dcterms:W3CDTF">2022-07-31T07:29:34Z</dcterms:modified>
</cp:coreProperties>
</file>