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embeddedFontLst>
    <p:embeddedFont>
      <p:font typeface="Libre Baskerville" panose="02000000000000000000" pitchFamily="2" charset="0"/>
      <p:regular r:id="rId19"/>
      <p:bold r:id="rId20"/>
      <p:italic r:id="rId21"/>
    </p:embeddedFont>
    <p:embeddedFont>
      <p:font typeface="Libre Franklin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48787C-A30E-4AB1-8ABC-CEA33937A837}">
  <a:tblStyle styleId="{ED48787C-A30E-4AB1-8ABC-CEA33937A837}" styleName="Table_0">
    <a:wholeTbl>
      <a:tcTxStyle b="off" i="off">
        <a:font>
          <a:latin typeface="Perpetua"/>
          <a:ea typeface="Perpetua"/>
          <a:cs typeface="Perpetua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/>
        <a:fill>
          <a:solidFill>
            <a:srgbClr val="0F6FC6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rgbClr val="FFFFFF"/>
      </a:tcTxStyle>
      <a:tcStyle>
        <a:tcBdr/>
        <a:fill>
          <a:solidFill>
            <a:srgbClr val="0F6FC6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0F6FC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erpetua"/>
          <a:ea typeface="Perpetua"/>
          <a:cs typeface="Perpetua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0F6FC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C01A034-ABB6-4A9F-89FE-8A2D2B7026E1}" styleName="Table_1">
    <a:wholeTbl>
      <a:tcTxStyle b="off" i="off">
        <a:font>
          <a:latin typeface="Perpetua"/>
          <a:ea typeface="Perpetua"/>
          <a:cs typeface="Perpetu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tcBdr/>
        <a:fill>
          <a:solidFill>
            <a:srgbClr val="CA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Perpetua"/>
          <a:ea typeface="Perpetua"/>
          <a:cs typeface="Perpetu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Perpetua"/>
          <a:ea typeface="Perpetua"/>
          <a:cs typeface="Perpetu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Perpetua"/>
          <a:ea typeface="Perpetua"/>
          <a:cs typeface="Perpetu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font" Target="fonts/font3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font" Target="fonts/font7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2.fntdata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6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5.fntdata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font" Target="fonts/font1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4.fntdata" /><Relationship Id="rId27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93b0993d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93b0993d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11dae04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f11dae04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580"/>
              </a:spcBef>
              <a:spcAft>
                <a:spcPts val="0"/>
              </a:spcAft>
              <a:buSzPts val="2210"/>
              <a:buNone/>
              <a:defRPr sz="2600">
                <a:solidFill>
                  <a:schemeClr val="dk2"/>
                </a:solidFill>
              </a:defRPr>
            </a:lvl1pPr>
            <a:lvl2pPr lvl="1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70"/>
              </a:spcBef>
              <a:spcAft>
                <a:spcPts val="0"/>
              </a:spcAft>
              <a:buSzPts val="1530"/>
              <a:buNone/>
              <a:defRPr/>
            </a:lvl3pPr>
            <a:lvl4pPr lvl="3" algn="ctr">
              <a:spcBef>
                <a:spcPts val="370"/>
              </a:spcBef>
              <a:spcAft>
                <a:spcPts val="0"/>
              </a:spcAft>
              <a:buSzPts val="1440"/>
              <a:buNone/>
              <a:defRPr/>
            </a:lvl4pPr>
            <a:lvl5pPr lvl="4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7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ctr">
              <a:spcBef>
                <a:spcPts val="0"/>
              </a:spcBef>
              <a:buNone/>
              <a:defRPr sz="1400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 txBox="1"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Franklin"/>
              <a:buNone/>
              <a:defRPr sz="28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1"/>
          </p:nvPr>
        </p:nvSpPr>
        <p:spPr>
          <a:xfrm>
            <a:off x="914400" y="5445825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360"/>
              <a:buFont typeface="Libre Baskerville"/>
              <a:buNone/>
              <a:defRPr sz="1600"/>
            </a:lvl1pPr>
            <a:lvl2pPr marL="914400" lvl="1" indent="-293369" algn="l">
              <a:spcBef>
                <a:spcPts val="37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82575" algn="l">
              <a:spcBef>
                <a:spcPts val="370"/>
              </a:spcBef>
              <a:spcAft>
                <a:spcPts val="0"/>
              </a:spcAft>
              <a:buSzPts val="850"/>
              <a:buChar char="⚫"/>
              <a:defRPr sz="1000"/>
            </a:lvl3pPr>
            <a:lvl4pPr marL="1828800" lvl="3" indent="-274319" algn="l">
              <a:spcBef>
                <a:spcPts val="370"/>
              </a:spcBef>
              <a:spcAft>
                <a:spcPts val="0"/>
              </a:spcAft>
              <a:buSzPts val="720"/>
              <a:buChar char="⚫"/>
              <a:defRPr sz="900"/>
            </a:lvl4pPr>
            <a:lvl5pPr marL="2286000" lvl="4" indent="-28575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Char char="o"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886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1"/>
          <p:cNvSpPr/>
          <p:nvPr/>
        </p:nvSpPr>
        <p:spPr>
          <a:xfrm rot="10800000" flipH="1">
            <a:off x="68307" y="4683555"/>
            <a:ext cx="900684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90" name="Google Shape;90;p11"/>
          <p:cNvSpPr>
            <a:spLocks noGrp="1"/>
          </p:cNvSpPr>
          <p:nvPr>
            <p:ph type="pic" idx="2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5720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 rot="5400000">
            <a:off x="4709477" y="2194564"/>
            <a:ext cx="5851525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 rot="5400000">
            <a:off x="7699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blipFill rotWithShape="1">
          <a:blip r:embed="rId2">
            <a:alphaModFix/>
          </a:blip>
          <a:tile tx="0" ty="0" sx="55000" sy="55000" flip="none" algn="tl"/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8" name="Google Shape;38;p5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blipFill rotWithShape="1">
            <a:blip r:embed="rId2">
              <a:alphaModFix/>
            </a:blip>
            <a:tile tx="0" ty="0" sx="55000" sy="55000" flip="none" algn="tl"/>
          </a:blip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400"/>
              <a:buFont typeface="Libre Baskerville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ftr" idx="11"/>
          </p:nvPr>
        </p:nvSpPr>
        <p:spPr>
          <a:xfrm>
            <a:off x="800100" y="6172200"/>
            <a:ext cx="4000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/>
          <p:nvPr/>
        </p:nvSpPr>
        <p:spPr>
          <a:xfrm rot="10800000" flipH="1">
            <a:off x="69412" y="2376830"/>
            <a:ext cx="9013515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rgbClr val="A8B9D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46" name="Google Shape;46;p5"/>
          <p:cNvSpPr>
            <a:spLocks noGrp="1"/>
          </p:cNvSpPr>
          <p:nvPr>
            <p:ph type="sldNum" idx="12"/>
          </p:nvPr>
        </p:nvSpPr>
        <p:spPr>
          <a:xfrm>
            <a:off x="146304" y="6208776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4933950" y="1447800"/>
            <a:ext cx="374904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953000" y="1447800"/>
            <a:ext cx="3733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2040"/>
              <a:buNone/>
              <a:defRPr sz="2400" b="1">
                <a:solidFill>
                  <a:schemeClr val="accen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1600"/>
              <a:buFont typeface="Libre Baskerville"/>
              <a:buNone/>
              <a:defRPr sz="1600" b="1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3"/>
          </p:nvPr>
        </p:nvSpPr>
        <p:spPr>
          <a:xfrm>
            <a:off x="9144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4"/>
          </p:nvPr>
        </p:nvSpPr>
        <p:spPr>
          <a:xfrm>
            <a:off x="4953000" y="2247900"/>
            <a:ext cx="37338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4" name="Google Shape;74;p10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5" name="Google Shape;75;p10"/>
          <p:cNvSpPr txBox="1"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body" idx="1"/>
          </p:nvPr>
        </p:nvSpPr>
        <p:spPr>
          <a:xfrm>
            <a:off x="914400" y="1600200"/>
            <a:ext cx="190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580"/>
              </a:spcBef>
              <a:spcAft>
                <a:spcPts val="0"/>
              </a:spcAft>
              <a:buSzPts val="1530"/>
              <a:buNone/>
              <a:defRPr sz="1800"/>
            </a:lvl1pPr>
            <a:lvl2pPr marL="914400" lvl="1" indent="-228600" algn="l">
              <a:spcBef>
                <a:spcPts val="37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37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37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370"/>
              </a:spcBef>
              <a:spcAft>
                <a:spcPts val="0"/>
              </a:spcAft>
              <a:buSzPts val="900"/>
              <a:buFont typeface="Libre Baskerville"/>
              <a:buNone/>
              <a:defRPr sz="900"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body" idx="2"/>
          </p:nvPr>
        </p:nvSpPr>
        <p:spPr>
          <a:xfrm>
            <a:off x="2971800" y="16002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5755" algn="l">
              <a:spcBef>
                <a:spcPts val="580"/>
              </a:spcBef>
              <a:spcAft>
                <a:spcPts val="0"/>
              </a:spcAft>
              <a:buSzPts val="1530"/>
              <a:buChar char="⚫"/>
              <a:defRPr/>
            </a:lvl1pPr>
            <a:lvl2pPr marL="914400" lvl="1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25755" algn="l">
              <a:spcBef>
                <a:spcPts val="370"/>
              </a:spcBef>
              <a:spcAft>
                <a:spcPts val="0"/>
              </a:spcAft>
              <a:buSzPts val="1530"/>
              <a:buChar char="⚫"/>
              <a:defRPr/>
            </a:lvl3pPr>
            <a:lvl4pPr marL="1828800" lvl="3" indent="-320039" algn="l">
              <a:spcBef>
                <a:spcPts val="370"/>
              </a:spcBef>
              <a:spcAft>
                <a:spcPts val="0"/>
              </a:spcAft>
              <a:buSzPts val="1440"/>
              <a:buChar char="⚫"/>
              <a:defRPr/>
            </a:lvl4pPr>
            <a:lvl5pPr marL="2286000" lvl="4" indent="-342900" algn="l">
              <a:spcBef>
                <a:spcPts val="370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7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solidFill>
            <a:schemeClr val="lt1"/>
          </a:solidFill>
          <a:ln w="9525" cap="sq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  <a:defRPr sz="4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8935" algn="l" rtl="0"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L="914400" marR="0" lvl="1" indent="-35814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L="1371600" marR="0" lvl="2" indent="-336550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7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L="1828800" marR="0" lvl="3" indent="-3302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L="2286000" marR="0" lvl="4" indent="-3556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ibre Baskerville"/>
              <a:buChar char="o"/>
              <a:defRPr sz="20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L="2743200" marR="0" lvl="5" indent="-342900" algn="l" rtl="0">
              <a:spcBef>
                <a:spcPts val="37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L="3200400" marR="0" lvl="6" indent="-342900" algn="l" rtl="0">
              <a:spcBef>
                <a:spcPts val="37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L="3657600" marR="0" lvl="7" indent="-342900" algn="l" rtl="0">
              <a:spcBef>
                <a:spcPts val="370"/>
              </a:spcBef>
              <a:spcAft>
                <a:spcPts val="0"/>
              </a:spcAft>
              <a:buClr>
                <a:srgbClr val="A8B9DF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L="4114800" marR="0" lvl="8" indent="-342900" algn="l" rtl="0">
              <a:spcBef>
                <a:spcPts val="370"/>
              </a:spcBef>
              <a:spcAft>
                <a:spcPts val="0"/>
              </a:spcAft>
              <a:buClr>
                <a:srgbClr val="A8CBE9"/>
              </a:buClr>
              <a:buSzPts val="1800"/>
              <a:buFont typeface="Libre Baskerville"/>
              <a:buChar char="•"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dt" idx="10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>
            <a:spLocks noGrp="1"/>
          </p:cNvSpPr>
          <p:nvPr>
            <p:ph type="sldNum" idx="12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1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ctr" rtl="0">
              <a:spcBef>
                <a:spcPts val="0"/>
              </a:spcBef>
              <a:buNone/>
              <a:defRPr sz="1400" b="0" i="0" u="none" strike="noStrike" cap="none">
                <a:solidFill>
                  <a:srgbClr val="FFFFF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3656200" y="5715000"/>
            <a:ext cx="205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DCC0FD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PKS, BCREC</a:t>
            </a:r>
            <a:endParaRPr sz="20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STACK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Presented by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Prabal Kumar Sahu</a:t>
            </a:r>
            <a:endParaRPr sz="2405"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r>
              <a:rPr lang="en-US" sz="2405"/>
              <a:t>Asst. Prof., IT Dept., BCREC</a:t>
            </a:r>
            <a:endParaRPr/>
          </a:p>
          <a:p>
            <a:pPr marL="0" lvl="0" indent="0" algn="ctr" rtl="0">
              <a:lnSpc>
                <a:spcPct val="80000"/>
              </a:lnSpc>
              <a:spcBef>
                <a:spcPts val="580"/>
              </a:spcBef>
              <a:spcAft>
                <a:spcPts val="0"/>
              </a:spcAft>
              <a:buSzPts val="2044"/>
              <a:buNone/>
            </a:pPr>
            <a:endParaRPr sz="2405"/>
          </a:p>
        </p:txBody>
      </p:sp>
      <p:sp>
        <p:nvSpPr>
          <p:cNvPr id="108" name="Google Shape;108;p14"/>
          <p:cNvSpPr txBox="1"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164" name="Google Shape;164;p23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Stack Push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void fnPUSH( struct Stack *S, int iNewData)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if(fnStack_Overflow(S)==1)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printf(“STACK IS FULL”);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else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S-&gt;aiData[++S-&gt;iTop]=iNewData;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6553200" y="1752600"/>
            <a:ext cx="1143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6553200" y="2819400"/>
            <a:ext cx="1143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43</a:t>
            </a:r>
            <a:endParaRPr/>
          </a:p>
        </p:txBody>
      </p:sp>
      <p:sp>
        <p:nvSpPr>
          <p:cNvPr id="167" name="Google Shape;167;p23"/>
          <p:cNvSpPr/>
          <p:nvPr/>
        </p:nvSpPr>
        <p:spPr>
          <a:xfrm>
            <a:off x="6553200" y="3352800"/>
            <a:ext cx="1143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56</a:t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6553200" y="3886200"/>
            <a:ext cx="1143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8001000" y="2362200"/>
            <a:ext cx="1097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S-&gt;iTop=3</a:t>
            </a:r>
            <a:endParaRPr sz="1300"/>
          </a:p>
        </p:txBody>
      </p:sp>
      <p:cxnSp>
        <p:nvCxnSpPr>
          <p:cNvPr id="170" name="Google Shape;170;p23"/>
          <p:cNvCxnSpPr>
            <a:endCxn id="171" idx="3"/>
          </p:cNvCxnSpPr>
          <p:nvPr/>
        </p:nvCxnSpPr>
        <p:spPr>
          <a:xfrm flipH="1">
            <a:off x="7696200" y="2547000"/>
            <a:ext cx="381000" cy="570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2" name="Google Shape;172;p23"/>
          <p:cNvSpPr txBox="1"/>
          <p:nvPr/>
        </p:nvSpPr>
        <p:spPr>
          <a:xfrm>
            <a:off x="6553200" y="4876800"/>
            <a:ext cx="145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iNewData=23</a:t>
            </a:r>
            <a:endParaRPr/>
          </a:p>
        </p:txBody>
      </p:sp>
      <p:sp>
        <p:nvSpPr>
          <p:cNvPr id="173" name="Google Shape;173;p23"/>
          <p:cNvSpPr txBox="1"/>
          <p:nvPr/>
        </p:nvSpPr>
        <p:spPr>
          <a:xfrm>
            <a:off x="6553200" y="4419600"/>
            <a:ext cx="12168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S-&gt;aiData[]</a:t>
            </a:r>
            <a:endParaRPr/>
          </a:p>
        </p:txBody>
      </p:sp>
      <p:sp>
        <p:nvSpPr>
          <p:cNvPr id="174" name="Google Shape;174;p23"/>
          <p:cNvSpPr txBox="1"/>
          <p:nvPr/>
        </p:nvSpPr>
        <p:spPr>
          <a:xfrm>
            <a:off x="8001000" y="2907268"/>
            <a:ext cx="1097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S-&gt;iTop=2</a:t>
            </a:r>
            <a:endParaRPr sz="1300"/>
          </a:p>
        </p:txBody>
      </p:sp>
      <p:cxnSp>
        <p:nvCxnSpPr>
          <p:cNvPr id="175" name="Google Shape;175;p23"/>
          <p:cNvCxnSpPr>
            <a:stCxn id="174" idx="1"/>
          </p:cNvCxnSpPr>
          <p:nvPr/>
        </p:nvCxnSpPr>
        <p:spPr>
          <a:xfrm flipH="1">
            <a:off x="7696200" y="3091934"/>
            <a:ext cx="304800" cy="570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76" name="Google Shape;176;p23"/>
          <p:cNvSpPr/>
          <p:nvPr/>
        </p:nvSpPr>
        <p:spPr>
          <a:xfrm>
            <a:off x="6553200" y="2286000"/>
            <a:ext cx="1143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6553200" y="2286000"/>
            <a:ext cx="1143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Stack Pop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fnPOP( struct Stack *S)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int iPopData;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if(fnStack_Underflow(S)==1)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printf(“STACK IS EMPTY”);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else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iPopData=S-&gt;aiData[S-&gt;iTop--];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return iPopData;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6553200" y="1752600"/>
            <a:ext cx="1143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6553200" y="2286000"/>
            <a:ext cx="1143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23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6553200" y="2819400"/>
            <a:ext cx="1143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43</a:t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6553200" y="3352800"/>
            <a:ext cx="1143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56</a:t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6553200" y="3886200"/>
            <a:ext cx="1143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</a:t>
            </a: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8001000" y="2362200"/>
            <a:ext cx="1097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S-&gt;iTop=3</a:t>
            </a:r>
            <a:endParaRPr sz="1300"/>
          </a:p>
        </p:txBody>
      </p:sp>
      <p:cxnSp>
        <p:nvCxnSpPr>
          <p:cNvPr id="189" name="Google Shape;189;p24"/>
          <p:cNvCxnSpPr>
            <a:stCxn id="188" idx="1"/>
            <a:endCxn id="184" idx="3"/>
          </p:cNvCxnSpPr>
          <p:nvPr/>
        </p:nvCxnSpPr>
        <p:spPr>
          <a:xfrm flipH="1">
            <a:off x="7696200" y="2546866"/>
            <a:ext cx="304800" cy="570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190" name="Google Shape;190;p24"/>
          <p:cNvSpPr txBox="1"/>
          <p:nvPr/>
        </p:nvSpPr>
        <p:spPr>
          <a:xfrm>
            <a:off x="6477000" y="4876800"/>
            <a:ext cx="1380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iPopData=23</a:t>
            </a:r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6553200" y="4419600"/>
            <a:ext cx="121687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S-&gt;aiData[]</a:t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8001000" y="2907268"/>
            <a:ext cx="10970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S-&gt;iTop=2</a:t>
            </a:r>
            <a:endParaRPr sz="1300"/>
          </a:p>
        </p:txBody>
      </p:sp>
      <p:cxnSp>
        <p:nvCxnSpPr>
          <p:cNvPr id="193" name="Google Shape;193;p24"/>
          <p:cNvCxnSpPr>
            <a:stCxn id="192" idx="1"/>
          </p:cNvCxnSpPr>
          <p:nvPr/>
        </p:nvCxnSpPr>
        <p:spPr>
          <a:xfrm flipH="1">
            <a:off x="7696200" y="3091934"/>
            <a:ext cx="304800" cy="570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Stack DISPLAY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fnDISPLAY( struct Stack *S)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int i;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if(fnStack_Underflow(S)==1)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printf(“STACK IS EMPTY”);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else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{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printf(“\nStack Elements:\n”);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for(i=S-&gt;iTop; i&gt;=0; i--)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{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printf(“%d\n”,S-&gt;aiData[i]);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}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}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6553200" y="1752600"/>
            <a:ext cx="1143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553200" y="2286000"/>
            <a:ext cx="1143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23</a:t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6553200" y="2819400"/>
            <a:ext cx="1143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43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6553200" y="3352800"/>
            <a:ext cx="1143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56</a:t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6553200" y="3886200"/>
            <a:ext cx="1143000" cy="533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0A519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10</a:t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>
            <a:off x="8001000" y="2362200"/>
            <a:ext cx="109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S-&gt;iTop=3</a:t>
            </a:r>
            <a:endParaRPr sz="1300"/>
          </a:p>
        </p:txBody>
      </p:sp>
      <p:cxnSp>
        <p:nvCxnSpPr>
          <p:cNvPr id="206" name="Google Shape;206;p25"/>
          <p:cNvCxnSpPr>
            <a:stCxn id="205" idx="1"/>
            <a:endCxn id="201" idx="3"/>
          </p:cNvCxnSpPr>
          <p:nvPr/>
        </p:nvCxnSpPr>
        <p:spPr>
          <a:xfrm flipH="1">
            <a:off x="7696200" y="2546850"/>
            <a:ext cx="304800" cy="6000"/>
          </a:xfrm>
          <a:prstGeom prst="straightConnector1">
            <a:avLst/>
          </a:prstGeom>
          <a:noFill/>
          <a:ln w="9525" cap="flat" cmpd="sng">
            <a:solidFill>
              <a:srgbClr val="0357A3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07" name="Google Shape;207;p25"/>
          <p:cNvSpPr txBox="1"/>
          <p:nvPr/>
        </p:nvSpPr>
        <p:spPr>
          <a:xfrm>
            <a:off x="6553200" y="4419600"/>
            <a:ext cx="121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S-&gt;aiData[]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Structure of STACK (using Link List)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 Stack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int iInfo;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struct Stack *Next;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 Stack *Top=NULL;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219" name="Google Shape;219;p27"/>
          <p:cNvSpPr txBox="1"/>
          <p:nvPr/>
        </p:nvSpPr>
        <p:spPr>
          <a:xfrm>
            <a:off x="457200" y="14478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PUSH (using Link List)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306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void fnPush()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struct Stack *NEW;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NEW= (struct Stack *)malloc(sizeof(struct Stack));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printf(“\nEnter the data:”);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scanf(“%d”, &amp;NEW-&gt;iInfo);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NEW-&gt;Next=NULL;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if(Top == NULL)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	Top=NEW;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	return;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else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	NEW-&gt;Next=Top;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	Top=NEW;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	return;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/>
          </a:p>
          <a:p>
            <a:pPr marL="342900" marR="0" lvl="0" indent="-342900" algn="l" rtl="0">
              <a:lnSpc>
                <a:spcPct val="70000"/>
              </a:lnSpc>
              <a:spcBef>
                <a:spcPts val="34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544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70000"/>
              </a:lnSpc>
              <a:spcBef>
                <a:spcPts val="544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225" name="Google Shape;225;p28"/>
          <p:cNvSpPr txBox="1"/>
          <p:nvPr/>
        </p:nvSpPr>
        <p:spPr>
          <a:xfrm>
            <a:off x="457200" y="1447800"/>
            <a:ext cx="807720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POP (using Link List)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void fnPop()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struct Stack *Temp;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if(Top == NULL)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	printf(“\nStack Underflow”);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	return;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printf(“\nTop element: %d”, Top-&gt;iInfo);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Temp = Top;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Top=Top-&gt;Next;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free(Temp);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return;</a:t>
            </a:r>
            <a:endParaRPr/>
          </a:p>
          <a:p>
            <a:pPr marL="342900" marR="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body" idx="1"/>
          </p:nvPr>
        </p:nvSpPr>
        <p:spPr>
          <a:xfrm>
            <a:off x="914400" y="2049775"/>
            <a:ext cx="7772400" cy="18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4320" lvl="0" indent="-274320" algn="ctr" rtl="0">
              <a:spcBef>
                <a:spcPts val="0"/>
              </a:spcBef>
              <a:spcAft>
                <a:spcPts val="0"/>
              </a:spcAft>
              <a:buSzPts val="2210"/>
              <a:buNone/>
            </a:pPr>
            <a:endParaRPr/>
          </a:p>
          <a:p>
            <a:pPr marL="274320" lvl="0" indent="-274320" algn="ctr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endParaRPr/>
          </a:p>
          <a:p>
            <a:pPr marL="274320" lvl="0" indent="-274320" algn="ctr" rtl="0">
              <a:spcBef>
                <a:spcPts val="580"/>
              </a:spcBef>
              <a:spcAft>
                <a:spcPts val="0"/>
              </a:spcAft>
              <a:buSzPts val="221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81000" y="1548825"/>
            <a:ext cx="52701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 (IT):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010202"/>
                </a:solidFill>
              </a:rPr>
              <a:t>On completion of the course students will be able to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graphicFrame>
        <p:nvGraphicFramePr>
          <p:cNvPr id="115" name="Google Shape;115;p15"/>
          <p:cNvGraphicFramePr/>
          <p:nvPr/>
        </p:nvGraphicFramePr>
        <p:xfrm>
          <a:off x="317375" y="2514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{ED48787C-A30E-4AB1-8ABC-CEA33937A837}</a:tableStyleId>
              </a:tblPr>
              <a:tblGrid>
                <a:gridCol w="12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rgbClr val="FFFFFF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PCC-</a:t>
                      </a:r>
                      <a:r>
                        <a:rPr lang="en-US" sz="1200" b="1" u="none" strike="noStrike" cap="none"/>
                        <a:t>C</a:t>
                      </a:r>
                      <a:r>
                        <a:rPr lang="en-US" sz="1200" b="1"/>
                        <a:t>S30</a:t>
                      </a:r>
                      <a:r>
                        <a:rPr lang="en-US" sz="1200" b="1" u="none" strike="noStrike" cap="none"/>
                        <a:t>1.1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Differentiate how the choices of data structure &amp; algorithm methods impact the performance of program.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PCC-CS301.2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Solve problems based upon different data structure &amp; also write programs.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PCC-CS301.3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 appropriate data structure &amp; algorithmic methods in solving problem.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PCC-CS301.4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Discuss the computational efficiency of the principal algorithms for sorting, searching, and hashing.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200" b="1"/>
                        <a:t>PCC-CS301.5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200">
                          <a:solidFill>
                            <a:srgbClr val="01020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Compare and contrast the benefits of dynamic and static data structures implementations.</a:t>
                      </a:r>
                      <a:endParaRPr sz="1200">
                        <a:latin typeface="Libre Baskerville"/>
                        <a:ea typeface="Libre Baskerville"/>
                        <a:cs typeface="Libre Baskerville"/>
                        <a:sym typeface="Libre Baskerville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DATA STRUCTURE AND ALGORITHMS</a:t>
            </a:r>
            <a:endParaRPr/>
          </a:p>
        </p:txBody>
      </p:sp>
      <p:graphicFrame>
        <p:nvGraphicFramePr>
          <p:cNvPr id="121" name="Google Shape;121;p16"/>
          <p:cNvGraphicFramePr/>
          <p:nvPr/>
        </p:nvGraphicFramePr>
        <p:xfrm>
          <a:off x="317375" y="25146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{EC01A034-ABB6-4A9F-89FE-8A2D2B7026E1}</a:tableStyleId>
              </a:tblPr>
              <a:tblGrid>
                <a:gridCol w="1282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7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Sl No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lt1"/>
                          </a:solidFill>
                          <a:latin typeface="Libre Baskerville"/>
                          <a:ea typeface="Libre Baskerville"/>
                          <a:cs typeface="Libre Baskerville"/>
                          <a:sym typeface="Libre Baskerville"/>
                        </a:rPr>
                        <a:t>Description</a:t>
                      </a:r>
                      <a:endParaRPr sz="12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ES-</a:t>
                      </a:r>
                      <a:r>
                        <a:rPr lang="en-US" sz="1200" b="1" u="none" strike="noStrike" cap="none"/>
                        <a:t>C</a:t>
                      </a:r>
                      <a:r>
                        <a:rPr lang="en-US" sz="1200" b="1"/>
                        <a:t>S30</a:t>
                      </a:r>
                      <a:r>
                        <a:rPr lang="en-US" sz="1200" b="1" u="none" strike="noStrike" cap="none"/>
                        <a:t>1.1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algorithm student will able to analyze the algorithms to determine the time and computation complexity and justify the correctness.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ES-CS301.2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Search problem (Linear Search and Binary Search) student will able to implement it.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ES-CS301.3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a given problem of Stacks, Queues and linked list student will able to implement it and analyze the same to determine the time and computation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ES-CS301.4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will able to write an algorithm Selection Sort, Bubble Sort, Insertion Sort, Quick Sort, Merge Sort, Heap Sort and compare their performance in term of Space and Time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200" b="1"/>
                        <a:t>ES-CS301.5</a:t>
                      </a: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None/>
                      </a:pPr>
                      <a:r>
                        <a:rPr lang="en-US" sz="1100">
                          <a:solidFill>
                            <a:srgbClr val="221E2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Student will able to implement Graph search and traversal algorithms and determine the time and computation complexity.</a:t>
                      </a:r>
                      <a:endParaRPr sz="1200">
                        <a:solidFill>
                          <a:srgbClr val="01020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2" name="Google Shape;122;p16"/>
          <p:cNvSpPr/>
          <p:nvPr/>
        </p:nvSpPr>
        <p:spPr>
          <a:xfrm>
            <a:off x="241175" y="1548825"/>
            <a:ext cx="50670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7E9532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COURSE OUTCOMES (ECE) </a:t>
            </a:r>
            <a:r>
              <a:rPr lang="en-US" sz="2400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:</a:t>
            </a: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solidFill>
                  <a:srgbClr val="010202"/>
                </a:solidFill>
              </a:rPr>
              <a:t>On completion of the course students will be able to</a:t>
            </a:r>
            <a:endParaRPr b="1">
              <a:solidFill>
                <a:srgbClr val="010202"/>
              </a:solidFill>
            </a:endParaRPr>
          </a:p>
          <a:p>
            <a:pPr marL="0" marR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ABSTRACT DATA TYPE (ADT)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457200" y="1447800"/>
            <a:ext cx="762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2286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Abstract Data </a:t>
            </a: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</a:t>
            </a:r>
            <a:r>
              <a:rPr lang="en-US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ype (ADT)</a:t>
            </a:r>
            <a:endParaRPr b="1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742950" marR="0" lvl="1" indent="-1968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 ADT is composed of</a:t>
            </a:r>
            <a:endParaRPr/>
          </a:p>
          <a:p>
            <a:pPr marL="1143000" marR="0" lvl="2" indent="-1651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collection of data</a:t>
            </a:r>
            <a:endParaRPr/>
          </a:p>
          <a:p>
            <a:pPr marL="1143000" marR="0" lvl="2" indent="-1651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 set of operations on that data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742950" marR="0" lvl="1" indent="-1968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Specifications of an ADT indicate</a:t>
            </a:r>
            <a:endParaRPr/>
          </a:p>
          <a:p>
            <a:pPr marL="1143000" marR="0" lvl="2" indent="-1651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What the ADT operations do, not how to implement them</a:t>
            </a:r>
            <a:endParaRPr/>
          </a:p>
          <a:p>
            <a:pPr marL="1143000" marR="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None/>
            </a:pPr>
            <a:endParaRPr b="0"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742950" marR="0" lvl="1" indent="-1968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</a:pPr>
            <a:r>
              <a:rPr lang="en-US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Implementation of an ADT</a:t>
            </a:r>
            <a:endParaRPr/>
          </a:p>
          <a:p>
            <a:pPr marL="1143000" marR="0" lvl="2" indent="-1651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Includes choosing a particular data structure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ADT FOR STACK</a:t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Objects: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A finite set of element of the same type</a:t>
            </a: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Operations:</a:t>
            </a:r>
            <a:endParaRPr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279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Create an empty stack(S) and initialize top of stack</a:t>
            </a:r>
            <a:endParaRPr/>
          </a:p>
          <a:p>
            <a:pPr marL="342900" marR="0" lvl="0" indent="-279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Check whether the stack is empty or not (underflow)</a:t>
            </a:r>
            <a:endParaRPr/>
          </a:p>
          <a:p>
            <a:pPr marL="342900" marR="0" lvl="0" indent="-279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Check whether the stack is full or not (overflow)</a:t>
            </a:r>
            <a:endParaRPr/>
          </a:p>
          <a:p>
            <a:pPr marL="342900" marR="0" lvl="0" indent="-279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stack is not full then push the item at top PUSH(S, item)</a:t>
            </a:r>
            <a:endParaRPr/>
          </a:p>
          <a:p>
            <a:pPr marL="342900" marR="0" lvl="0" indent="-2794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❖"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If stack is not empty, the pop the item from the top POP(S)</a:t>
            </a: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140" name="Google Shape;140;p19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Structure of STACK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#define MAX 100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struct Stack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int iTop;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int aiData[MAX];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</a:t>
            </a: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};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146" name="Google Shape;146;p20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Stack Initialization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void fnStack_Init( struct Stack *S)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S-&gt; iTop=-1;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Stack Underflow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fnStack_Underflow( struct Stack *S)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return (S-&gt; iTop==-1)?1:0;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above function returns 1 if stack is empty otherwise it returns 0.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Libre Franklin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457200" y="1447800"/>
            <a:ext cx="8077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Stack Overflow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int fnStack_Overflow( struct Stack *S)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{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		return (S-&gt; iTop==MAX-1)?1:0;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}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 above function returns 1 if stack is full otherwise it returns 0.</a:t>
            </a: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b="1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	</a:t>
            </a:r>
            <a:endParaRPr/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endParaRPr i="0" u="none" strike="noStrike" cap="none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quity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16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Equity</vt:lpstr>
      <vt:lpstr>DATA STRUCTURE AND ALGORITHMS</vt:lpstr>
      <vt:lpstr>DATA STRUCTURE AND ALGORITHMS</vt:lpstr>
      <vt:lpstr>DATA STRUCTURE AND ALGORITHMS</vt:lpstr>
      <vt:lpstr>ABSTRACT DATA TYPE (ADT)</vt:lpstr>
      <vt:lpstr>ADT FOR 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STACK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AND ALGORITHMS</dc:title>
  <cp:lastModifiedBy>Angad Singh</cp:lastModifiedBy>
  <cp:revision>1</cp:revision>
  <dcterms:modified xsi:type="dcterms:W3CDTF">2022-07-31T07:30:13Z</dcterms:modified>
</cp:coreProperties>
</file>