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embeddedFontLst>
    <p:embeddedFont>
      <p:font typeface="Libre Franklin"/>
      <p:regular r:id="rId32"/>
      <p:bold r:id="rId33"/>
      <p:italic r:id="rId34"/>
      <p:boldItalic r:id="rId35"/>
    </p:embeddedFont>
    <p:embeddedFont>
      <p:font typeface="Libre Baskerville"/>
      <p:regular r:id="rId36"/>
      <p:bold r:id="rId37"/>
      <p: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A70C50-0B5D-4F3E-8143-4C7B0E87C791}">
  <a:tblStyle styleId="{D2A70C50-0B5D-4F3E-8143-4C7B0E87C791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F6FC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F6FC6"/>
          </a:solidFill>
        </a:fill>
      </a:tcStyle>
    </a:firstRow>
    <a:neCell>
      <a:tcTxStyle/>
    </a:neCell>
    <a:nwCell>
      <a:tcTxStyle/>
    </a:nwCell>
  </a:tblStyle>
  <a:tblStyle styleId="{A6C976AC-A1C4-4D3D-9147-4CA617F2F2CC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ibreFranklin-bold.fntdata"/><Relationship Id="rId10" Type="http://schemas.openxmlformats.org/officeDocument/2006/relationships/slide" Target="slides/slide4.xml"/><Relationship Id="rId32" Type="http://schemas.openxmlformats.org/officeDocument/2006/relationships/font" Target="fonts/LibreFranklin-regular.fntdata"/><Relationship Id="rId13" Type="http://schemas.openxmlformats.org/officeDocument/2006/relationships/slide" Target="slides/slide7.xml"/><Relationship Id="rId35" Type="http://schemas.openxmlformats.org/officeDocument/2006/relationships/font" Target="fonts/LibreFranklin-boldItalic.fntdata"/><Relationship Id="rId12" Type="http://schemas.openxmlformats.org/officeDocument/2006/relationships/slide" Target="slides/slide6.xml"/><Relationship Id="rId34" Type="http://schemas.openxmlformats.org/officeDocument/2006/relationships/font" Target="fonts/LibreFranklin-italic.fntdata"/><Relationship Id="rId15" Type="http://schemas.openxmlformats.org/officeDocument/2006/relationships/slide" Target="slides/slide9.xml"/><Relationship Id="rId37" Type="http://schemas.openxmlformats.org/officeDocument/2006/relationships/font" Target="fonts/LibreBaskerville-bold.fntdata"/><Relationship Id="rId14" Type="http://schemas.openxmlformats.org/officeDocument/2006/relationships/slide" Target="slides/slide8.xml"/><Relationship Id="rId36" Type="http://schemas.openxmlformats.org/officeDocument/2006/relationships/font" Target="fonts/LibreBaskervill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ibreBaskervill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6c27a8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96c27a88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859e819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859e819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9859e81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9859e8196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d9ced45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9d9ced45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5e0bd0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f25e0bd0c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13925" y="5715000"/>
            <a:ext cx="21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QUEUE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t/>
            </a:r>
            <a:endParaRPr sz="2405"/>
          </a:p>
        </p:txBody>
      </p:sp>
      <p:sp>
        <p:nvSpPr>
          <p:cNvPr id="108" name="Google Shape;108;p1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Delete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fnDELETE( struct Queue *Q)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int iDelData;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if(fnQueue_Underflow(Q)==1)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IS EMPTY”);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iDelData=Q-&gt;aiData[++Q-&gt;iFront];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return iDelData;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6172200" y="17526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61722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6172200" y="28194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6172200" y="33528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6172200" y="38862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543800" y="2362200"/>
            <a:ext cx="123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Q-&gt;iRear=3</a:t>
            </a:r>
            <a:endParaRPr sz="1300"/>
          </a:p>
        </p:txBody>
      </p:sp>
      <p:cxnSp>
        <p:nvCxnSpPr>
          <p:cNvPr id="183" name="Google Shape;183;p23"/>
          <p:cNvCxnSpPr>
            <a:endCxn id="178" idx="3"/>
          </p:cNvCxnSpPr>
          <p:nvPr/>
        </p:nvCxnSpPr>
        <p:spPr>
          <a:xfrm flipH="1">
            <a:off x="7315200" y="2547000"/>
            <a:ext cx="2286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4" name="Google Shape;184;p23"/>
          <p:cNvSpPr txBox="1"/>
          <p:nvPr/>
        </p:nvSpPr>
        <p:spPr>
          <a:xfrm>
            <a:off x="6096000" y="4724400"/>
            <a:ext cx="13338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iDelData=10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6172200" y="4419600"/>
            <a:ext cx="1266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Q-&gt;aiData[]</a:t>
            </a:r>
            <a:endParaRPr sz="1300"/>
          </a:p>
        </p:txBody>
      </p:sp>
      <p:sp>
        <p:nvSpPr>
          <p:cNvPr id="186" name="Google Shape;186;p23"/>
          <p:cNvSpPr txBox="1"/>
          <p:nvPr/>
        </p:nvSpPr>
        <p:spPr>
          <a:xfrm>
            <a:off x="7543800" y="4038600"/>
            <a:ext cx="1312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Q-&gt;iFront=0</a:t>
            </a:r>
            <a:endParaRPr sz="1300"/>
          </a:p>
        </p:txBody>
      </p:sp>
      <p:cxnSp>
        <p:nvCxnSpPr>
          <p:cNvPr id="187" name="Google Shape;187;p23"/>
          <p:cNvCxnSpPr/>
          <p:nvPr/>
        </p:nvCxnSpPr>
        <p:spPr>
          <a:xfrm flipH="1">
            <a:off x="7315200" y="4223266"/>
            <a:ext cx="304800" cy="5834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Traverse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fnTRAVERSE( struct Queue *Q)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int iIndex;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if(fnQueue_Underflow(Q)==1)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IS EMPTY”);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return;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elements:\n”);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for(iIndex=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Q-&gt;iFront+1; iIndex &lt;= Q-&gt;iRear; iIndex++)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printf(“%d\n”, Q-&gt;aiData[iIndex]);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}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172200" y="17526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1722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172200" y="28194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6172200" y="33528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172200" y="38862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/>
          </a:p>
        </p:txBody>
      </p:sp>
      <p:sp>
        <p:nvSpPr>
          <p:cNvPr id="199" name="Google Shape;199;p24"/>
          <p:cNvSpPr txBox="1"/>
          <p:nvPr/>
        </p:nvSpPr>
        <p:spPr>
          <a:xfrm>
            <a:off x="7543800" y="2362200"/>
            <a:ext cx="12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Q-&gt;iRear=3</a:t>
            </a:r>
            <a:endParaRPr sz="1300"/>
          </a:p>
        </p:txBody>
      </p:sp>
      <p:cxnSp>
        <p:nvCxnSpPr>
          <p:cNvPr id="200" name="Google Shape;200;p24"/>
          <p:cNvCxnSpPr>
            <a:endCxn id="195" idx="3"/>
          </p:cNvCxnSpPr>
          <p:nvPr/>
        </p:nvCxnSpPr>
        <p:spPr>
          <a:xfrm flipH="1">
            <a:off x="7315200" y="2547000"/>
            <a:ext cx="2286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1" name="Google Shape;201;p24"/>
          <p:cNvSpPr txBox="1"/>
          <p:nvPr/>
        </p:nvSpPr>
        <p:spPr>
          <a:xfrm>
            <a:off x="6096000" y="4724400"/>
            <a:ext cx="13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iDelData=10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6172200" y="4419600"/>
            <a:ext cx="12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Q-&gt;aiData[]</a:t>
            </a:r>
            <a:endParaRPr sz="1300"/>
          </a:p>
        </p:txBody>
      </p:sp>
      <p:sp>
        <p:nvSpPr>
          <p:cNvPr id="203" name="Google Shape;203;p24"/>
          <p:cNvSpPr txBox="1"/>
          <p:nvPr/>
        </p:nvSpPr>
        <p:spPr>
          <a:xfrm>
            <a:off x="7543800" y="4038600"/>
            <a:ext cx="13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Q-&gt;iFront=0</a:t>
            </a:r>
            <a:endParaRPr sz="1300"/>
          </a:p>
        </p:txBody>
      </p:sp>
      <p:cxnSp>
        <p:nvCxnSpPr>
          <p:cNvPr id="204" name="Google Shape;204;p24"/>
          <p:cNvCxnSpPr/>
          <p:nvPr/>
        </p:nvCxnSpPr>
        <p:spPr>
          <a:xfrm flipH="1">
            <a:off x="7315200" y="4223266"/>
            <a:ext cx="3048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457200" y="1447800"/>
            <a:ext cx="5867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Limitation of Linear Queue</a:t>
            </a:r>
            <a:endParaRPr/>
          </a:p>
          <a:p>
            <a:pPr indent="-2540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Rear reach to [MAX-1] index and Front at 2 index, so index 0,1 and 2 are empty but we can not insert any new data into the queue.</a:t>
            </a:r>
            <a:endParaRPr/>
          </a:p>
          <a:p>
            <a:pPr indent="-1651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we over come the limitation of Linear Queue:</a:t>
            </a:r>
            <a:endParaRPr/>
          </a:p>
          <a:p>
            <a:pPr indent="-2540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At the time of Deletion shift all the elements</a:t>
            </a:r>
            <a:endParaRPr/>
          </a:p>
          <a:p>
            <a:pPr indent="-2540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Circular Queue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6248400" y="17526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52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62484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6248400" y="28194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6248400" y="33528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6248400" y="38862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7620000" y="1752600"/>
            <a:ext cx="123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Q-&gt;iRear=4</a:t>
            </a:r>
            <a:endParaRPr sz="1300"/>
          </a:p>
        </p:txBody>
      </p:sp>
      <p:cxnSp>
        <p:nvCxnSpPr>
          <p:cNvPr id="217" name="Google Shape;217;p25"/>
          <p:cNvCxnSpPr>
            <a:stCxn id="216" idx="1"/>
          </p:cNvCxnSpPr>
          <p:nvPr/>
        </p:nvCxnSpPr>
        <p:spPr>
          <a:xfrm flipH="1">
            <a:off x="7391400" y="1937266"/>
            <a:ext cx="2286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8" name="Google Shape;218;p25"/>
          <p:cNvSpPr txBox="1"/>
          <p:nvPr/>
        </p:nvSpPr>
        <p:spPr>
          <a:xfrm>
            <a:off x="6248400" y="4419600"/>
            <a:ext cx="1266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Q-&gt;aiData[]</a:t>
            </a:r>
            <a:endParaRPr sz="1300"/>
          </a:p>
        </p:txBody>
      </p:sp>
      <p:sp>
        <p:nvSpPr>
          <p:cNvPr id="219" name="Google Shape;219;p25"/>
          <p:cNvSpPr txBox="1"/>
          <p:nvPr/>
        </p:nvSpPr>
        <p:spPr>
          <a:xfrm>
            <a:off x="7620000" y="2895600"/>
            <a:ext cx="1312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Q-&gt;iFront=2</a:t>
            </a:r>
            <a:endParaRPr sz="1300"/>
          </a:p>
        </p:txBody>
      </p:sp>
      <p:cxnSp>
        <p:nvCxnSpPr>
          <p:cNvPr id="220" name="Google Shape;220;p25"/>
          <p:cNvCxnSpPr/>
          <p:nvPr/>
        </p:nvCxnSpPr>
        <p:spPr>
          <a:xfrm flipH="1">
            <a:off x="7391400" y="3080266"/>
            <a:ext cx="304800" cy="5834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Rough Work (Queue using Stack)</a:t>
            </a:r>
            <a:endParaRPr sz="3800"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  a,b,c                     ===&gt;                   a, b, c                                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                                  a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                                  b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                                  c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-------                -----------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s1                             s2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push(s1,’a’);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push(s1,’b’);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push(s1,’c’);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push(s2,pop(s1));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push(s2,pop(s1));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push(s2,pop(s1));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pop(s2);                =&gt; a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pop(s2);                =&gt; b</a:t>
            </a:r>
            <a:endParaRPr sz="14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00"/>
              <a:t>pop(s3);                =&gt; c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Structure of CIRCULAR QUEUE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#define MAX 100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 CircularQueue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iFront, iRear;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aiData[MAX];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};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Circular Queue Initialization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fnQueue_Init( struct CircularQueue *Q)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Q-&gt; iFront=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 Q-&gt; iRear=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457200" y="1447800"/>
            <a:ext cx="5791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Circular Queue Insert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fnINSERT( struct CircularQueue *Q, int iNewData)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int iTemp;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iTemp= (Q-&gt;iRear+1)%MAX;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if(iTemp == Q-&gt;iFront)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IS FULL”);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Q -&gt; iRear = iTemp;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Q-&gt;aiData[Q-&gt;iRear]=iNewData;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6248400" y="17526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6248400" y="28194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6248400" y="33528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6248400" y="38862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7620000" y="2362200"/>
            <a:ext cx="123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Q-&gt;iRear=3</a:t>
            </a:r>
            <a:endParaRPr sz="1300"/>
          </a:p>
        </p:txBody>
      </p:sp>
      <p:cxnSp>
        <p:nvCxnSpPr>
          <p:cNvPr id="250" name="Google Shape;250;p29"/>
          <p:cNvCxnSpPr>
            <a:stCxn id="249" idx="1"/>
            <a:endCxn id="251" idx="3"/>
          </p:cNvCxnSpPr>
          <p:nvPr/>
        </p:nvCxnSpPr>
        <p:spPr>
          <a:xfrm flipH="1">
            <a:off x="7391400" y="2546866"/>
            <a:ext cx="2286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2" name="Google Shape;252;p29"/>
          <p:cNvSpPr txBox="1"/>
          <p:nvPr/>
        </p:nvSpPr>
        <p:spPr>
          <a:xfrm>
            <a:off x="6248400" y="4724400"/>
            <a:ext cx="145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iNewData=23</a:t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6248400" y="4419600"/>
            <a:ext cx="1266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Q-&gt;aiData[]</a:t>
            </a:r>
            <a:endParaRPr sz="1300"/>
          </a:p>
        </p:txBody>
      </p:sp>
      <p:sp>
        <p:nvSpPr>
          <p:cNvPr id="254" name="Google Shape;254;p29"/>
          <p:cNvSpPr/>
          <p:nvPr/>
        </p:nvSpPr>
        <p:spPr>
          <a:xfrm>
            <a:off x="62484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62484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cxnSp>
        <p:nvCxnSpPr>
          <p:cNvPr id="255" name="Google Shape;255;p29"/>
          <p:cNvCxnSpPr/>
          <p:nvPr/>
        </p:nvCxnSpPr>
        <p:spPr>
          <a:xfrm rot="10800000">
            <a:off x="7391400" y="41148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6" name="Google Shape;256;p29"/>
          <p:cNvSpPr txBox="1"/>
          <p:nvPr/>
        </p:nvSpPr>
        <p:spPr>
          <a:xfrm>
            <a:off x="7603246" y="3886200"/>
            <a:ext cx="1312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Q-&gt;iFront=0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Circular Queue Delete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fnDELETE( struct CircularQueue *Q)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int iDelData;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if(Q-&gt;iFront==Q-&gt;iRear)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IS EMPTY”);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Q -&gt;iFront = (Q-&gt;iFront +1) % MAX;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iDelData=Q-&gt;aiData[Q-&gt;iFront];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return iDelData;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6172200" y="17526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61722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6172200" y="28194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6172200" y="33528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6172200" y="38862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7543800" y="2362200"/>
            <a:ext cx="123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Q-&gt;iRear=3</a:t>
            </a:r>
            <a:endParaRPr sz="1300"/>
          </a:p>
        </p:txBody>
      </p:sp>
      <p:cxnSp>
        <p:nvCxnSpPr>
          <p:cNvPr id="269" name="Google Shape;269;p30"/>
          <p:cNvCxnSpPr>
            <a:stCxn id="268" idx="1"/>
            <a:endCxn id="264" idx="3"/>
          </p:cNvCxnSpPr>
          <p:nvPr/>
        </p:nvCxnSpPr>
        <p:spPr>
          <a:xfrm flipH="1">
            <a:off x="7315200" y="2546866"/>
            <a:ext cx="2286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0" name="Google Shape;270;p30"/>
          <p:cNvSpPr txBox="1"/>
          <p:nvPr/>
        </p:nvSpPr>
        <p:spPr>
          <a:xfrm>
            <a:off x="6172200" y="4724400"/>
            <a:ext cx="13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iDelData=56</a:t>
            </a: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6172200" y="4419600"/>
            <a:ext cx="1266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Q-&gt;aiData[]</a:t>
            </a:r>
            <a:endParaRPr sz="1300"/>
          </a:p>
        </p:txBody>
      </p:sp>
      <p:sp>
        <p:nvSpPr>
          <p:cNvPr id="272" name="Google Shape;272;p30"/>
          <p:cNvSpPr txBox="1"/>
          <p:nvPr/>
        </p:nvSpPr>
        <p:spPr>
          <a:xfrm>
            <a:off x="7543800" y="4038600"/>
            <a:ext cx="1312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Q-&gt;iFront=0</a:t>
            </a:r>
            <a:endParaRPr sz="1300"/>
          </a:p>
        </p:txBody>
      </p:sp>
      <p:cxnSp>
        <p:nvCxnSpPr>
          <p:cNvPr id="273" name="Google Shape;273;p30"/>
          <p:cNvCxnSpPr/>
          <p:nvPr/>
        </p:nvCxnSpPr>
        <p:spPr>
          <a:xfrm flipH="1">
            <a:off x="7315200" y="4223266"/>
            <a:ext cx="304800" cy="5834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3048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Circular Queue Traverse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fnTRAVERSE( struct CircularQueue *Q)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int iIndex;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if(Q-&gt;iFront==Q-&gt;iRear)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IS EMPTY”);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Data:\n”);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for(iIndex=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(Q-&gt;iFront +1) % MAX; iIndex!=Q-&gt;iRear;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			iIndex=(iIndex+1)%MAX)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printf(“%d\t”,Q-&gt;aiData[iIndex]);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}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12573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printf(“%d\t”,Q-&gt;aiData[iIndex]);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6172200" y="17526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61722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6172200" y="28194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6172200" y="33528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6172200" y="38862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7543800" y="2362200"/>
            <a:ext cx="123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Q-&gt;iRear=3</a:t>
            </a:r>
            <a:endParaRPr sz="1300"/>
          </a:p>
        </p:txBody>
      </p:sp>
      <p:cxnSp>
        <p:nvCxnSpPr>
          <p:cNvPr id="286" name="Google Shape;286;p31"/>
          <p:cNvCxnSpPr>
            <a:stCxn id="285" idx="1"/>
            <a:endCxn id="281" idx="3"/>
          </p:cNvCxnSpPr>
          <p:nvPr/>
        </p:nvCxnSpPr>
        <p:spPr>
          <a:xfrm flipH="1">
            <a:off x="7315200" y="2546850"/>
            <a:ext cx="228600" cy="60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7" name="Google Shape;287;p31"/>
          <p:cNvSpPr txBox="1"/>
          <p:nvPr/>
        </p:nvSpPr>
        <p:spPr>
          <a:xfrm>
            <a:off x="6172200" y="4724400"/>
            <a:ext cx="133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iDelData=56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6172200" y="4419600"/>
            <a:ext cx="12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Q-&gt;aiData[]</a:t>
            </a:r>
            <a:endParaRPr sz="1300"/>
          </a:p>
        </p:txBody>
      </p:sp>
      <p:sp>
        <p:nvSpPr>
          <p:cNvPr id="289" name="Google Shape;289;p31"/>
          <p:cNvSpPr txBox="1"/>
          <p:nvPr/>
        </p:nvSpPr>
        <p:spPr>
          <a:xfrm>
            <a:off x="7543800" y="4038600"/>
            <a:ext cx="13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Q-&gt;iFront=0</a:t>
            </a:r>
            <a:endParaRPr sz="1300"/>
          </a:p>
        </p:txBody>
      </p:sp>
      <p:cxnSp>
        <p:nvCxnSpPr>
          <p:cNvPr id="290" name="Google Shape;290;p31"/>
          <p:cNvCxnSpPr/>
          <p:nvPr/>
        </p:nvCxnSpPr>
        <p:spPr>
          <a:xfrm flipH="1">
            <a:off x="7315200" y="4223266"/>
            <a:ext cx="3048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914400" y="-301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457200" y="12192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DEQUE (DOUBLE ENDED QUEUE):</a:t>
            </a:r>
            <a:endParaRPr b="1"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It is a linear list where items can be  inserted or deleted at either end but not from the middle.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Front                                                                                                 Rear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Input Restricted Deque: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Front                                                                                                  Rear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Output Restricted Deque: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  Front                                                                                                  Rear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2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297" name="Google Shape;297;p32"/>
          <p:cNvGrpSpPr/>
          <p:nvPr/>
        </p:nvGrpSpPr>
        <p:grpSpPr>
          <a:xfrm>
            <a:off x="2209800" y="2286000"/>
            <a:ext cx="4648200" cy="609600"/>
            <a:chOff x="2362200" y="3048000"/>
            <a:chExt cx="4648200" cy="609600"/>
          </a:xfrm>
        </p:grpSpPr>
        <p:sp>
          <p:nvSpPr>
            <p:cNvPr id="298" name="Google Shape;298;p32"/>
            <p:cNvSpPr/>
            <p:nvPr/>
          </p:nvSpPr>
          <p:spPr>
            <a:xfrm>
              <a:off x="2362200" y="3048000"/>
              <a:ext cx="4648200" cy="609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10             20             2               35          16</a:t>
              </a:r>
              <a:endParaRPr/>
            </a:p>
          </p:txBody>
        </p:sp>
        <p:cxnSp>
          <p:nvCxnSpPr>
            <p:cNvPr id="299" name="Google Shape;299;p32"/>
            <p:cNvCxnSpPr/>
            <p:nvPr/>
          </p:nvCxnSpPr>
          <p:spPr>
            <a:xfrm>
              <a:off x="32766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42672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32"/>
            <p:cNvCxnSpPr/>
            <p:nvPr/>
          </p:nvCxnSpPr>
          <p:spPr>
            <a:xfrm>
              <a:off x="52578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32"/>
            <p:cNvCxnSpPr/>
            <p:nvPr/>
          </p:nvCxnSpPr>
          <p:spPr>
            <a:xfrm>
              <a:off x="60960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03" name="Google Shape;303;p32"/>
          <p:cNvCxnSpPr/>
          <p:nvPr/>
        </p:nvCxnSpPr>
        <p:spPr>
          <a:xfrm>
            <a:off x="990600" y="27432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04" name="Google Shape;304;p32"/>
          <p:cNvCxnSpPr/>
          <p:nvPr/>
        </p:nvCxnSpPr>
        <p:spPr>
          <a:xfrm>
            <a:off x="6858000" y="27432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05" name="Google Shape;305;p32"/>
          <p:cNvCxnSpPr/>
          <p:nvPr/>
        </p:nvCxnSpPr>
        <p:spPr>
          <a:xfrm rot="10800000">
            <a:off x="990600" y="24384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06" name="Google Shape;306;p32"/>
          <p:cNvCxnSpPr/>
          <p:nvPr/>
        </p:nvCxnSpPr>
        <p:spPr>
          <a:xfrm rot="10800000">
            <a:off x="6858000" y="24384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grpSp>
        <p:nvGrpSpPr>
          <p:cNvPr id="307" name="Google Shape;307;p32"/>
          <p:cNvGrpSpPr/>
          <p:nvPr/>
        </p:nvGrpSpPr>
        <p:grpSpPr>
          <a:xfrm>
            <a:off x="2438400" y="5257800"/>
            <a:ext cx="4648200" cy="609600"/>
            <a:chOff x="2362200" y="3048000"/>
            <a:chExt cx="4648200" cy="609600"/>
          </a:xfrm>
        </p:grpSpPr>
        <p:sp>
          <p:nvSpPr>
            <p:cNvPr id="308" name="Google Shape;308;p32"/>
            <p:cNvSpPr/>
            <p:nvPr/>
          </p:nvSpPr>
          <p:spPr>
            <a:xfrm>
              <a:off x="2362200" y="3048000"/>
              <a:ext cx="4648200" cy="609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10             20             2               35          16</a:t>
              </a:r>
              <a:endParaRPr/>
            </a:p>
          </p:txBody>
        </p:sp>
        <p:cxnSp>
          <p:nvCxnSpPr>
            <p:cNvPr id="309" name="Google Shape;309;p32"/>
            <p:cNvCxnSpPr/>
            <p:nvPr/>
          </p:nvCxnSpPr>
          <p:spPr>
            <a:xfrm>
              <a:off x="32766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2"/>
            <p:cNvCxnSpPr/>
            <p:nvPr/>
          </p:nvCxnSpPr>
          <p:spPr>
            <a:xfrm>
              <a:off x="42672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1" name="Google Shape;311;p32"/>
            <p:cNvCxnSpPr/>
            <p:nvPr/>
          </p:nvCxnSpPr>
          <p:spPr>
            <a:xfrm>
              <a:off x="52578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2" name="Google Shape;312;p32"/>
            <p:cNvCxnSpPr/>
            <p:nvPr/>
          </p:nvCxnSpPr>
          <p:spPr>
            <a:xfrm>
              <a:off x="60960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13" name="Google Shape;313;p32"/>
          <p:cNvCxnSpPr/>
          <p:nvPr/>
        </p:nvCxnSpPr>
        <p:spPr>
          <a:xfrm>
            <a:off x="1219200" y="57150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14" name="Google Shape;314;p32"/>
          <p:cNvCxnSpPr/>
          <p:nvPr/>
        </p:nvCxnSpPr>
        <p:spPr>
          <a:xfrm rot="10800000">
            <a:off x="1219200" y="54102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15" name="Google Shape;315;p32"/>
          <p:cNvCxnSpPr/>
          <p:nvPr/>
        </p:nvCxnSpPr>
        <p:spPr>
          <a:xfrm rot="10800000">
            <a:off x="7086600" y="54102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grpSp>
        <p:nvGrpSpPr>
          <p:cNvPr id="316" name="Google Shape;316;p32"/>
          <p:cNvGrpSpPr/>
          <p:nvPr/>
        </p:nvGrpSpPr>
        <p:grpSpPr>
          <a:xfrm>
            <a:off x="2362200" y="3886200"/>
            <a:ext cx="4648200" cy="609600"/>
            <a:chOff x="2362200" y="3048000"/>
            <a:chExt cx="4648200" cy="609600"/>
          </a:xfrm>
        </p:grpSpPr>
        <p:sp>
          <p:nvSpPr>
            <p:cNvPr id="317" name="Google Shape;317;p32"/>
            <p:cNvSpPr/>
            <p:nvPr/>
          </p:nvSpPr>
          <p:spPr>
            <a:xfrm>
              <a:off x="2362200" y="3048000"/>
              <a:ext cx="4648200" cy="6096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10             20             2               35          16</a:t>
              </a:r>
              <a:endParaRPr/>
            </a:p>
          </p:txBody>
        </p:sp>
        <p:cxnSp>
          <p:nvCxnSpPr>
            <p:cNvPr id="318" name="Google Shape;318;p32"/>
            <p:cNvCxnSpPr/>
            <p:nvPr/>
          </p:nvCxnSpPr>
          <p:spPr>
            <a:xfrm>
              <a:off x="32766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32"/>
            <p:cNvCxnSpPr/>
            <p:nvPr/>
          </p:nvCxnSpPr>
          <p:spPr>
            <a:xfrm>
              <a:off x="42672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32"/>
            <p:cNvCxnSpPr/>
            <p:nvPr/>
          </p:nvCxnSpPr>
          <p:spPr>
            <a:xfrm>
              <a:off x="52578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32"/>
            <p:cNvCxnSpPr/>
            <p:nvPr/>
          </p:nvCxnSpPr>
          <p:spPr>
            <a:xfrm>
              <a:off x="6096000" y="3048000"/>
              <a:ext cx="0" cy="609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22" name="Google Shape;322;p32"/>
          <p:cNvCxnSpPr/>
          <p:nvPr/>
        </p:nvCxnSpPr>
        <p:spPr>
          <a:xfrm>
            <a:off x="7010400" y="43434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23" name="Google Shape;323;p32"/>
          <p:cNvCxnSpPr/>
          <p:nvPr/>
        </p:nvCxnSpPr>
        <p:spPr>
          <a:xfrm rot="10800000">
            <a:off x="1143000" y="40386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  <p:cxnSp>
        <p:nvCxnSpPr>
          <p:cNvPr id="324" name="Google Shape;324;p32"/>
          <p:cNvCxnSpPr/>
          <p:nvPr/>
        </p:nvCxnSpPr>
        <p:spPr>
          <a:xfrm rot="10800000">
            <a:off x="7010400" y="4038600"/>
            <a:ext cx="1219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algn="t" dir="5400000" dist="25400">
              <a:srgbClr val="000000">
                <a:alpha val="49803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81000" y="1548825"/>
            <a:ext cx="5023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317375" y="2590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{D2A70C50-0B5D-4F3E-8143-4C7B0E87C791}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PCC-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b="1" lang="en-US" sz="1200"/>
                        <a:t>PCC-CS301.5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457200" y="14478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PRIORITY QUEUE:</a:t>
            </a:r>
            <a:endParaRPr b="1"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Each element has been assigned a priority such that the order in which elements are deleted or processed comes from following rules:</a:t>
            </a:r>
            <a:endParaRPr/>
          </a:p>
          <a:p>
            <a:pPr indent="-430530" lvl="1" marL="97155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AutoNum type="arabicPeriod"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element of higher priority is processed before any of lower priority.</a:t>
            </a:r>
            <a:endParaRPr/>
          </a:p>
          <a:p>
            <a:pPr indent="-430530" lvl="1" marL="97155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AutoNum type="arabicPeriod"/>
            </a:pP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Two elements with same priority are processed according to order in which they are added to the queue.</a:t>
            </a:r>
            <a:endParaRPr b="0"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TYPES OF PRIORITY QUEUE:</a:t>
            </a:r>
            <a:endParaRPr/>
          </a:p>
          <a:p>
            <a:pPr indent="-430530" lvl="1" marL="97155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AutoNum type="arabicPeriod"/>
            </a:pP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Ascending Priority Queue:</a:t>
            </a: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Here the elements can be inserted arbitrarily but only the element with the smallest priority can be deleted.</a:t>
            </a:r>
            <a:endParaRPr/>
          </a:p>
          <a:p>
            <a:pPr indent="-430530" lvl="1" marL="97155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AutoNum type="arabicPeriod"/>
            </a:pP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Descending Priority Queue:</a:t>
            </a:r>
            <a:r>
              <a:rPr b="0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Here the elements can be inserted arbitrarily but only the element with the highest priority can be deleted.</a:t>
            </a:r>
            <a:endParaRPr/>
          </a:p>
          <a:p>
            <a:pPr indent="-341630" lvl="1" marL="97155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Libre Franklin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1630" lvl="1" marL="971550" marR="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Libre Franklin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36" name="Google Shape;336;p34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Structure of QUEUE (using Link List)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 Queue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iInfo;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struct Queue *Next;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 Queue *Front=NULL, *Rear=NULL;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42" name="Google Shape;342;p35"/>
          <p:cNvSpPr txBox="1"/>
          <p:nvPr/>
        </p:nvSpPr>
        <p:spPr>
          <a:xfrm>
            <a:off x="457200" y="1447800"/>
            <a:ext cx="8077200" cy="4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Insert (using Link List)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fnINSERT()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struct Queue *NEW;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NEW=(struct Queue *)malloc(sizeof(struct Queue));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printf(“\nEnter the data:”);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scanf(“%d”,&amp;NEW-&gt;iInfo);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NEW-&gt;Next=NULL;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if(Front==NULL &amp;&amp; Rear==NULL)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Front=NEW;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Rear=NEW;	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return;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Rear-&gt;Next=NEW;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Rear=NEW;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48" name="Google Shape;348;p36"/>
          <p:cNvSpPr txBox="1"/>
          <p:nvPr/>
        </p:nvSpPr>
        <p:spPr>
          <a:xfrm>
            <a:off x="457200" y="1447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Delete (using Link List)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fnDELETE()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struct Queue *Temp;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if(Front==NULL)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printf(“\n QUEUE IS EMPTY”)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return;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printf(“\n DELETED ITEM : %d”, Front-&gt;iInfo);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Temp = Front;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Front = Front-&gt;Next;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free(Temp);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if(Front == NULL)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Rear=NULL;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354" name="Google Shape;354;p37"/>
          <p:cNvSpPr txBox="1"/>
          <p:nvPr/>
        </p:nvSpPr>
        <p:spPr>
          <a:xfrm>
            <a:off x="457200" y="1447800"/>
            <a:ext cx="8077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Traverse (using Link List)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fnTRAVERSE()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struct Queue *Temp;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if(Front==NULL)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printf(“\n QUEUE IS EMPTY”) 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return;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printf(“\n QUEUE ITEM :\n”);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for(Temp = Front; Temp; Temp=Temp-&gt;Next)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printf(“%d ---&gt;”,Temp-&gt;iInfo);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printf(“NULL”);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360" name="Google Shape;360;p38"/>
          <p:cNvSpPr txBox="1"/>
          <p:nvPr>
            <p:ph idx="1" type="body"/>
          </p:nvPr>
        </p:nvSpPr>
        <p:spPr>
          <a:xfrm>
            <a:off x="533400" y="2549650"/>
            <a:ext cx="77724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{A6C976AC-A1C4-4D3D-9147-4CA617F2F2CC}</a:tableStyleId>
              </a:tblPr>
              <a:tblGrid>
                <a:gridCol w="1282775"/>
                <a:gridCol w="7237525"/>
              </a:tblGrid>
              <a:tr h="425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ES-</a:t>
                      </a:r>
                      <a:r>
                        <a:rPr b="1" lang="en-US" sz="1200" u="none" cap="none" strike="noStrike"/>
                        <a:t>C</a:t>
                      </a:r>
                      <a:r>
                        <a:rPr b="1" lang="en-US" sz="1200"/>
                        <a:t>S30</a:t>
                      </a:r>
                      <a:r>
                        <a:rPr b="1" lang="en-US" sz="1200" u="none" cap="none" strike="noStrike"/>
                        <a:t>1.1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ES-CS301.3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4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-US" sz="1200"/>
                        <a:t>ES-CS301.5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2" name="Google Shape;122;p16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b="1" lang="en-US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ADT FOR QUEUE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57200" y="1447800"/>
            <a:ext cx="8382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Objects: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A finite set of element of the same type</a:t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Operations: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an empty Queue(Q) and initialize Front and Rear of Queue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</a:t>
            </a:r>
            <a:r>
              <a:rPr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whether the 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</a:t>
            </a:r>
            <a:r>
              <a:rPr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empty or not (underflow)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whether the Queue is full or not (overflow)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</a:t>
            </a:r>
            <a:r>
              <a:rPr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</a:t>
            </a:r>
            <a:r>
              <a:rPr i="0" lang="en-US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not full then insert the item at Rear Insert(Q, item)</a:t>
            </a:r>
            <a:endParaRPr/>
          </a:p>
          <a:p>
            <a:pPr indent="-2794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is not empty, the delete the item from the Front Delete(Q)</a:t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Structure of QUEUE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#define MAX 100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 Queue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iFront, iRear;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aiData[MAX];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};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Initialization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fnQueue_Init( struct Queue *Q)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Q-&gt; iFront = -1;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Q-&gt; iRear = -1;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Underflow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fnQueue_Underflow( struct Queue *Q)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return (Q-&gt; iFront==Q-&gt;iRear)?1:0;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above function returns 1 if queue is empty otherwise it returns 0.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Overflow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fnOueue_Overflow( struct Queue *Q)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return (Q-&gt; iRear==MAX-1)?1:0;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above function returns 1 if queue rear reach to [MAX-1]  index otherwise it returns 0.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Queue Insert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fnINSERT( struct Queue *Q, int iNewData)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if(fnQueue_Overflow(Q)==1)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printf(“QUEUE IS FULL”);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Q-&gt;aiData[++Q-&gt;iRear]=iNewData;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-342900" lvl="0" marL="342900" marR="0" rtl="0" algn="l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172200" y="17526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6172200" y="28194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6172200" y="33528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172200" y="38862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7620000" y="2362200"/>
            <a:ext cx="12386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Q-&gt;iRear=3</a:t>
            </a:r>
            <a:endParaRPr sz="1300"/>
          </a:p>
        </p:txBody>
      </p:sp>
      <p:cxnSp>
        <p:nvCxnSpPr>
          <p:cNvPr id="164" name="Google Shape;164;p22"/>
          <p:cNvCxnSpPr>
            <a:endCxn id="165" idx="3"/>
          </p:cNvCxnSpPr>
          <p:nvPr/>
        </p:nvCxnSpPr>
        <p:spPr>
          <a:xfrm flipH="1">
            <a:off x="7315200" y="2547000"/>
            <a:ext cx="381000" cy="5700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6" name="Google Shape;166;p22"/>
          <p:cNvSpPr txBox="1"/>
          <p:nvPr/>
        </p:nvSpPr>
        <p:spPr>
          <a:xfrm>
            <a:off x="6172200" y="4724400"/>
            <a:ext cx="145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iNewData=23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6172200" y="4419600"/>
            <a:ext cx="12665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Q-&gt;aiData[]</a:t>
            </a:r>
            <a:endParaRPr sz="1300"/>
          </a:p>
        </p:txBody>
      </p:sp>
      <p:sp>
        <p:nvSpPr>
          <p:cNvPr id="168" name="Google Shape;168;p22"/>
          <p:cNvSpPr/>
          <p:nvPr/>
        </p:nvSpPr>
        <p:spPr>
          <a:xfrm>
            <a:off x="61722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6172200" y="2286000"/>
            <a:ext cx="114300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cxnSp>
        <p:nvCxnSpPr>
          <p:cNvPr id="169" name="Google Shape;169;p22"/>
          <p:cNvCxnSpPr/>
          <p:nvPr/>
        </p:nvCxnSpPr>
        <p:spPr>
          <a:xfrm flipH="1">
            <a:off x="7239000" y="4495800"/>
            <a:ext cx="304800" cy="5834"/>
          </a:xfrm>
          <a:prstGeom prst="straightConnector1">
            <a:avLst/>
          </a:prstGeom>
          <a:noFill/>
          <a:ln cap="flat" cmpd="sng" w="9525">
            <a:solidFill>
              <a:srgbClr val="0357A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0" name="Google Shape;170;p22"/>
          <p:cNvSpPr txBox="1"/>
          <p:nvPr/>
        </p:nvSpPr>
        <p:spPr>
          <a:xfrm>
            <a:off x="7467600" y="4355068"/>
            <a:ext cx="1382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Q-&gt;iFront=-1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