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Concepts of financial statement </a:t>
            </a: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dividend and interest</a:t>
            </a:r>
          </a:p>
        </p:txBody>
      </p:sp>
      <p:sp>
        <p:nvSpPr>
          <p:cNvPr id="3" name="Text Placeholder 2"/>
          <p:cNvSpPr>
            <a:spLocks noGrp="1"/>
          </p:cNvSpPr>
          <p:nvPr>
            <p:ph type="body" idx="1"/>
          </p:nvPr>
        </p:nvSpPr>
        <p:spPr/>
        <p:txBody>
          <a:bodyPr/>
          <a:lstStyle/>
          <a:p>
            <a:r>
              <a:rPr lang="en-IN" dirty="0"/>
              <a:t>DIVIDEND</a:t>
            </a:r>
          </a:p>
        </p:txBody>
      </p:sp>
      <p:sp>
        <p:nvSpPr>
          <p:cNvPr id="4" name="Content Placeholder 3"/>
          <p:cNvSpPr>
            <a:spLocks noGrp="1"/>
          </p:cNvSpPr>
          <p:nvPr>
            <p:ph sz="half" idx="2"/>
          </p:nvPr>
        </p:nvSpPr>
        <p:spPr/>
        <p:txBody>
          <a:bodyPr/>
          <a:lstStyle/>
          <a:p>
            <a:r>
              <a:rPr lang="en-IN" dirty="0"/>
              <a:t>Paid to shareholders.</a:t>
            </a:r>
          </a:p>
          <a:p>
            <a:r>
              <a:rPr lang="en-IN" dirty="0"/>
              <a:t>Rate not fixed.</a:t>
            </a:r>
          </a:p>
          <a:p>
            <a:r>
              <a:rPr lang="en-IN" dirty="0"/>
              <a:t>Paid out of profit.</a:t>
            </a:r>
          </a:p>
          <a:p>
            <a:r>
              <a:rPr lang="en-IN" dirty="0"/>
              <a:t>Paid last</a:t>
            </a:r>
          </a:p>
          <a:p>
            <a:r>
              <a:rPr lang="en-IN" dirty="0"/>
              <a:t>Not recurring</a:t>
            </a:r>
          </a:p>
          <a:p>
            <a:r>
              <a:rPr lang="en-IN" dirty="0"/>
              <a:t>Not legally binding on company.</a:t>
            </a:r>
          </a:p>
        </p:txBody>
      </p:sp>
      <p:sp>
        <p:nvSpPr>
          <p:cNvPr id="5" name="Text Placeholder 4"/>
          <p:cNvSpPr>
            <a:spLocks noGrp="1"/>
          </p:cNvSpPr>
          <p:nvPr>
            <p:ph type="body" sz="quarter" idx="3"/>
          </p:nvPr>
        </p:nvSpPr>
        <p:spPr/>
        <p:txBody>
          <a:bodyPr/>
          <a:lstStyle/>
          <a:p>
            <a:r>
              <a:rPr lang="en-IN" dirty="0"/>
              <a:t>INTEREST</a:t>
            </a:r>
          </a:p>
        </p:txBody>
      </p:sp>
      <p:sp>
        <p:nvSpPr>
          <p:cNvPr id="6" name="Content Placeholder 5"/>
          <p:cNvSpPr>
            <a:spLocks noGrp="1"/>
          </p:cNvSpPr>
          <p:nvPr>
            <p:ph sz="quarter" idx="4"/>
          </p:nvPr>
        </p:nvSpPr>
        <p:spPr/>
        <p:txBody>
          <a:bodyPr/>
          <a:lstStyle/>
          <a:p>
            <a:r>
              <a:rPr lang="en-IN" dirty="0"/>
              <a:t>Paid to lenders/ creditors.</a:t>
            </a:r>
          </a:p>
          <a:p>
            <a:r>
              <a:rPr lang="en-IN" dirty="0"/>
              <a:t>Rate is fixed</a:t>
            </a:r>
          </a:p>
          <a:p>
            <a:r>
              <a:rPr lang="en-IN" dirty="0"/>
              <a:t>Must be paid in case of loss as well.</a:t>
            </a:r>
          </a:p>
          <a:p>
            <a:r>
              <a:rPr lang="en-IN" dirty="0"/>
              <a:t>Paid first.</a:t>
            </a:r>
          </a:p>
          <a:p>
            <a:r>
              <a:rPr lang="en-IN" dirty="0"/>
              <a:t>Recurring + cumulative</a:t>
            </a:r>
          </a:p>
          <a:p>
            <a:r>
              <a:rPr lang="en-IN" dirty="0"/>
              <a:t>Legally binding.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a:t>Application of fund for a company</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IN" dirty="0"/>
              <a:t>Company uses its funds to invest in </a:t>
            </a:r>
            <a:r>
              <a:rPr lang="en-IN" b="1" u="sng" dirty="0"/>
              <a:t>assets</a:t>
            </a:r>
          </a:p>
          <a:p>
            <a:r>
              <a:rPr lang="en-IN" dirty="0"/>
              <a:t>An asset is a resource with economic value that an individual, corporation, or country owns or controls with the expectation that it will provide a future benefit.</a:t>
            </a:r>
          </a:p>
          <a:p>
            <a:r>
              <a:rPr lang="en-IN" dirty="0"/>
              <a:t>Assets are reported on a company's balance sheet and are bought or created to increase a firm's value or benefit the firm's operations.</a:t>
            </a:r>
          </a:p>
          <a:p>
            <a:r>
              <a:rPr lang="en-IN" dirty="0"/>
              <a:t>An asset can be thought of as something that, in the future, can generate cash flow, reduce expenses or improve sales, regardless of whether it's manufacturing equipment or a patent. </a:t>
            </a:r>
          </a:p>
          <a:p>
            <a:r>
              <a:rPr lang="en-IN" dirty="0"/>
              <a:t> Assets can be grouped or ranked based on liquidity (the ease at which an asset can be converted into cash). Cash itself is the most liquid of all assets.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ASSETS:</a:t>
            </a:r>
          </a:p>
        </p:txBody>
      </p:sp>
      <p:sp>
        <p:nvSpPr>
          <p:cNvPr id="3" name="Content Placeholder 2"/>
          <p:cNvSpPr>
            <a:spLocks noGrp="1"/>
          </p:cNvSpPr>
          <p:nvPr>
            <p:ph idx="1"/>
          </p:nvPr>
        </p:nvSpPr>
        <p:spPr/>
        <p:txBody>
          <a:bodyPr>
            <a:normAutofit fontScale="77500" lnSpcReduction="20000"/>
          </a:bodyPr>
          <a:lstStyle/>
          <a:p>
            <a:r>
              <a:rPr lang="en-IN" b="1" u="sng" dirty="0"/>
              <a:t>Intangible assets</a:t>
            </a:r>
            <a:r>
              <a:rPr lang="en-IN" dirty="0"/>
              <a:t>: are economic resources that have no physical presence. They include patents, trademarks, copyrights, and goodwill. </a:t>
            </a:r>
          </a:p>
          <a:p>
            <a:r>
              <a:rPr lang="en-IN" b="1" u="sng" dirty="0"/>
              <a:t>Fixed assets</a:t>
            </a:r>
            <a:r>
              <a:rPr lang="en-IN" dirty="0"/>
              <a:t>: are long-term resources, such as plants, equipment, and buildings. An adjustment for the aging of fixed assets is made based on periodic charges called depreciation, which may or may not reflect the loss of earning powers for a fixed asset.</a:t>
            </a:r>
          </a:p>
          <a:p>
            <a:r>
              <a:rPr lang="en-IN" b="1" u="sng" dirty="0"/>
              <a:t>CURRENT ASSETS</a:t>
            </a:r>
            <a:r>
              <a:rPr lang="en-IN" dirty="0"/>
              <a:t>: are short-term economic resources that are expected to be converted into cash within one year. Current assets include cash and cash equivalents, accounts receivable, inventory, and various prepaid expenses. Example: Cash, Inventory, Debtors, Any receivables.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liabilities	</a:t>
            </a:r>
            <a:endParaRPr lang="en-IN" dirty="0"/>
          </a:p>
        </p:txBody>
      </p:sp>
      <p:sp>
        <p:nvSpPr>
          <p:cNvPr id="3" name="Content Placeholder 2"/>
          <p:cNvSpPr>
            <a:spLocks noGrp="1"/>
          </p:cNvSpPr>
          <p:nvPr>
            <p:ph idx="1"/>
          </p:nvPr>
        </p:nvSpPr>
        <p:spPr/>
        <p:txBody>
          <a:bodyPr/>
          <a:lstStyle/>
          <a:p>
            <a:r>
              <a:rPr lang="en-US" dirty="0"/>
              <a:t>Long term liability: More than 1 year to repay. </a:t>
            </a:r>
            <a:r>
              <a:rPr lang="en-US" dirty="0" err="1"/>
              <a:t>Eg</a:t>
            </a:r>
            <a:r>
              <a:rPr lang="en-US" dirty="0"/>
              <a:t>: Loan ; Debentures.</a:t>
            </a:r>
          </a:p>
          <a:p>
            <a:endParaRPr lang="en-US" dirty="0"/>
          </a:p>
          <a:p>
            <a:r>
              <a:rPr lang="en-US" dirty="0"/>
              <a:t>Current liability: Less than 1 year to repay.</a:t>
            </a:r>
          </a:p>
          <a:p>
            <a:pPr marL="0" indent="0">
              <a:buNone/>
            </a:pPr>
            <a:r>
              <a:rPr lang="en-US" dirty="0" err="1"/>
              <a:t>Eg</a:t>
            </a:r>
            <a:r>
              <a:rPr lang="en-US" dirty="0"/>
              <a:t>: due payments.</a:t>
            </a:r>
            <a:endParaRPr lang="en-IN" dirty="0"/>
          </a:p>
        </p:txBody>
      </p:sp>
    </p:spTree>
    <p:extLst>
      <p:ext uri="{BB962C8B-B14F-4D97-AF65-F5344CB8AC3E}">
        <p14:creationId xmlns:p14="http://schemas.microsoft.com/office/powerpoint/2010/main" val="18074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accounting identity</a:t>
            </a:r>
          </a:p>
        </p:txBody>
      </p:sp>
      <p:sp>
        <p:nvSpPr>
          <p:cNvPr id="3" name="Content Placeholder 2"/>
          <p:cNvSpPr>
            <a:spLocks noGrp="1"/>
          </p:cNvSpPr>
          <p:nvPr>
            <p:ph idx="1"/>
          </p:nvPr>
        </p:nvSpPr>
        <p:spPr/>
        <p:txBody>
          <a:bodyPr/>
          <a:lstStyle/>
          <a:p>
            <a:r>
              <a:rPr lang="en-IN" dirty="0"/>
              <a:t>Final accounts of a company are based on following accounting identity:</a:t>
            </a:r>
          </a:p>
          <a:p>
            <a:pPr>
              <a:buNone/>
            </a:pPr>
            <a:endParaRPr lang="en-IN" dirty="0"/>
          </a:p>
          <a:p>
            <a:pPr>
              <a:buNone/>
            </a:pPr>
            <a:r>
              <a:rPr lang="en-IN" dirty="0"/>
              <a:t>                  </a:t>
            </a:r>
            <a:r>
              <a:rPr lang="en-IN" b="1" dirty="0"/>
              <a:t>Assets = Capital + Liability</a:t>
            </a:r>
          </a:p>
          <a:p>
            <a:pPr>
              <a:buNone/>
            </a:pPr>
            <a:r>
              <a:rPr lang="en-US" dirty="0"/>
              <a:t>Or,</a:t>
            </a:r>
          </a:p>
          <a:p>
            <a:pPr>
              <a:buNone/>
            </a:pPr>
            <a:r>
              <a:rPr lang="en-US" b="1" dirty="0"/>
              <a:t>Application of fund = Sources of fund</a:t>
            </a:r>
            <a:endParaRPr lang="en-IN" b="1" dirty="0"/>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Types of business	</a:t>
            </a:r>
          </a:p>
        </p:txBody>
      </p:sp>
      <p:sp>
        <p:nvSpPr>
          <p:cNvPr id="3" name="Content Placeholder 2"/>
          <p:cNvSpPr>
            <a:spLocks noGrp="1"/>
          </p:cNvSpPr>
          <p:nvPr>
            <p:ph idx="1"/>
          </p:nvPr>
        </p:nvSpPr>
        <p:spPr>
          <a:xfrm>
            <a:off x="457200" y="1219200"/>
            <a:ext cx="8229600" cy="5257800"/>
          </a:xfrm>
        </p:spPr>
        <p:txBody>
          <a:bodyPr>
            <a:normAutofit lnSpcReduction="10000"/>
          </a:bodyPr>
          <a:lstStyle/>
          <a:p>
            <a:r>
              <a:rPr lang="en-IN" b="1" dirty="0"/>
              <a:t>sole proprietorship:  </a:t>
            </a:r>
          </a:p>
          <a:p>
            <a:pPr lvl="1">
              <a:buFont typeface="Wingdings" pitchFamily="2" charset="2"/>
              <a:buChar char="Ø"/>
            </a:pPr>
            <a:r>
              <a:rPr lang="en-IN" dirty="0"/>
              <a:t>one owner;</a:t>
            </a:r>
          </a:p>
          <a:p>
            <a:pPr lvl="1">
              <a:buFont typeface="Wingdings" pitchFamily="2" charset="2"/>
              <a:buChar char="Ø"/>
            </a:pPr>
            <a:r>
              <a:rPr lang="en-IN" dirty="0"/>
              <a:t> limited resources; </a:t>
            </a:r>
          </a:p>
          <a:p>
            <a:pPr lvl="1">
              <a:buFont typeface="Wingdings" pitchFamily="2" charset="2"/>
              <a:buChar char="Ø"/>
            </a:pPr>
            <a:r>
              <a:rPr lang="en-IN" dirty="0"/>
              <a:t>unlimited liability.</a:t>
            </a:r>
          </a:p>
          <a:p>
            <a:pPr lvl="1">
              <a:buNone/>
            </a:pPr>
            <a:endParaRPr lang="en-IN" dirty="0"/>
          </a:p>
          <a:p>
            <a:r>
              <a:rPr lang="en-IN" b="1" dirty="0"/>
              <a:t>Partnership: </a:t>
            </a:r>
          </a:p>
          <a:p>
            <a:pPr lvl="1">
              <a:buFont typeface="Wingdings" pitchFamily="2" charset="2"/>
              <a:buChar char="Ø"/>
            </a:pPr>
            <a:r>
              <a:rPr lang="en-IN" dirty="0"/>
              <a:t>2 to 10 owners (banking business)</a:t>
            </a:r>
          </a:p>
          <a:p>
            <a:pPr lvl="1">
              <a:buFont typeface="Wingdings" pitchFamily="2" charset="2"/>
              <a:buChar char="Ø"/>
            </a:pPr>
            <a:r>
              <a:rPr lang="en-IN" dirty="0"/>
              <a:t>2 to 20 owners (non – banking sector)</a:t>
            </a:r>
          </a:p>
          <a:p>
            <a:pPr lvl="1">
              <a:buNone/>
            </a:pPr>
            <a:endParaRPr lang="en-IN" b="1" dirty="0"/>
          </a:p>
          <a:p>
            <a:r>
              <a:rPr lang="en-IN" b="1" dirty="0"/>
              <a:t>Limited Liability Company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IN" b="1" dirty="0"/>
              <a:t>Features of Limited Liability Company</a:t>
            </a:r>
            <a:br>
              <a:rPr lang="en-IN" dirty="0"/>
            </a:br>
            <a:endParaRPr lang="en-IN" dirty="0"/>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Ø"/>
            </a:pPr>
            <a:r>
              <a:rPr lang="en-IN" dirty="0"/>
              <a:t>In India companies must be formed and registered under </a:t>
            </a:r>
            <a:r>
              <a:rPr lang="en-IN" u="sng" dirty="0"/>
              <a:t>the Companies Act 1956.</a:t>
            </a:r>
          </a:p>
          <a:p>
            <a:pPr>
              <a:buNone/>
            </a:pPr>
            <a:endParaRPr lang="en-IN" u="sng" dirty="0"/>
          </a:p>
          <a:p>
            <a:pPr>
              <a:buFont typeface="Wingdings" pitchFamily="2" charset="2"/>
              <a:buChar char="Ø"/>
            </a:pPr>
            <a:r>
              <a:rPr lang="en-IN" dirty="0"/>
              <a:t>A company has a </a:t>
            </a:r>
            <a:r>
              <a:rPr lang="en-IN" u="sng" dirty="0"/>
              <a:t>separate legal identity</a:t>
            </a:r>
            <a:r>
              <a:rPr lang="en-IN" dirty="0"/>
              <a:t>.</a:t>
            </a:r>
          </a:p>
          <a:p>
            <a:pPr>
              <a:buNone/>
            </a:pPr>
            <a:endParaRPr lang="en-IN" dirty="0"/>
          </a:p>
          <a:p>
            <a:pPr>
              <a:buFont typeface="Wingdings" pitchFamily="2" charset="2"/>
              <a:buChar char="Ø"/>
            </a:pPr>
            <a:r>
              <a:rPr lang="en-IN" dirty="0"/>
              <a:t>A company has a </a:t>
            </a:r>
            <a:r>
              <a:rPr lang="en-IN" u="sng" dirty="0"/>
              <a:t>perpetual succession</a:t>
            </a:r>
            <a:r>
              <a:rPr lang="en-IN" dirty="0"/>
              <a:t>. The existence of a company can be terminated only by law.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Features of Limited Liability Company (</a:t>
            </a:r>
            <a:r>
              <a:rPr lang="en-IN" b="1" dirty="0" err="1"/>
              <a:t>contd</a:t>
            </a:r>
            <a:r>
              <a:rPr lang="en-IN" b="1" dirty="0"/>
              <a:t>)</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u="sng" dirty="0"/>
              <a:t>common seal</a:t>
            </a:r>
            <a:r>
              <a:rPr lang="en-IN" dirty="0"/>
              <a:t>” is the official signature of the company. A document not bearing the common seal of the company will not be binding on the company.</a:t>
            </a:r>
          </a:p>
          <a:p>
            <a:r>
              <a:rPr lang="en-IN" dirty="0"/>
              <a:t>The liability of shareholders of a company is different from the liability of the company. Shareholders generally have </a:t>
            </a:r>
            <a:r>
              <a:rPr lang="en-IN" u="sng" dirty="0"/>
              <a:t>limited liability- </a:t>
            </a:r>
            <a:r>
              <a:rPr lang="en-IN" dirty="0"/>
              <a:t>limited to the extent of unpaid value of shares held up. Creditors cannot claim from the personal wealth of the shareholders (owners).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Features of Limited Liability Company (</a:t>
            </a:r>
            <a:r>
              <a:rPr lang="en-IN" b="1" dirty="0" err="1"/>
              <a:t>contd</a:t>
            </a:r>
            <a:r>
              <a:rPr lang="en-IN" b="1" dirty="0"/>
              <a:t>)</a:t>
            </a:r>
            <a:endParaRPr lang="en-IN" dirty="0"/>
          </a:p>
        </p:txBody>
      </p:sp>
      <p:sp>
        <p:nvSpPr>
          <p:cNvPr id="3" name="Content Placeholder 2"/>
          <p:cNvSpPr>
            <a:spLocks noGrp="1"/>
          </p:cNvSpPr>
          <p:nvPr>
            <p:ph idx="1"/>
          </p:nvPr>
        </p:nvSpPr>
        <p:spPr/>
        <p:txBody>
          <a:bodyPr/>
          <a:lstStyle/>
          <a:p>
            <a:r>
              <a:rPr lang="en-IN" dirty="0"/>
              <a:t>One can sell one’s share of ownership rights to an interested buyer as the </a:t>
            </a:r>
            <a:r>
              <a:rPr lang="en-IN" u="sng" dirty="0"/>
              <a:t>shares of a company are transferable.</a:t>
            </a:r>
          </a:p>
          <a:p>
            <a:r>
              <a:rPr lang="en-IN" dirty="0"/>
              <a:t>There are two types of LLC :</a:t>
            </a:r>
          </a:p>
          <a:p>
            <a:pPr>
              <a:buNone/>
            </a:pPr>
            <a:r>
              <a:rPr lang="en-IN" dirty="0"/>
              <a:t>Government and non government</a:t>
            </a:r>
          </a:p>
          <a:p>
            <a:r>
              <a:rPr lang="en-IN" dirty="0"/>
              <a:t>Non govt companies :</a:t>
            </a:r>
          </a:p>
          <a:p>
            <a:pPr lvl="1">
              <a:buFont typeface="Wingdings" pitchFamily="2" charset="2"/>
              <a:buChar char="Ø"/>
            </a:pPr>
            <a:r>
              <a:rPr lang="en-IN" dirty="0"/>
              <a:t>Public limited company. Eg: TATA</a:t>
            </a:r>
          </a:p>
          <a:p>
            <a:pPr lvl="1">
              <a:buFont typeface="Wingdings" pitchFamily="2" charset="2"/>
              <a:buChar char="Ø"/>
            </a:pPr>
            <a:r>
              <a:rPr lang="en-IN" dirty="0"/>
              <a:t>Private limited company. Eg: ABP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Company’s capital and share</a:t>
            </a:r>
          </a:p>
        </p:txBody>
      </p:sp>
      <p:sp>
        <p:nvSpPr>
          <p:cNvPr id="3" name="Content Placeholder 2"/>
          <p:cNvSpPr>
            <a:spLocks noGrp="1"/>
          </p:cNvSpPr>
          <p:nvPr>
            <p:ph idx="1"/>
          </p:nvPr>
        </p:nvSpPr>
        <p:spPr>
          <a:xfrm>
            <a:off x="457200" y="1219200"/>
            <a:ext cx="8458200" cy="5257800"/>
          </a:xfrm>
        </p:spPr>
        <p:txBody>
          <a:bodyPr>
            <a:normAutofit fontScale="92500" lnSpcReduction="10000"/>
          </a:bodyPr>
          <a:lstStyle/>
          <a:p>
            <a:r>
              <a:rPr lang="en-IN" dirty="0"/>
              <a:t>The investment that owners make in a business is called capital.</a:t>
            </a:r>
          </a:p>
          <a:p>
            <a:r>
              <a:rPr lang="en-IN" dirty="0"/>
              <a:t>Company’s capital is also called share capital or equity.</a:t>
            </a:r>
          </a:p>
          <a:p>
            <a:r>
              <a:rPr lang="en-IN" dirty="0"/>
              <a:t>This is because the total desired capital of a company is divided into equal parts each of which is called a share.</a:t>
            </a:r>
          </a:p>
          <a:p>
            <a:r>
              <a:rPr lang="en-IN" dirty="0"/>
              <a:t>The shares are issued to the prospective investors through stock exchanges.</a:t>
            </a:r>
          </a:p>
          <a:p>
            <a:r>
              <a:rPr lang="en-IN" dirty="0"/>
              <a:t>Anybody who buys a share becomes shareholder/ owner of the company.</a:t>
            </a:r>
          </a:p>
          <a:p>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 market</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IN" dirty="0"/>
              <a:t>Share market is of two types:</a:t>
            </a:r>
          </a:p>
          <a:p>
            <a:endParaRPr lang="en-IN" dirty="0"/>
          </a:p>
          <a:p>
            <a:pPr>
              <a:buFont typeface="Wingdings" pitchFamily="2" charset="2"/>
              <a:buChar char="Ø"/>
            </a:pPr>
            <a:r>
              <a:rPr lang="en-IN" b="1" dirty="0"/>
              <a:t>Primary market</a:t>
            </a:r>
            <a:r>
              <a:rPr lang="en-IN" dirty="0"/>
              <a:t>: This is where a company issues new shares for initiation or expansion of business.</a:t>
            </a:r>
          </a:p>
          <a:p>
            <a:pPr>
              <a:buNone/>
            </a:pPr>
            <a:endParaRPr lang="en-IN" dirty="0"/>
          </a:p>
          <a:p>
            <a:pPr>
              <a:buFont typeface="Wingdings" pitchFamily="2" charset="2"/>
              <a:buChar char="Ø"/>
            </a:pPr>
            <a:r>
              <a:rPr lang="en-IN" b="1" dirty="0"/>
              <a:t>Secondary market</a:t>
            </a:r>
            <a:r>
              <a:rPr lang="en-IN" dirty="0"/>
              <a:t>: Reselling of existing shares take place here through stock exchanges (a platform for buying and selling of existing securities).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Sources of fund for a company</a:t>
            </a:r>
          </a:p>
        </p:txBody>
      </p:sp>
      <p:sp>
        <p:nvSpPr>
          <p:cNvPr id="3" name="Content Placeholder 2"/>
          <p:cNvSpPr>
            <a:spLocks noGrp="1"/>
          </p:cNvSpPr>
          <p:nvPr>
            <p:ph idx="1"/>
          </p:nvPr>
        </p:nvSpPr>
        <p:spPr>
          <a:xfrm>
            <a:off x="457200" y="1371600"/>
            <a:ext cx="8229600" cy="4754563"/>
          </a:xfrm>
        </p:spPr>
        <p:txBody>
          <a:bodyPr/>
          <a:lstStyle/>
          <a:p>
            <a:r>
              <a:rPr lang="en-IN" dirty="0"/>
              <a:t>A company raises fund through the following sources:</a:t>
            </a:r>
          </a:p>
          <a:p>
            <a:pPr>
              <a:buFont typeface="Wingdings" pitchFamily="2" charset="2"/>
              <a:buChar char="Ø"/>
            </a:pPr>
            <a:r>
              <a:rPr lang="en-IN" dirty="0"/>
              <a:t>Capital (owners’ money)</a:t>
            </a:r>
          </a:p>
          <a:p>
            <a:pPr>
              <a:buFont typeface="Wingdings" pitchFamily="2" charset="2"/>
              <a:buChar char="Ø"/>
            </a:pPr>
            <a:r>
              <a:rPr lang="en-IN" dirty="0"/>
              <a:t>Debt/ Liability (loan taken from bank/ financial institutions and general public).</a:t>
            </a:r>
          </a:p>
          <a:p>
            <a:endParaRPr lang="en-IN" dirty="0"/>
          </a:p>
          <a:p>
            <a:r>
              <a:rPr lang="en-IN" dirty="0"/>
              <a:t>Loan can be taken from public using debentures or bonds.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share and debenture </a:t>
            </a:r>
          </a:p>
        </p:txBody>
      </p:sp>
      <p:sp>
        <p:nvSpPr>
          <p:cNvPr id="3" name="Text Placeholder 2"/>
          <p:cNvSpPr>
            <a:spLocks noGrp="1"/>
          </p:cNvSpPr>
          <p:nvPr>
            <p:ph type="body" idx="1"/>
          </p:nvPr>
        </p:nvSpPr>
        <p:spPr/>
        <p:txBody>
          <a:bodyPr/>
          <a:lstStyle/>
          <a:p>
            <a:r>
              <a:rPr lang="en-IN" dirty="0"/>
              <a:t>SHARE</a:t>
            </a:r>
          </a:p>
        </p:txBody>
      </p:sp>
      <p:sp>
        <p:nvSpPr>
          <p:cNvPr id="4" name="Content Placeholder 3"/>
          <p:cNvSpPr>
            <a:spLocks noGrp="1"/>
          </p:cNvSpPr>
          <p:nvPr>
            <p:ph sz="half" idx="2"/>
          </p:nvPr>
        </p:nvSpPr>
        <p:spPr/>
        <p:txBody>
          <a:bodyPr/>
          <a:lstStyle/>
          <a:p>
            <a:r>
              <a:rPr lang="en-IN" dirty="0"/>
              <a:t>Capital instrument possessed by owners.</a:t>
            </a:r>
          </a:p>
          <a:p>
            <a:r>
              <a:rPr lang="en-IN" dirty="0"/>
              <a:t>Earn dividend. </a:t>
            </a:r>
          </a:p>
          <a:p>
            <a:r>
              <a:rPr lang="en-IN" dirty="0"/>
              <a:t>Have voting rights.</a:t>
            </a:r>
          </a:p>
          <a:p>
            <a:r>
              <a:rPr lang="en-IN" dirty="0"/>
              <a:t>Principal amount is not returned until company dissolves.</a:t>
            </a:r>
          </a:p>
          <a:p>
            <a:r>
              <a:rPr lang="en-IN" dirty="0"/>
              <a:t>Dues are cleared last.</a:t>
            </a:r>
          </a:p>
        </p:txBody>
      </p:sp>
      <p:sp>
        <p:nvSpPr>
          <p:cNvPr id="5" name="Text Placeholder 4"/>
          <p:cNvSpPr>
            <a:spLocks noGrp="1"/>
          </p:cNvSpPr>
          <p:nvPr>
            <p:ph type="body" sz="quarter" idx="3"/>
          </p:nvPr>
        </p:nvSpPr>
        <p:spPr/>
        <p:txBody>
          <a:bodyPr/>
          <a:lstStyle/>
          <a:p>
            <a:r>
              <a:rPr lang="en-IN" dirty="0"/>
              <a:t>DEBENTURE</a:t>
            </a:r>
          </a:p>
        </p:txBody>
      </p:sp>
      <p:sp>
        <p:nvSpPr>
          <p:cNvPr id="6" name="Content Placeholder 5"/>
          <p:cNvSpPr>
            <a:spLocks noGrp="1"/>
          </p:cNvSpPr>
          <p:nvPr>
            <p:ph sz="quarter" idx="4"/>
          </p:nvPr>
        </p:nvSpPr>
        <p:spPr/>
        <p:txBody>
          <a:bodyPr/>
          <a:lstStyle/>
          <a:p>
            <a:r>
              <a:rPr lang="en-IN" dirty="0"/>
              <a:t>Loan instrument possessed by creditors.</a:t>
            </a:r>
          </a:p>
          <a:p>
            <a:r>
              <a:rPr lang="en-IN" dirty="0"/>
              <a:t>Earn interest.</a:t>
            </a:r>
          </a:p>
          <a:p>
            <a:r>
              <a:rPr lang="en-IN" dirty="0"/>
              <a:t>Do not have voting rights.</a:t>
            </a:r>
          </a:p>
          <a:p>
            <a:r>
              <a:rPr lang="en-IN" dirty="0"/>
              <a:t>Principal amount is returned after pre-specified time.</a:t>
            </a:r>
          </a:p>
          <a:p>
            <a:r>
              <a:rPr lang="en-IN" dirty="0"/>
              <a:t>Dues must be cleared before that of shareholders.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854</Words>
  <Application>Microsoft Office PowerPoint</Application>
  <PresentationFormat>On-screen Show (4:3)</PresentationFormat>
  <Paragraphs>95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Concepts of financial statement </vt:lpstr>
      <vt:lpstr> Types of business </vt:lpstr>
      <vt:lpstr>Features of Limited Liability Company </vt:lpstr>
      <vt:lpstr>Features of Limited Liability Company (contd)</vt:lpstr>
      <vt:lpstr>Features of Limited Liability Company (contd)</vt:lpstr>
      <vt:lpstr>Company’s capital and share</vt:lpstr>
      <vt:lpstr>Share market</vt:lpstr>
      <vt:lpstr>Sources of fund for a company</vt:lpstr>
      <vt:lpstr>Difference between share and debenture </vt:lpstr>
      <vt:lpstr>Difference between dividend and interest</vt:lpstr>
      <vt:lpstr>Application of fund for a company</vt:lpstr>
      <vt:lpstr>TYPES OF ASSETS:</vt:lpstr>
      <vt:lpstr>Types of liabilities </vt:lpstr>
      <vt:lpstr>Basic accounting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financial statement</dc:title>
  <dc:creator>U  S E R</dc:creator>
  <cp:lastModifiedBy>Angad Singh</cp:lastModifiedBy>
  <cp:revision>26</cp:revision>
  <dcterms:created xsi:type="dcterms:W3CDTF">2006-08-16T00:00:00Z</dcterms:created>
  <dcterms:modified xsi:type="dcterms:W3CDTF">2022-09-20T09:31:06Z</dcterms:modified>
</cp:coreProperties>
</file>