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58" r:id="rId7"/>
    <p:sldId id="262" r:id="rId8"/>
    <p:sldId id="263" r:id="rId9"/>
    <p:sldId id="264" r:id="rId10"/>
    <p:sldId id="266" r:id="rId11"/>
    <p:sldId id="265" r:id="rId12"/>
    <p:sldId id="267" r:id="rId13"/>
    <p:sldId id="268" r:id="rId14"/>
    <p:sldId id="269" r:id="rId15"/>
    <p:sldId id="282"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Final Accounts: Trading account</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Illustration 1</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IN" dirty="0"/>
              <a:t>The following are the balances extracted from the books of the Big and Co. company as on 31.12.2005:</a:t>
            </a:r>
          </a:p>
          <a:p>
            <a:pPr marL="571500" indent="-571500">
              <a:buFont typeface="+mj-lt"/>
              <a:buAutoNum type="romanLcPeriod"/>
            </a:pPr>
            <a:r>
              <a:rPr lang="en-IN" dirty="0"/>
              <a:t>Opening Stock  = Rs.50,000 </a:t>
            </a:r>
          </a:p>
          <a:p>
            <a:pPr marL="571500" indent="-571500">
              <a:buFont typeface="+mj-lt"/>
              <a:buAutoNum type="romanLcPeriod"/>
            </a:pPr>
            <a:r>
              <a:rPr lang="en-IN" dirty="0"/>
              <a:t>Sales= Rs. 4,00,000 (10% returned)</a:t>
            </a:r>
          </a:p>
          <a:p>
            <a:pPr marL="571500" indent="-571500">
              <a:buFont typeface="+mj-lt"/>
              <a:buAutoNum type="romanLcPeriod"/>
            </a:pPr>
            <a:r>
              <a:rPr lang="en-IN" dirty="0"/>
              <a:t>Purchases= Rs. 3,00,000</a:t>
            </a:r>
          </a:p>
          <a:p>
            <a:pPr marL="571500" indent="-571500">
              <a:buFont typeface="+mj-lt"/>
              <a:buAutoNum type="romanLcPeriod"/>
            </a:pPr>
            <a:r>
              <a:rPr lang="en-IN" dirty="0"/>
              <a:t>Wages= Rs. 70,000</a:t>
            </a:r>
          </a:p>
          <a:p>
            <a:pPr marL="571500" indent="-571500">
              <a:buFont typeface="+mj-lt"/>
              <a:buAutoNum type="romanLcPeriod"/>
            </a:pPr>
            <a:r>
              <a:rPr lang="en-IN" dirty="0"/>
              <a:t>Closing stock= Rs. 90,000</a:t>
            </a:r>
          </a:p>
          <a:p>
            <a:pPr marL="571500" indent="-571500">
              <a:buFont typeface="+mj-lt"/>
              <a:buAutoNum type="romanLcPeriod"/>
            </a:pPr>
            <a:r>
              <a:rPr lang="en-IN" dirty="0"/>
              <a:t>Outstanding wages= Rs. 5,000 </a:t>
            </a:r>
          </a:p>
          <a:p>
            <a:pPr marL="571500" indent="-571500">
              <a:buFont typeface="+mj-lt"/>
              <a:buAutoNum type="romanLcPeriod"/>
            </a:pPr>
            <a:r>
              <a:rPr lang="en-IN" dirty="0"/>
              <a:t>Carriage inwards = Rs. 7,000 (Rs. 2,000 advance)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Solution</a:t>
            </a:r>
          </a:p>
        </p:txBody>
      </p:sp>
      <p:graphicFrame>
        <p:nvGraphicFramePr>
          <p:cNvPr id="4" name="Content Placeholder 3"/>
          <p:cNvGraphicFramePr>
            <a:graphicFrameLocks noGrp="1"/>
          </p:cNvGraphicFramePr>
          <p:nvPr>
            <p:ph idx="1"/>
          </p:nvPr>
        </p:nvGraphicFramePr>
        <p:xfrm>
          <a:off x="457200" y="990599"/>
          <a:ext cx="8534400" cy="4793283"/>
        </p:xfrm>
        <a:graphic>
          <a:graphicData uri="http://schemas.openxmlformats.org/drawingml/2006/table">
            <a:tbl>
              <a:tblPr firstRow="1" bandRow="1">
                <a:tableStyleId>{5C22544A-7EE6-4342-B048-85BDC9FD1C3A}</a:tableStyleId>
              </a:tblPr>
              <a:tblGrid>
                <a:gridCol w="1817511">
                  <a:extLst>
                    <a:ext uri="{9D8B030D-6E8A-4147-A177-3AD203B41FA5}">
                      <a16:colId xmlns:a16="http://schemas.microsoft.com/office/drawing/2014/main" val="20000"/>
                    </a:ext>
                  </a:extLst>
                </a:gridCol>
                <a:gridCol w="1027289">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802207">
                <a:tc gridSpan="6">
                  <a:txBody>
                    <a:bodyPr/>
                    <a:lstStyle/>
                    <a:p>
                      <a:r>
                        <a:rPr lang="en-IN" sz="2400" dirty="0"/>
                        <a:t>Trading account   In the books of Big &amp; Co. Ltd.  </a:t>
                      </a:r>
                      <a:r>
                        <a:rPr lang="en-IN" sz="2400" baseline="0" dirty="0"/>
                        <a:t> As on 31.12. 2005</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61488">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623938">
                <a:tc>
                  <a:txBody>
                    <a:bodyPr/>
                    <a:lstStyle/>
                    <a:p>
                      <a:r>
                        <a:rPr lang="en-IN" dirty="0"/>
                        <a:t>Particulars </a:t>
                      </a:r>
                    </a:p>
                  </a:txBody>
                  <a:tcPr/>
                </a:tc>
                <a:tc>
                  <a:txBody>
                    <a:bodyPr/>
                    <a:lstStyle/>
                    <a:p>
                      <a:r>
                        <a:rPr lang="en-IN" dirty="0"/>
                        <a:t>Amount (in RS.)</a:t>
                      </a:r>
                    </a:p>
                  </a:txBody>
                  <a:tcPr/>
                </a:tc>
                <a:tc>
                  <a:txBody>
                    <a:bodyPr/>
                    <a:lstStyle/>
                    <a:p>
                      <a:r>
                        <a:rPr lang="en-IN" dirty="0"/>
                        <a:t>Amount (in RS.)</a:t>
                      </a:r>
                    </a:p>
                  </a:txBody>
                  <a:tcPr/>
                </a:tc>
                <a:tc>
                  <a:txBody>
                    <a:bodyPr/>
                    <a:lstStyle/>
                    <a:p>
                      <a:r>
                        <a:rPr lang="en-IN" dirty="0"/>
                        <a:t>Particulars</a:t>
                      </a:r>
                    </a:p>
                  </a:txBody>
                  <a:tcPr/>
                </a:tc>
                <a:tc>
                  <a:txBody>
                    <a:bodyPr/>
                    <a:lstStyle/>
                    <a:p>
                      <a:r>
                        <a:rPr lang="en-IN" dirty="0"/>
                        <a:t>Amount (in RS.)</a:t>
                      </a:r>
                    </a:p>
                  </a:txBody>
                  <a:tcPr/>
                </a:tc>
                <a:tc>
                  <a:txBody>
                    <a:bodyPr/>
                    <a:lstStyle/>
                    <a:p>
                      <a:r>
                        <a:rPr lang="en-IN" dirty="0"/>
                        <a:t>Amount (in RS.)</a:t>
                      </a:r>
                    </a:p>
                  </a:txBody>
                  <a:tcPr/>
                </a:tc>
                <a:extLst>
                  <a:ext uri="{0D108BD9-81ED-4DB2-BD59-A6C34878D82A}">
                    <a16:rowId xmlns:a16="http://schemas.microsoft.com/office/drawing/2014/main" val="10002"/>
                  </a:ext>
                </a:extLst>
              </a:tr>
              <a:tr h="361488">
                <a:tc>
                  <a:txBody>
                    <a:bodyPr/>
                    <a:lstStyle/>
                    <a:p>
                      <a:r>
                        <a:rPr lang="en-IN" dirty="0"/>
                        <a:t>Opening stock</a:t>
                      </a:r>
                    </a:p>
                  </a:txBody>
                  <a:tcPr/>
                </a:tc>
                <a:tc>
                  <a:txBody>
                    <a:bodyPr/>
                    <a:lstStyle/>
                    <a:p>
                      <a:endParaRPr lang="en-IN" dirty="0"/>
                    </a:p>
                  </a:txBody>
                  <a:tcPr/>
                </a:tc>
                <a:tc>
                  <a:txBody>
                    <a:bodyPr/>
                    <a:lstStyle/>
                    <a:p>
                      <a:r>
                        <a:rPr lang="en-IN" dirty="0"/>
                        <a:t>50,000</a:t>
                      </a:r>
                    </a:p>
                  </a:txBody>
                  <a:tcPr/>
                </a:tc>
                <a:tc>
                  <a:txBody>
                    <a:bodyPr/>
                    <a:lstStyle/>
                    <a:p>
                      <a:r>
                        <a:rPr lang="en-IN" dirty="0"/>
                        <a:t>Sales</a:t>
                      </a:r>
                    </a:p>
                  </a:txBody>
                  <a:tcPr/>
                </a:tc>
                <a:tc>
                  <a:txBody>
                    <a:bodyPr/>
                    <a:lstStyle/>
                    <a:p>
                      <a:r>
                        <a:rPr lang="en-IN" dirty="0"/>
                        <a:t>4,00,000</a:t>
                      </a:r>
                    </a:p>
                  </a:txBody>
                  <a:tcPr/>
                </a:tc>
                <a:tc>
                  <a:txBody>
                    <a:bodyPr/>
                    <a:lstStyle/>
                    <a:p>
                      <a:endParaRPr lang="en-IN" dirty="0"/>
                    </a:p>
                  </a:txBody>
                  <a:tcPr/>
                </a:tc>
                <a:extLst>
                  <a:ext uri="{0D108BD9-81ED-4DB2-BD59-A6C34878D82A}">
                    <a16:rowId xmlns:a16="http://schemas.microsoft.com/office/drawing/2014/main" val="10003"/>
                  </a:ext>
                </a:extLst>
              </a:tr>
              <a:tr h="361488">
                <a:tc>
                  <a:txBody>
                    <a:bodyPr/>
                    <a:lstStyle/>
                    <a:p>
                      <a:r>
                        <a:rPr lang="en-IN" dirty="0"/>
                        <a:t>Purchases</a:t>
                      </a:r>
                    </a:p>
                  </a:txBody>
                  <a:tcPr/>
                </a:tc>
                <a:tc>
                  <a:txBody>
                    <a:bodyPr/>
                    <a:lstStyle/>
                    <a:p>
                      <a:endParaRPr lang="en-IN" dirty="0"/>
                    </a:p>
                  </a:txBody>
                  <a:tcPr/>
                </a:tc>
                <a:tc>
                  <a:txBody>
                    <a:bodyPr/>
                    <a:lstStyle/>
                    <a:p>
                      <a:r>
                        <a:rPr lang="en-IN" dirty="0"/>
                        <a:t>3,00,000</a:t>
                      </a:r>
                    </a:p>
                  </a:txBody>
                  <a:tcPr/>
                </a:tc>
                <a:tc>
                  <a:txBody>
                    <a:bodyPr/>
                    <a:lstStyle/>
                    <a:p>
                      <a:r>
                        <a:rPr lang="en-IN" dirty="0"/>
                        <a:t>Less: return @ 10%</a:t>
                      </a:r>
                    </a:p>
                  </a:txBody>
                  <a:tcPr/>
                </a:tc>
                <a:tc>
                  <a:txBody>
                    <a:bodyPr/>
                    <a:lstStyle/>
                    <a:p>
                      <a:r>
                        <a:rPr lang="en-IN" dirty="0"/>
                        <a:t>40,000</a:t>
                      </a:r>
                    </a:p>
                  </a:txBody>
                  <a:tcPr/>
                </a:tc>
                <a:tc>
                  <a:txBody>
                    <a:bodyPr/>
                    <a:lstStyle/>
                    <a:p>
                      <a:r>
                        <a:rPr lang="en-IN" dirty="0"/>
                        <a:t>3,60,000</a:t>
                      </a:r>
                    </a:p>
                  </a:txBody>
                  <a:tcPr/>
                </a:tc>
                <a:extLst>
                  <a:ext uri="{0D108BD9-81ED-4DB2-BD59-A6C34878D82A}">
                    <a16:rowId xmlns:a16="http://schemas.microsoft.com/office/drawing/2014/main" val="10004"/>
                  </a:ext>
                </a:extLst>
              </a:tr>
              <a:tr h="623938">
                <a:tc>
                  <a:txBody>
                    <a:bodyPr/>
                    <a:lstStyle/>
                    <a:p>
                      <a:r>
                        <a:rPr lang="en-IN" dirty="0"/>
                        <a:t>Wages </a:t>
                      </a:r>
                    </a:p>
                  </a:txBody>
                  <a:tcPr/>
                </a:tc>
                <a:tc>
                  <a:txBody>
                    <a:bodyPr/>
                    <a:lstStyle/>
                    <a:p>
                      <a:r>
                        <a:rPr lang="en-IN" dirty="0"/>
                        <a:t>70,000</a:t>
                      </a:r>
                    </a:p>
                  </a:txBody>
                  <a:tcPr/>
                </a:tc>
                <a:tc>
                  <a:txBody>
                    <a:bodyPr/>
                    <a:lstStyle/>
                    <a:p>
                      <a:endParaRPr lang="en-IN" dirty="0"/>
                    </a:p>
                  </a:txBody>
                  <a:tcPr/>
                </a:tc>
                <a:tc>
                  <a:txBody>
                    <a:bodyPr/>
                    <a:lstStyle/>
                    <a:p>
                      <a:r>
                        <a:rPr lang="en-IN" dirty="0"/>
                        <a:t>Closing stock</a:t>
                      </a:r>
                    </a:p>
                  </a:txBody>
                  <a:tcPr/>
                </a:tc>
                <a:tc>
                  <a:txBody>
                    <a:bodyPr/>
                    <a:lstStyle/>
                    <a:p>
                      <a:endParaRPr lang="en-IN" dirty="0"/>
                    </a:p>
                  </a:txBody>
                  <a:tcPr/>
                </a:tc>
                <a:tc>
                  <a:txBody>
                    <a:bodyPr/>
                    <a:lstStyle/>
                    <a:p>
                      <a:r>
                        <a:rPr lang="en-IN" dirty="0"/>
                        <a:t>90,000</a:t>
                      </a:r>
                    </a:p>
                  </a:txBody>
                  <a:tcPr/>
                </a:tc>
                <a:extLst>
                  <a:ext uri="{0D108BD9-81ED-4DB2-BD59-A6C34878D82A}">
                    <a16:rowId xmlns:a16="http://schemas.microsoft.com/office/drawing/2014/main" val="10005"/>
                  </a:ext>
                </a:extLst>
              </a:tr>
              <a:tr h="623938">
                <a:tc>
                  <a:txBody>
                    <a:bodyPr/>
                    <a:lstStyle/>
                    <a:p>
                      <a:r>
                        <a:rPr lang="en-IN" dirty="0"/>
                        <a:t>Add: Outstanding </a:t>
                      </a:r>
                    </a:p>
                  </a:txBody>
                  <a:tcPr/>
                </a:tc>
                <a:tc>
                  <a:txBody>
                    <a:bodyPr/>
                    <a:lstStyle/>
                    <a:p>
                      <a:r>
                        <a:rPr lang="en-IN" dirty="0"/>
                        <a:t>5,000</a:t>
                      </a:r>
                    </a:p>
                  </a:txBody>
                  <a:tcPr/>
                </a:tc>
                <a:tc>
                  <a:txBody>
                    <a:bodyPr/>
                    <a:lstStyle/>
                    <a:p>
                      <a:r>
                        <a:rPr lang="en-IN" dirty="0"/>
                        <a:t>75,000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361488">
                <a:tc>
                  <a:txBody>
                    <a:bodyPr/>
                    <a:lstStyle/>
                    <a:p>
                      <a:r>
                        <a:rPr lang="en-IN" dirty="0"/>
                        <a:t>Carriage inwards </a:t>
                      </a:r>
                    </a:p>
                  </a:txBody>
                  <a:tcPr/>
                </a:tc>
                <a:tc>
                  <a:txBody>
                    <a:bodyPr/>
                    <a:lstStyle/>
                    <a:p>
                      <a:r>
                        <a:rPr lang="en-IN" dirty="0"/>
                        <a:t>7,000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361488">
                <a:tc>
                  <a:txBody>
                    <a:bodyPr/>
                    <a:lstStyle/>
                    <a:p>
                      <a:r>
                        <a:rPr lang="en-IN" dirty="0"/>
                        <a:t>Less : advance</a:t>
                      </a:r>
                    </a:p>
                  </a:txBody>
                  <a:tcPr/>
                </a:tc>
                <a:tc>
                  <a:txBody>
                    <a:bodyPr/>
                    <a:lstStyle/>
                    <a:p>
                      <a:r>
                        <a:rPr lang="en-IN" dirty="0"/>
                        <a:t>2,000</a:t>
                      </a:r>
                    </a:p>
                  </a:txBody>
                  <a:tcPr/>
                </a:tc>
                <a:tc>
                  <a:txBody>
                    <a:bodyPr/>
                    <a:lstStyle/>
                    <a:p>
                      <a:r>
                        <a:rPr lang="en-IN" dirty="0"/>
                        <a:t>5.000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(rough work)</a:t>
            </a:r>
          </a:p>
        </p:txBody>
      </p:sp>
      <p:sp>
        <p:nvSpPr>
          <p:cNvPr id="3" name="Content Placeholder 2"/>
          <p:cNvSpPr>
            <a:spLocks noGrp="1"/>
          </p:cNvSpPr>
          <p:nvPr>
            <p:ph idx="1"/>
          </p:nvPr>
        </p:nvSpPr>
        <p:spPr/>
        <p:txBody>
          <a:bodyPr/>
          <a:lstStyle/>
          <a:p>
            <a:r>
              <a:rPr lang="en-IN" dirty="0"/>
              <a:t>Total of debit side = Rs. 4,30,000</a:t>
            </a:r>
          </a:p>
          <a:p>
            <a:r>
              <a:rPr lang="en-IN" dirty="0"/>
              <a:t>Total of credit side = Rs. 4,50,000</a:t>
            </a:r>
          </a:p>
          <a:p>
            <a:r>
              <a:rPr lang="en-IN" dirty="0"/>
              <a:t>Cr&gt; Dr. So, Gross profit = 4,50,000-4,30,000</a:t>
            </a:r>
          </a:p>
          <a:p>
            <a:r>
              <a:rPr lang="en-IN" dirty="0"/>
              <a:t>                                         = Rs. 20,000</a:t>
            </a:r>
          </a:p>
          <a:p>
            <a:r>
              <a:rPr lang="en-IN" dirty="0"/>
              <a:t>Check next slide for Solution (final form that should appear in your answer sheet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nvGraphicFramePr>
        <p:xfrm>
          <a:off x="152399" y="228598"/>
          <a:ext cx="8839201" cy="6400801"/>
        </p:xfrm>
        <a:graphic>
          <a:graphicData uri="http://schemas.openxmlformats.org/drawingml/2006/table">
            <a:tbl>
              <a:tblPr firstRow="1" bandRow="1">
                <a:tableStyleId>{5C22544A-7EE6-4342-B048-85BDC9FD1C3A}</a:tableStyleId>
              </a:tblPr>
              <a:tblGrid>
                <a:gridCol w="1882422">
                  <a:extLst>
                    <a:ext uri="{9D8B030D-6E8A-4147-A177-3AD203B41FA5}">
                      <a16:colId xmlns:a16="http://schemas.microsoft.com/office/drawing/2014/main" val="20000"/>
                    </a:ext>
                  </a:extLst>
                </a:gridCol>
                <a:gridCol w="1063979">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549811">
                <a:tc gridSpan="6">
                  <a:txBody>
                    <a:bodyPr/>
                    <a:lstStyle/>
                    <a:p>
                      <a:r>
                        <a:rPr lang="en-IN" sz="2400" dirty="0"/>
                        <a:t>Trading account   In the books of Big &amp; Co. Ltd. Ltd. </a:t>
                      </a:r>
                      <a:r>
                        <a:rPr lang="en-IN" sz="2400" baseline="0" dirty="0"/>
                        <a:t> As on 31.12. 05</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512532">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896930">
                <a:tc>
                  <a:txBody>
                    <a:bodyPr/>
                    <a:lstStyle/>
                    <a:p>
                      <a:r>
                        <a:rPr lang="en-IN" b="1" dirty="0"/>
                        <a:t>Particulars </a:t>
                      </a:r>
                    </a:p>
                  </a:txBody>
                  <a:tcPr/>
                </a:tc>
                <a:tc>
                  <a:txBody>
                    <a:bodyPr/>
                    <a:lstStyle/>
                    <a:p>
                      <a:r>
                        <a:rPr lang="en-IN" b="1" dirty="0"/>
                        <a:t>Amount (in RS.)</a:t>
                      </a:r>
                    </a:p>
                  </a:txBody>
                  <a:tcPr/>
                </a:tc>
                <a:tc>
                  <a:txBody>
                    <a:bodyPr/>
                    <a:lstStyle/>
                    <a:p>
                      <a:r>
                        <a:rPr lang="en-IN" b="1" dirty="0"/>
                        <a:t>Amount (in RS.)</a:t>
                      </a:r>
                    </a:p>
                  </a:txBody>
                  <a:tcPr/>
                </a:tc>
                <a:tc>
                  <a:txBody>
                    <a:bodyPr/>
                    <a:lstStyle/>
                    <a:p>
                      <a:r>
                        <a:rPr lang="en-IN" b="1" dirty="0"/>
                        <a:t>Particulars</a:t>
                      </a:r>
                    </a:p>
                  </a:txBody>
                  <a:tcPr/>
                </a:tc>
                <a:tc>
                  <a:txBody>
                    <a:bodyPr/>
                    <a:lstStyle/>
                    <a:p>
                      <a:r>
                        <a:rPr lang="en-IN" b="1" dirty="0"/>
                        <a:t>Amount (in RS.)</a:t>
                      </a:r>
                    </a:p>
                  </a:txBody>
                  <a:tcPr/>
                </a:tc>
                <a:tc>
                  <a:txBody>
                    <a:bodyPr/>
                    <a:lstStyle/>
                    <a:p>
                      <a:r>
                        <a:rPr lang="en-IN" b="1" dirty="0"/>
                        <a:t>Amount (in RS.)</a:t>
                      </a:r>
                    </a:p>
                  </a:txBody>
                  <a:tcPr/>
                </a:tc>
                <a:extLst>
                  <a:ext uri="{0D108BD9-81ED-4DB2-BD59-A6C34878D82A}">
                    <a16:rowId xmlns:a16="http://schemas.microsoft.com/office/drawing/2014/main" val="10002"/>
                  </a:ext>
                </a:extLst>
              </a:tr>
              <a:tr h="512532">
                <a:tc>
                  <a:txBody>
                    <a:bodyPr/>
                    <a:lstStyle/>
                    <a:p>
                      <a:r>
                        <a:rPr lang="en-IN" dirty="0"/>
                        <a:t>Opening stock</a:t>
                      </a:r>
                    </a:p>
                  </a:txBody>
                  <a:tcPr/>
                </a:tc>
                <a:tc>
                  <a:txBody>
                    <a:bodyPr/>
                    <a:lstStyle/>
                    <a:p>
                      <a:endParaRPr lang="en-IN" dirty="0"/>
                    </a:p>
                  </a:txBody>
                  <a:tcPr/>
                </a:tc>
                <a:tc>
                  <a:txBody>
                    <a:bodyPr/>
                    <a:lstStyle/>
                    <a:p>
                      <a:r>
                        <a:rPr lang="en-IN" dirty="0"/>
                        <a:t>50,000</a:t>
                      </a:r>
                    </a:p>
                  </a:txBody>
                  <a:tcPr/>
                </a:tc>
                <a:tc>
                  <a:txBody>
                    <a:bodyPr/>
                    <a:lstStyle/>
                    <a:p>
                      <a:r>
                        <a:rPr lang="en-IN" dirty="0"/>
                        <a:t>Sales</a:t>
                      </a:r>
                    </a:p>
                  </a:txBody>
                  <a:tcPr/>
                </a:tc>
                <a:tc>
                  <a:txBody>
                    <a:bodyPr/>
                    <a:lstStyle/>
                    <a:p>
                      <a:r>
                        <a:rPr lang="en-IN" dirty="0"/>
                        <a:t>4,00,000</a:t>
                      </a:r>
                    </a:p>
                  </a:txBody>
                  <a:tcPr/>
                </a:tc>
                <a:tc>
                  <a:txBody>
                    <a:bodyPr/>
                    <a:lstStyle/>
                    <a:p>
                      <a:endParaRPr lang="en-IN" dirty="0"/>
                    </a:p>
                  </a:txBody>
                  <a:tcPr/>
                </a:tc>
                <a:extLst>
                  <a:ext uri="{0D108BD9-81ED-4DB2-BD59-A6C34878D82A}">
                    <a16:rowId xmlns:a16="http://schemas.microsoft.com/office/drawing/2014/main" val="10003"/>
                  </a:ext>
                </a:extLst>
              </a:tr>
              <a:tr h="685159">
                <a:tc>
                  <a:txBody>
                    <a:bodyPr/>
                    <a:lstStyle/>
                    <a:p>
                      <a:r>
                        <a:rPr lang="en-IN" dirty="0"/>
                        <a:t>Purchases</a:t>
                      </a:r>
                    </a:p>
                  </a:txBody>
                  <a:tcPr/>
                </a:tc>
                <a:tc>
                  <a:txBody>
                    <a:bodyPr/>
                    <a:lstStyle/>
                    <a:p>
                      <a:endParaRPr lang="en-IN" dirty="0"/>
                    </a:p>
                  </a:txBody>
                  <a:tcPr/>
                </a:tc>
                <a:tc>
                  <a:txBody>
                    <a:bodyPr/>
                    <a:lstStyle/>
                    <a:p>
                      <a:r>
                        <a:rPr lang="en-IN" dirty="0"/>
                        <a:t>3,00,000</a:t>
                      </a:r>
                    </a:p>
                  </a:txBody>
                  <a:tcPr/>
                </a:tc>
                <a:tc>
                  <a:txBody>
                    <a:bodyPr/>
                    <a:lstStyle/>
                    <a:p>
                      <a:r>
                        <a:rPr lang="en-IN" dirty="0"/>
                        <a:t>Less: return @ 10%</a:t>
                      </a:r>
                    </a:p>
                  </a:txBody>
                  <a:tcPr/>
                </a:tc>
                <a:tc>
                  <a:txBody>
                    <a:bodyPr/>
                    <a:lstStyle/>
                    <a:p>
                      <a:r>
                        <a:rPr lang="en-IN" dirty="0"/>
                        <a:t>40,000</a:t>
                      </a:r>
                    </a:p>
                  </a:txBody>
                  <a:tcPr/>
                </a:tc>
                <a:tc>
                  <a:txBody>
                    <a:bodyPr/>
                    <a:lstStyle/>
                    <a:p>
                      <a:r>
                        <a:rPr lang="en-IN" dirty="0"/>
                        <a:t>3,60,000</a:t>
                      </a:r>
                    </a:p>
                  </a:txBody>
                  <a:tcPr/>
                </a:tc>
                <a:extLst>
                  <a:ext uri="{0D108BD9-81ED-4DB2-BD59-A6C34878D82A}">
                    <a16:rowId xmlns:a16="http://schemas.microsoft.com/office/drawing/2014/main" val="10004"/>
                  </a:ext>
                </a:extLst>
              </a:tr>
              <a:tr h="471269">
                <a:tc>
                  <a:txBody>
                    <a:bodyPr/>
                    <a:lstStyle/>
                    <a:p>
                      <a:r>
                        <a:rPr lang="en-IN" dirty="0"/>
                        <a:t>Wages </a:t>
                      </a:r>
                    </a:p>
                  </a:txBody>
                  <a:tcPr/>
                </a:tc>
                <a:tc>
                  <a:txBody>
                    <a:bodyPr/>
                    <a:lstStyle/>
                    <a:p>
                      <a:r>
                        <a:rPr lang="en-IN" dirty="0"/>
                        <a:t>70,000</a:t>
                      </a:r>
                    </a:p>
                  </a:txBody>
                  <a:tcPr/>
                </a:tc>
                <a:tc>
                  <a:txBody>
                    <a:bodyPr/>
                    <a:lstStyle/>
                    <a:p>
                      <a:endParaRPr lang="en-IN" dirty="0"/>
                    </a:p>
                  </a:txBody>
                  <a:tcPr/>
                </a:tc>
                <a:tc>
                  <a:txBody>
                    <a:bodyPr/>
                    <a:lstStyle/>
                    <a:p>
                      <a:r>
                        <a:rPr lang="en-IN" dirty="0"/>
                        <a:t>Closing stock</a:t>
                      </a:r>
                    </a:p>
                  </a:txBody>
                  <a:tcPr/>
                </a:tc>
                <a:tc>
                  <a:txBody>
                    <a:bodyPr/>
                    <a:lstStyle/>
                    <a:p>
                      <a:endParaRPr lang="en-IN" dirty="0"/>
                    </a:p>
                  </a:txBody>
                  <a:tcPr/>
                </a:tc>
                <a:tc>
                  <a:txBody>
                    <a:bodyPr/>
                    <a:lstStyle/>
                    <a:p>
                      <a:r>
                        <a:rPr lang="en-IN" dirty="0"/>
                        <a:t>90,000</a:t>
                      </a:r>
                    </a:p>
                  </a:txBody>
                  <a:tcPr/>
                </a:tc>
                <a:extLst>
                  <a:ext uri="{0D108BD9-81ED-4DB2-BD59-A6C34878D82A}">
                    <a16:rowId xmlns:a16="http://schemas.microsoft.com/office/drawing/2014/main" val="10005"/>
                  </a:ext>
                </a:extLst>
              </a:tr>
              <a:tr h="549813">
                <a:tc>
                  <a:txBody>
                    <a:bodyPr/>
                    <a:lstStyle/>
                    <a:p>
                      <a:r>
                        <a:rPr lang="en-IN" dirty="0"/>
                        <a:t>Add: Outstanding </a:t>
                      </a:r>
                    </a:p>
                  </a:txBody>
                  <a:tcPr/>
                </a:tc>
                <a:tc>
                  <a:txBody>
                    <a:bodyPr/>
                    <a:lstStyle/>
                    <a:p>
                      <a:r>
                        <a:rPr lang="en-IN" dirty="0"/>
                        <a:t>5,000</a:t>
                      </a:r>
                    </a:p>
                  </a:txBody>
                  <a:tcPr/>
                </a:tc>
                <a:tc>
                  <a:txBody>
                    <a:bodyPr/>
                    <a:lstStyle/>
                    <a:p>
                      <a:r>
                        <a:rPr lang="en-IN" dirty="0"/>
                        <a:t>75,000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512532">
                <a:tc>
                  <a:txBody>
                    <a:bodyPr/>
                    <a:lstStyle/>
                    <a:p>
                      <a:r>
                        <a:rPr lang="en-IN" dirty="0"/>
                        <a:t>Carriage inwards </a:t>
                      </a:r>
                    </a:p>
                  </a:txBody>
                  <a:tcPr/>
                </a:tc>
                <a:tc>
                  <a:txBody>
                    <a:bodyPr/>
                    <a:lstStyle/>
                    <a:p>
                      <a:r>
                        <a:rPr lang="en-IN" dirty="0"/>
                        <a:t>7,000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512532">
                <a:tc>
                  <a:txBody>
                    <a:bodyPr/>
                    <a:lstStyle/>
                    <a:p>
                      <a:r>
                        <a:rPr lang="en-IN" dirty="0"/>
                        <a:t>Less : advance</a:t>
                      </a:r>
                    </a:p>
                  </a:txBody>
                  <a:tcPr/>
                </a:tc>
                <a:tc>
                  <a:txBody>
                    <a:bodyPr/>
                    <a:lstStyle/>
                    <a:p>
                      <a:r>
                        <a:rPr lang="en-IN" dirty="0"/>
                        <a:t>2,000</a:t>
                      </a:r>
                    </a:p>
                  </a:txBody>
                  <a:tcPr/>
                </a:tc>
                <a:tc>
                  <a:txBody>
                    <a:bodyPr/>
                    <a:lstStyle/>
                    <a:p>
                      <a:r>
                        <a:rPr lang="en-IN" dirty="0"/>
                        <a:t>5.000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r h="6851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Gross</a:t>
                      </a:r>
                      <a:r>
                        <a:rPr lang="en-IN" b="0" baseline="0" dirty="0">
                          <a:solidFill>
                            <a:srgbClr val="FF0000"/>
                          </a:solidFill>
                        </a:rPr>
                        <a:t> profit c/d</a:t>
                      </a:r>
                      <a:endParaRPr lang="en-IN" b="0" dirty="0">
                        <a:solidFill>
                          <a:srgbClr val="FF0000"/>
                        </a:solidFill>
                      </a:endParaRPr>
                    </a:p>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20,000</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12532">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4,50,000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4,50,000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Illustration 2</a:t>
            </a:r>
          </a:p>
        </p:txBody>
      </p:sp>
      <p:sp>
        <p:nvSpPr>
          <p:cNvPr id="3" name="Content Placeholder 2"/>
          <p:cNvSpPr>
            <a:spLocks noGrp="1"/>
          </p:cNvSpPr>
          <p:nvPr>
            <p:ph idx="1"/>
          </p:nvPr>
        </p:nvSpPr>
        <p:spPr/>
        <p:txBody>
          <a:bodyPr/>
          <a:lstStyle/>
          <a:p>
            <a:r>
              <a:rPr lang="en-IN" dirty="0"/>
              <a:t>Purchases made by CSE Ltd. During financial year ending 31.3. 2020 was Rs. 5,00,000. Wages paid was Rs. 30,000. and opening stock was Rs. 70,000. Sales made during the year was rs. 4,00,000. Prepare trading account.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24435339"/>
              </p:ext>
            </p:extLst>
          </p:nvPr>
        </p:nvGraphicFramePr>
        <p:xfrm>
          <a:off x="152399" y="228598"/>
          <a:ext cx="8839201" cy="5007693"/>
        </p:xfrm>
        <a:graphic>
          <a:graphicData uri="http://schemas.openxmlformats.org/drawingml/2006/table">
            <a:tbl>
              <a:tblPr firstRow="1" bandRow="1">
                <a:tableStyleId>{5C22544A-7EE6-4342-B048-85BDC9FD1C3A}</a:tableStyleId>
              </a:tblPr>
              <a:tblGrid>
                <a:gridCol w="1882422">
                  <a:extLst>
                    <a:ext uri="{9D8B030D-6E8A-4147-A177-3AD203B41FA5}">
                      <a16:colId xmlns:a16="http://schemas.microsoft.com/office/drawing/2014/main" val="20000"/>
                    </a:ext>
                  </a:extLst>
                </a:gridCol>
                <a:gridCol w="1063979">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289050">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549811">
                <a:tc gridSpan="6">
                  <a:txBody>
                    <a:bodyPr/>
                    <a:lstStyle/>
                    <a:p>
                      <a:r>
                        <a:rPr lang="en-IN" sz="2400" dirty="0"/>
                        <a:t>Trading account   In the books of CSE. Ltd. </a:t>
                      </a:r>
                      <a:r>
                        <a:rPr lang="en-IN" sz="2400" baseline="0" dirty="0"/>
                        <a:t> As on 31.3.2020</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512532">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896930">
                <a:tc>
                  <a:txBody>
                    <a:bodyPr/>
                    <a:lstStyle/>
                    <a:p>
                      <a:r>
                        <a:rPr lang="en-IN" b="1" dirty="0"/>
                        <a:t>Particulars </a:t>
                      </a:r>
                    </a:p>
                  </a:txBody>
                  <a:tcPr/>
                </a:tc>
                <a:tc>
                  <a:txBody>
                    <a:bodyPr/>
                    <a:lstStyle/>
                    <a:p>
                      <a:r>
                        <a:rPr lang="en-IN" b="1" dirty="0"/>
                        <a:t>Amount (in RS.)</a:t>
                      </a:r>
                    </a:p>
                  </a:txBody>
                  <a:tcPr/>
                </a:tc>
                <a:tc>
                  <a:txBody>
                    <a:bodyPr/>
                    <a:lstStyle/>
                    <a:p>
                      <a:r>
                        <a:rPr lang="en-IN" b="1" dirty="0"/>
                        <a:t>Amount (in RS.)</a:t>
                      </a:r>
                    </a:p>
                  </a:txBody>
                  <a:tcPr/>
                </a:tc>
                <a:tc>
                  <a:txBody>
                    <a:bodyPr/>
                    <a:lstStyle/>
                    <a:p>
                      <a:r>
                        <a:rPr lang="en-IN" b="1" dirty="0"/>
                        <a:t>Particulars</a:t>
                      </a:r>
                    </a:p>
                  </a:txBody>
                  <a:tcPr/>
                </a:tc>
                <a:tc>
                  <a:txBody>
                    <a:bodyPr/>
                    <a:lstStyle/>
                    <a:p>
                      <a:r>
                        <a:rPr lang="en-IN" b="1" dirty="0"/>
                        <a:t>Amount (in RS.)</a:t>
                      </a:r>
                    </a:p>
                  </a:txBody>
                  <a:tcPr/>
                </a:tc>
                <a:tc>
                  <a:txBody>
                    <a:bodyPr/>
                    <a:lstStyle/>
                    <a:p>
                      <a:r>
                        <a:rPr lang="en-IN" b="1" dirty="0"/>
                        <a:t>Amount (in RS.)</a:t>
                      </a:r>
                    </a:p>
                  </a:txBody>
                  <a:tcPr/>
                </a:tc>
                <a:extLst>
                  <a:ext uri="{0D108BD9-81ED-4DB2-BD59-A6C34878D82A}">
                    <a16:rowId xmlns:a16="http://schemas.microsoft.com/office/drawing/2014/main" val="10002"/>
                  </a:ext>
                </a:extLst>
              </a:tr>
              <a:tr h="685159">
                <a:tc>
                  <a:txBody>
                    <a:bodyPr/>
                    <a:lstStyle/>
                    <a:p>
                      <a:r>
                        <a:rPr lang="en-US" dirty="0"/>
                        <a:t>Purchases</a:t>
                      </a:r>
                      <a:endParaRPr lang="en-IN" dirty="0"/>
                    </a:p>
                  </a:txBody>
                  <a:tcPr/>
                </a:tc>
                <a:tc>
                  <a:txBody>
                    <a:bodyPr/>
                    <a:lstStyle/>
                    <a:p>
                      <a:endParaRPr lang="en-IN" dirty="0"/>
                    </a:p>
                  </a:txBody>
                  <a:tcPr/>
                </a:tc>
                <a:tc>
                  <a:txBody>
                    <a:bodyPr/>
                    <a:lstStyle/>
                    <a:p>
                      <a:r>
                        <a:rPr lang="en-US" dirty="0"/>
                        <a:t>5,00,000</a:t>
                      </a:r>
                      <a:endParaRPr lang="en-IN" dirty="0"/>
                    </a:p>
                  </a:txBody>
                  <a:tcPr/>
                </a:tc>
                <a:tc>
                  <a:txBody>
                    <a:bodyPr/>
                    <a:lstStyle/>
                    <a:p>
                      <a:r>
                        <a:rPr lang="en-US" dirty="0"/>
                        <a:t>Sales</a:t>
                      </a:r>
                      <a:endParaRPr lang="en-IN" dirty="0"/>
                    </a:p>
                  </a:txBody>
                  <a:tcPr/>
                </a:tc>
                <a:tc>
                  <a:txBody>
                    <a:bodyPr/>
                    <a:lstStyle/>
                    <a:p>
                      <a:endParaRPr lang="en-IN" dirty="0"/>
                    </a:p>
                  </a:txBody>
                  <a:tcPr/>
                </a:tc>
                <a:tc>
                  <a:txBody>
                    <a:bodyPr/>
                    <a:lstStyle/>
                    <a:p>
                      <a:r>
                        <a:rPr lang="en-US" dirty="0"/>
                        <a:t>4,00,000</a:t>
                      </a:r>
                      <a:endParaRPr lang="en-IN" dirty="0"/>
                    </a:p>
                  </a:txBody>
                  <a:tcPr/>
                </a:tc>
                <a:extLst>
                  <a:ext uri="{0D108BD9-81ED-4DB2-BD59-A6C34878D82A}">
                    <a16:rowId xmlns:a16="http://schemas.microsoft.com/office/drawing/2014/main" val="10003"/>
                  </a:ext>
                </a:extLst>
              </a:tr>
              <a:tr h="471269">
                <a:tc>
                  <a:txBody>
                    <a:bodyPr/>
                    <a:lstStyle/>
                    <a:p>
                      <a:r>
                        <a:rPr lang="en-US" dirty="0"/>
                        <a:t>Wages</a:t>
                      </a:r>
                      <a:endParaRPr lang="en-IN" dirty="0"/>
                    </a:p>
                  </a:txBody>
                  <a:tcPr/>
                </a:tc>
                <a:tc>
                  <a:txBody>
                    <a:bodyPr/>
                    <a:lstStyle/>
                    <a:p>
                      <a:endParaRPr lang="en-IN" dirty="0"/>
                    </a:p>
                  </a:txBody>
                  <a:tcPr/>
                </a:tc>
                <a:tc>
                  <a:txBody>
                    <a:bodyPr/>
                    <a:lstStyle/>
                    <a:p>
                      <a:r>
                        <a:rPr lang="en-US" dirty="0"/>
                        <a:t>30,000</a:t>
                      </a:r>
                      <a:endParaRPr lang="en-IN" dirty="0"/>
                    </a:p>
                  </a:txBody>
                  <a:tcPr/>
                </a:tc>
                <a:tc>
                  <a:txBody>
                    <a:bodyPr/>
                    <a:lstStyle/>
                    <a:p>
                      <a:r>
                        <a:rPr lang="en-US" dirty="0">
                          <a:solidFill>
                            <a:srgbClr val="FF0000"/>
                          </a:solidFill>
                        </a:rPr>
                        <a:t>Gross Loss c/d</a:t>
                      </a:r>
                      <a:endParaRPr lang="en-IN" dirty="0">
                        <a:solidFill>
                          <a:srgbClr val="FF0000"/>
                        </a:solidFill>
                      </a:endParaRPr>
                    </a:p>
                  </a:txBody>
                  <a:tcPr/>
                </a:tc>
                <a:tc>
                  <a:txBody>
                    <a:bodyPr/>
                    <a:lstStyle/>
                    <a:p>
                      <a:endParaRPr lang="en-IN" dirty="0">
                        <a:solidFill>
                          <a:srgbClr val="FF0000"/>
                        </a:solidFill>
                      </a:endParaRPr>
                    </a:p>
                  </a:txBody>
                  <a:tcPr/>
                </a:tc>
                <a:tc>
                  <a:txBody>
                    <a:bodyPr/>
                    <a:lstStyle/>
                    <a:p>
                      <a:r>
                        <a:rPr lang="en-US" dirty="0">
                          <a:solidFill>
                            <a:srgbClr val="FF0000"/>
                          </a:solidFill>
                        </a:rPr>
                        <a:t>2,00,000</a:t>
                      </a:r>
                      <a:endParaRPr lang="en-IN" dirty="0">
                        <a:solidFill>
                          <a:srgbClr val="FF0000"/>
                        </a:solidFill>
                      </a:endParaRPr>
                    </a:p>
                  </a:txBody>
                  <a:tcPr/>
                </a:tc>
                <a:extLst>
                  <a:ext uri="{0D108BD9-81ED-4DB2-BD59-A6C34878D82A}">
                    <a16:rowId xmlns:a16="http://schemas.microsoft.com/office/drawing/2014/main" val="10004"/>
                  </a:ext>
                </a:extLst>
              </a:tr>
              <a:tr h="694301">
                <a:tc>
                  <a:txBody>
                    <a:bodyPr/>
                    <a:lstStyle/>
                    <a:p>
                      <a:r>
                        <a:rPr lang="en-US" dirty="0"/>
                        <a:t>Opening stock</a:t>
                      </a:r>
                      <a:endParaRPr lang="en-IN" dirty="0"/>
                    </a:p>
                  </a:txBody>
                  <a:tcPr/>
                </a:tc>
                <a:tc>
                  <a:txBody>
                    <a:bodyPr/>
                    <a:lstStyle/>
                    <a:p>
                      <a:endParaRPr lang="en-IN" dirty="0"/>
                    </a:p>
                  </a:txBody>
                  <a:tcPr/>
                </a:tc>
                <a:tc>
                  <a:txBody>
                    <a:bodyPr/>
                    <a:lstStyle/>
                    <a:p>
                      <a:r>
                        <a:rPr lang="en-US" dirty="0"/>
                        <a:t>70,000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685159">
                <a:tc>
                  <a:txBody>
                    <a:bodyPr/>
                    <a:lstStyle/>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endParaRPr lang="en-IN" dirty="0">
                        <a:solidFill>
                          <a:srgbClr val="FF000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2532">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US" dirty="0"/>
                        <a:t>6,00,000</a:t>
                      </a:r>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6,00,000</a:t>
                      </a:r>
                      <a:endParaRPr lang="en-IN"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2224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Final accounts: profit and loss account</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Profit and loss account</a:t>
            </a:r>
          </a:p>
        </p:txBody>
      </p:sp>
      <p:sp>
        <p:nvSpPr>
          <p:cNvPr id="3" name="Content Placeholder 2"/>
          <p:cNvSpPr>
            <a:spLocks noGrp="1"/>
          </p:cNvSpPr>
          <p:nvPr>
            <p:ph idx="1"/>
          </p:nvPr>
        </p:nvSpPr>
        <p:spPr/>
        <p:txBody>
          <a:bodyPr/>
          <a:lstStyle/>
          <a:p>
            <a:r>
              <a:rPr lang="en-IN" dirty="0"/>
              <a:t>Second of final accounts</a:t>
            </a:r>
          </a:p>
          <a:p>
            <a:r>
              <a:rPr lang="en-IN" dirty="0"/>
              <a:t>Measures net profit or net loss</a:t>
            </a:r>
          </a:p>
          <a:p>
            <a:r>
              <a:rPr lang="en-IN" dirty="0"/>
              <a:t>Takes into consideration indirect (office and administrative) related income and expenses.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fontScale="90000"/>
          </a:bodyPr>
          <a:lstStyle/>
          <a:p>
            <a:r>
              <a:rPr lang="en-IN" dirty="0"/>
              <a:t>Items on debit side of profit &amp; loss a/c</a:t>
            </a:r>
          </a:p>
        </p:txBody>
      </p:sp>
      <p:sp>
        <p:nvSpPr>
          <p:cNvPr id="3" name="Content Placeholder 2"/>
          <p:cNvSpPr>
            <a:spLocks noGrp="1"/>
          </p:cNvSpPr>
          <p:nvPr>
            <p:ph idx="1"/>
          </p:nvPr>
        </p:nvSpPr>
        <p:spPr>
          <a:xfrm>
            <a:off x="457200" y="990600"/>
            <a:ext cx="8382000" cy="5410200"/>
          </a:xfrm>
        </p:spPr>
        <p:txBody>
          <a:bodyPr>
            <a:normAutofit fontScale="70000" lnSpcReduction="20000"/>
          </a:bodyPr>
          <a:lstStyle/>
          <a:p>
            <a:r>
              <a:rPr lang="en-IN" dirty="0"/>
              <a:t>Gross loss (b/d from trading account)</a:t>
            </a:r>
          </a:p>
          <a:p>
            <a:r>
              <a:rPr lang="en-IN" dirty="0"/>
              <a:t>Carriage outwards (transportation charges to market)</a:t>
            </a:r>
          </a:p>
          <a:p>
            <a:r>
              <a:rPr lang="en-IN" dirty="0"/>
              <a:t>Salary</a:t>
            </a:r>
          </a:p>
          <a:p>
            <a:r>
              <a:rPr lang="en-IN" dirty="0"/>
              <a:t>Electricity</a:t>
            </a:r>
          </a:p>
          <a:p>
            <a:r>
              <a:rPr lang="en-IN" dirty="0"/>
              <a:t>Stationery</a:t>
            </a:r>
          </a:p>
          <a:p>
            <a:r>
              <a:rPr lang="en-IN" dirty="0"/>
              <a:t>Commission paid</a:t>
            </a:r>
          </a:p>
          <a:p>
            <a:r>
              <a:rPr lang="en-IN" dirty="0"/>
              <a:t>Discount given</a:t>
            </a:r>
          </a:p>
          <a:p>
            <a:r>
              <a:rPr lang="en-IN" dirty="0"/>
              <a:t>Provision on debtors</a:t>
            </a:r>
          </a:p>
          <a:p>
            <a:r>
              <a:rPr lang="en-IN" dirty="0"/>
              <a:t>Bad debts</a:t>
            </a:r>
          </a:p>
          <a:p>
            <a:r>
              <a:rPr lang="en-IN" dirty="0"/>
              <a:t>Advertisement charges</a:t>
            </a:r>
          </a:p>
          <a:p>
            <a:r>
              <a:rPr lang="en-IN" dirty="0"/>
              <a:t>Insurance premium.</a:t>
            </a:r>
          </a:p>
          <a:p>
            <a:r>
              <a:rPr lang="en-IN" dirty="0"/>
              <a:t>Interest paid</a:t>
            </a:r>
          </a:p>
          <a:p>
            <a:r>
              <a:rPr lang="en-IN" dirty="0"/>
              <a:t>depreciation</a:t>
            </a:r>
          </a:p>
          <a:p>
            <a:r>
              <a:rPr lang="en-IN" dirty="0"/>
              <a:t>Taxes</a:t>
            </a:r>
          </a:p>
          <a:p>
            <a:r>
              <a:rPr lang="en-IN" dirty="0"/>
              <a:t>dividend</a:t>
            </a:r>
          </a:p>
          <a:p>
            <a:r>
              <a:rPr lang="en-IN" dirty="0"/>
              <a:t>net profit (as calculated)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Items on credit side of profit &amp; loss a/c</a:t>
            </a:r>
          </a:p>
        </p:txBody>
      </p:sp>
      <p:sp>
        <p:nvSpPr>
          <p:cNvPr id="3" name="Content Placeholder 2"/>
          <p:cNvSpPr>
            <a:spLocks noGrp="1"/>
          </p:cNvSpPr>
          <p:nvPr>
            <p:ph idx="1"/>
          </p:nvPr>
        </p:nvSpPr>
        <p:spPr>
          <a:xfrm>
            <a:off x="457200" y="1600200"/>
            <a:ext cx="8229600" cy="4525963"/>
          </a:xfrm>
        </p:spPr>
        <p:txBody>
          <a:bodyPr>
            <a:normAutofit/>
          </a:bodyPr>
          <a:lstStyle/>
          <a:p>
            <a:r>
              <a:rPr lang="en-IN" dirty="0"/>
              <a:t>Gross profit(b/d from trading account)</a:t>
            </a:r>
          </a:p>
          <a:p>
            <a:r>
              <a:rPr lang="en-IN" dirty="0"/>
              <a:t>Commission earned</a:t>
            </a:r>
          </a:p>
          <a:p>
            <a:r>
              <a:rPr lang="en-IN" dirty="0"/>
              <a:t>Discount received</a:t>
            </a:r>
          </a:p>
          <a:p>
            <a:r>
              <a:rPr lang="en-IN" dirty="0"/>
              <a:t>Interest received</a:t>
            </a:r>
          </a:p>
          <a:p>
            <a:r>
              <a:rPr lang="en-IN" dirty="0"/>
              <a:t>net loss (as calculated)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Accounts</a:t>
            </a:r>
          </a:p>
        </p:txBody>
      </p:sp>
      <p:sp>
        <p:nvSpPr>
          <p:cNvPr id="3" name="Content Placeholder 2"/>
          <p:cNvSpPr>
            <a:spLocks noGrp="1"/>
          </p:cNvSpPr>
          <p:nvPr>
            <p:ph idx="1"/>
          </p:nvPr>
        </p:nvSpPr>
        <p:spPr/>
        <p:txBody>
          <a:bodyPr/>
          <a:lstStyle/>
          <a:p>
            <a:r>
              <a:rPr lang="en-IN" dirty="0"/>
              <a:t>Last accounts prepared from trial balance at the end of financial year.</a:t>
            </a:r>
          </a:p>
          <a:p>
            <a:r>
              <a:rPr lang="en-IN" dirty="0"/>
              <a:t>The order of preparing final accounts is as follows:</a:t>
            </a:r>
          </a:p>
          <a:p>
            <a:pPr lvl="1">
              <a:buFont typeface="Wingdings" pitchFamily="2" charset="2"/>
              <a:buChar char="Ø"/>
            </a:pPr>
            <a:r>
              <a:rPr lang="en-IN" dirty="0"/>
              <a:t>Trading account</a:t>
            </a:r>
          </a:p>
          <a:p>
            <a:pPr lvl="1">
              <a:buFont typeface="Wingdings" pitchFamily="2" charset="2"/>
              <a:buChar char="Ø"/>
            </a:pPr>
            <a:r>
              <a:rPr lang="en-IN" dirty="0"/>
              <a:t>Profit and loss account        Income statement</a:t>
            </a:r>
          </a:p>
          <a:p>
            <a:pPr lvl="1">
              <a:buFont typeface="Wingdings" pitchFamily="2" charset="2"/>
              <a:buChar char="Ø"/>
            </a:pPr>
            <a:r>
              <a:rPr lang="en-IN" dirty="0"/>
              <a:t>Balance sheet</a:t>
            </a:r>
          </a:p>
        </p:txBody>
      </p:sp>
      <p:sp>
        <p:nvSpPr>
          <p:cNvPr id="4" name="Right Brace 3"/>
          <p:cNvSpPr/>
          <p:nvPr/>
        </p:nvSpPr>
        <p:spPr>
          <a:xfrm>
            <a:off x="4724400" y="3886200"/>
            <a:ext cx="350519" cy="838200"/>
          </a:xfrm>
          <a:prstGeom prst="rightBrace">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Standard format for profit &amp; loss a/c</a:t>
            </a:r>
          </a:p>
        </p:txBody>
      </p:sp>
      <p:graphicFrame>
        <p:nvGraphicFramePr>
          <p:cNvPr id="4" name="Content Placeholder 3"/>
          <p:cNvGraphicFramePr>
            <a:graphicFrameLocks noGrp="1"/>
          </p:cNvGraphicFramePr>
          <p:nvPr>
            <p:ph idx="1"/>
          </p:nvPr>
        </p:nvGraphicFramePr>
        <p:xfrm>
          <a:off x="457200" y="1371602"/>
          <a:ext cx="8229600" cy="4250708"/>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57198">
                <a:tc gridSpan="6">
                  <a:txBody>
                    <a:bodyPr/>
                    <a:lstStyle/>
                    <a:p>
                      <a:r>
                        <a:rPr lang="en-IN" sz="2400" dirty="0"/>
                        <a:t>Profit</a:t>
                      </a:r>
                      <a:r>
                        <a:rPr lang="en-IN" sz="2400" baseline="0" dirty="0"/>
                        <a:t> &amp; loss</a:t>
                      </a:r>
                      <a:r>
                        <a:rPr lang="en-IN" sz="2400" dirty="0"/>
                        <a:t> account   In the books of XYZ Ltd. </a:t>
                      </a:r>
                      <a:r>
                        <a:rPr lang="en-IN" sz="2400" baseline="0" dirty="0"/>
                        <a:t> As on 31.3. 2020</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04798">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499622">
                <a:tc>
                  <a:txBody>
                    <a:bodyPr/>
                    <a:lstStyle/>
                    <a:p>
                      <a:r>
                        <a:rPr lang="en-IN" dirty="0"/>
                        <a:t>Particulars </a:t>
                      </a:r>
                    </a:p>
                  </a:txBody>
                  <a:tcPr/>
                </a:tc>
                <a:tc>
                  <a:txBody>
                    <a:bodyPr/>
                    <a:lstStyle/>
                    <a:p>
                      <a:r>
                        <a:rPr lang="en-IN" dirty="0"/>
                        <a:t>Amount</a:t>
                      </a:r>
                    </a:p>
                  </a:txBody>
                  <a:tcPr/>
                </a:tc>
                <a:tc>
                  <a:txBody>
                    <a:bodyPr/>
                    <a:lstStyle/>
                    <a:p>
                      <a:r>
                        <a:rPr lang="en-IN" dirty="0"/>
                        <a:t>Amount</a:t>
                      </a:r>
                    </a:p>
                  </a:txBody>
                  <a:tcPr/>
                </a:tc>
                <a:tc>
                  <a:txBody>
                    <a:bodyPr/>
                    <a:lstStyle/>
                    <a:p>
                      <a:r>
                        <a:rPr lang="en-IN" dirty="0"/>
                        <a:t>Particulars</a:t>
                      </a:r>
                    </a:p>
                  </a:txBody>
                  <a:tcPr/>
                </a:tc>
                <a:tc>
                  <a:txBody>
                    <a:bodyPr/>
                    <a:lstStyle/>
                    <a:p>
                      <a:r>
                        <a:rPr lang="en-IN" dirty="0"/>
                        <a:t>Amount</a:t>
                      </a:r>
                    </a:p>
                  </a:txBody>
                  <a:tcPr/>
                </a:tc>
                <a:tc>
                  <a:txBody>
                    <a:bodyPr/>
                    <a:lstStyle/>
                    <a:p>
                      <a:r>
                        <a:rPr lang="en-IN" dirty="0"/>
                        <a:t>Amount</a:t>
                      </a:r>
                    </a:p>
                  </a:txBody>
                  <a:tcPr/>
                </a:tc>
                <a:extLst>
                  <a:ext uri="{0D108BD9-81ED-4DB2-BD59-A6C34878D82A}">
                    <a16:rowId xmlns:a16="http://schemas.microsoft.com/office/drawing/2014/main" val="10002"/>
                  </a:ext>
                </a:extLst>
              </a:tr>
              <a:tr h="430016">
                <a:tc>
                  <a:txBody>
                    <a:bodyPr/>
                    <a:lstStyle/>
                    <a:p>
                      <a:r>
                        <a:rPr lang="en-IN" dirty="0"/>
                        <a:t>Gross loss b/d</a:t>
                      </a:r>
                    </a:p>
                  </a:txBody>
                  <a:tcPr/>
                </a:tc>
                <a:tc>
                  <a:txBody>
                    <a:bodyPr/>
                    <a:lstStyle/>
                    <a:p>
                      <a:endParaRPr lang="en-IN" dirty="0"/>
                    </a:p>
                  </a:txBody>
                  <a:tcPr/>
                </a:tc>
                <a:tc>
                  <a:txBody>
                    <a:bodyPr/>
                    <a:lstStyle/>
                    <a:p>
                      <a:r>
                        <a:rPr lang="en-IN" dirty="0"/>
                        <a:t>Xxx</a:t>
                      </a:r>
                    </a:p>
                  </a:txBody>
                  <a:tcPr/>
                </a:tc>
                <a:tc>
                  <a:txBody>
                    <a:bodyPr/>
                    <a:lstStyle/>
                    <a:p>
                      <a:r>
                        <a:rPr lang="en-IN" dirty="0"/>
                        <a:t>Gross</a:t>
                      </a:r>
                      <a:r>
                        <a:rPr lang="en-IN" baseline="0" dirty="0"/>
                        <a:t> profit b/d</a:t>
                      </a:r>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Xxx</a:t>
                      </a:r>
                    </a:p>
                  </a:txBody>
                  <a:tcPr/>
                </a:tc>
                <a:extLst>
                  <a:ext uri="{0D108BD9-81ED-4DB2-BD59-A6C34878D82A}">
                    <a16:rowId xmlns:a16="http://schemas.microsoft.com/office/drawing/2014/main" val="10003"/>
                  </a:ext>
                </a:extLst>
              </a:tr>
              <a:tr h="499622">
                <a:tc>
                  <a:txBody>
                    <a:bodyPr/>
                    <a:lstStyle/>
                    <a:p>
                      <a:r>
                        <a:rPr lang="en-IN" dirty="0"/>
                        <a:t>salaries</a:t>
                      </a:r>
                    </a:p>
                  </a:txBody>
                  <a:tcPr/>
                </a:tc>
                <a:tc>
                  <a:txBody>
                    <a:bodyPr/>
                    <a:lstStyle/>
                    <a:p>
                      <a:r>
                        <a:rPr lang="en-IN" dirty="0"/>
                        <a:t>Xxx</a:t>
                      </a:r>
                    </a:p>
                  </a:txBody>
                  <a:tcPr/>
                </a:tc>
                <a:tc>
                  <a:txBody>
                    <a:bodyPr/>
                    <a:lstStyle/>
                    <a:p>
                      <a:endParaRPr lang="en-IN" dirty="0"/>
                    </a:p>
                  </a:txBody>
                  <a:tcPr/>
                </a:tc>
                <a:tc>
                  <a:txBody>
                    <a:bodyPr/>
                    <a:lstStyle/>
                    <a:p>
                      <a:r>
                        <a:rPr lang="en-IN" dirty="0"/>
                        <a:t>Interest</a:t>
                      </a:r>
                      <a:r>
                        <a:rPr lang="en-IN" baseline="0" dirty="0"/>
                        <a:t> earned</a:t>
                      </a:r>
                      <a:endParaRPr lang="en-IN" dirty="0"/>
                    </a:p>
                  </a:txBody>
                  <a:tcPr/>
                </a:tc>
                <a:tc>
                  <a:txBody>
                    <a:bodyPr/>
                    <a:lstStyle/>
                    <a:p>
                      <a:r>
                        <a:rPr lang="en-IN" dirty="0"/>
                        <a:t>xxx</a:t>
                      </a:r>
                    </a:p>
                  </a:txBody>
                  <a:tcPr/>
                </a:tc>
                <a:tc>
                  <a:txBody>
                    <a:bodyPr/>
                    <a:lstStyle/>
                    <a:p>
                      <a:endParaRPr lang="en-IN" dirty="0"/>
                    </a:p>
                  </a:txBody>
                  <a:tcPr/>
                </a:tc>
                <a:extLst>
                  <a:ext uri="{0D108BD9-81ED-4DB2-BD59-A6C34878D82A}">
                    <a16:rowId xmlns:a16="http://schemas.microsoft.com/office/drawing/2014/main" val="10004"/>
                  </a:ext>
                </a:extLst>
              </a:tr>
              <a:tr h="499622">
                <a:tc>
                  <a:txBody>
                    <a:bodyPr/>
                    <a:lstStyle/>
                    <a:p>
                      <a:r>
                        <a:rPr lang="en-IN" dirty="0"/>
                        <a:t>add: outstanding</a:t>
                      </a:r>
                    </a:p>
                  </a:txBody>
                  <a:tcPr/>
                </a:tc>
                <a:tc>
                  <a:txBody>
                    <a:bodyPr/>
                    <a:lstStyle/>
                    <a:p>
                      <a:r>
                        <a:rPr lang="en-IN" dirty="0"/>
                        <a:t>xxx</a:t>
                      </a:r>
                    </a:p>
                  </a:txBody>
                  <a:tcPr/>
                </a:tc>
                <a:tc>
                  <a:txBody>
                    <a:bodyPr/>
                    <a:lstStyle/>
                    <a:p>
                      <a:r>
                        <a:rPr lang="en-IN" dirty="0"/>
                        <a:t>Xxx</a:t>
                      </a:r>
                    </a:p>
                  </a:txBody>
                  <a:tcPr/>
                </a:tc>
                <a:tc>
                  <a:txBody>
                    <a:bodyPr/>
                    <a:lstStyle/>
                    <a:p>
                      <a:r>
                        <a:rPr lang="en-IN" dirty="0"/>
                        <a:t>Less: advance</a:t>
                      </a:r>
                    </a:p>
                  </a:txBody>
                  <a:tcPr/>
                </a:tc>
                <a:tc>
                  <a:txBody>
                    <a:bodyPr/>
                    <a:lstStyle/>
                    <a:p>
                      <a:r>
                        <a:rPr lang="en-IN" dirty="0"/>
                        <a:t>xxx</a:t>
                      </a:r>
                    </a:p>
                  </a:txBody>
                  <a:tcPr/>
                </a:tc>
                <a:tc>
                  <a:txBody>
                    <a:bodyPr/>
                    <a:lstStyle/>
                    <a:p>
                      <a:r>
                        <a:rPr lang="en-IN" dirty="0"/>
                        <a:t>Xxx</a:t>
                      </a:r>
                    </a:p>
                  </a:txBody>
                  <a:tcPr/>
                </a:tc>
                <a:extLst>
                  <a:ext uri="{0D108BD9-81ED-4DB2-BD59-A6C34878D82A}">
                    <a16:rowId xmlns:a16="http://schemas.microsoft.com/office/drawing/2014/main" val="10005"/>
                  </a:ext>
                </a:extLst>
              </a:tr>
              <a:tr h="499622">
                <a:tc>
                  <a:txBody>
                    <a:bodyPr/>
                    <a:lstStyle/>
                    <a:p>
                      <a:r>
                        <a:rPr lang="en-IN" dirty="0"/>
                        <a:t>indirect</a:t>
                      </a:r>
                      <a:r>
                        <a:rPr lang="en-IN" baseline="0" dirty="0"/>
                        <a:t> expenses</a:t>
                      </a:r>
                      <a:endParaRPr lang="en-IN" dirty="0"/>
                    </a:p>
                  </a:txBody>
                  <a:tcPr/>
                </a:tc>
                <a:tc>
                  <a:txBody>
                    <a:bodyPr/>
                    <a:lstStyle/>
                    <a:p>
                      <a:endParaRPr lang="en-IN"/>
                    </a:p>
                  </a:txBody>
                  <a:tcPr/>
                </a:tc>
                <a:tc>
                  <a:txBody>
                    <a:bodyPr/>
                    <a:lstStyle/>
                    <a:p>
                      <a:r>
                        <a:rPr lang="en-IN" dirty="0"/>
                        <a:t>xxx</a:t>
                      </a:r>
                    </a:p>
                  </a:txBody>
                  <a:tcPr/>
                </a:tc>
                <a:tc>
                  <a:txBody>
                    <a:bodyPr/>
                    <a:lstStyle/>
                    <a:p>
                      <a:r>
                        <a:rPr lang="en-IN" dirty="0"/>
                        <a:t>Indirect income</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10006"/>
                  </a:ext>
                </a:extLst>
              </a:tr>
              <a:tr h="499622">
                <a:tc>
                  <a:txBody>
                    <a:bodyPr/>
                    <a:lstStyle/>
                    <a:p>
                      <a:r>
                        <a:rPr lang="en-IN" b="1" dirty="0">
                          <a:solidFill>
                            <a:schemeClr val="accent2"/>
                          </a:solidFill>
                        </a:rPr>
                        <a:t>net</a:t>
                      </a:r>
                      <a:r>
                        <a:rPr lang="en-IN" b="1" baseline="0" dirty="0">
                          <a:solidFill>
                            <a:schemeClr val="accent2"/>
                          </a:solidFill>
                        </a:rPr>
                        <a:t> profit c/d</a:t>
                      </a:r>
                      <a:endParaRPr lang="en-IN" b="1" dirty="0">
                        <a:solidFill>
                          <a:schemeClr val="accent2"/>
                        </a:solidFill>
                      </a:endParaRPr>
                    </a:p>
                  </a:txBody>
                  <a:tcPr>
                    <a:lnB w="12700" cap="flat" cmpd="sng" algn="ctr">
                      <a:solidFill>
                        <a:schemeClr val="tx1"/>
                      </a:solidFill>
                      <a:prstDash val="solid"/>
                      <a:round/>
                      <a:headEnd type="none" w="med" len="med"/>
                      <a:tailEnd type="none" w="med" len="med"/>
                    </a:lnB>
                  </a:tcPr>
                </a:tc>
                <a:tc>
                  <a:txBody>
                    <a:bodyPr/>
                    <a:lstStyle/>
                    <a:p>
                      <a:endParaRPr lang="en-IN" b="1" dirty="0">
                        <a:solidFill>
                          <a:schemeClr val="accent2"/>
                        </a:solidFill>
                      </a:endParaRPr>
                    </a:p>
                  </a:txBody>
                  <a:tcPr>
                    <a:lnB w="12700" cap="flat" cmpd="sng" algn="ctr">
                      <a:solidFill>
                        <a:schemeClr val="tx1"/>
                      </a:solidFill>
                      <a:prstDash val="solid"/>
                      <a:round/>
                      <a:headEnd type="none" w="med" len="med"/>
                      <a:tailEnd type="none" w="med" len="med"/>
                    </a:lnB>
                  </a:tcPr>
                </a:tc>
                <a:tc>
                  <a:txBody>
                    <a:bodyPr/>
                    <a:lstStyle/>
                    <a:p>
                      <a:r>
                        <a:rPr lang="en-IN" dirty="0"/>
                        <a:t>Xxx</a:t>
                      </a:r>
                    </a:p>
                  </a:txBody>
                  <a:tcPr>
                    <a:lnB w="12700" cap="flat" cmpd="sng" algn="ctr">
                      <a:solidFill>
                        <a:schemeClr val="tx1"/>
                      </a:solidFill>
                      <a:prstDash val="solid"/>
                      <a:round/>
                      <a:headEnd type="none" w="med" len="med"/>
                      <a:tailEnd type="none" w="med" len="med"/>
                    </a:lnB>
                  </a:tcPr>
                </a:tc>
                <a:tc>
                  <a:txBody>
                    <a:bodyPr/>
                    <a:lstStyle/>
                    <a:p>
                      <a:r>
                        <a:rPr lang="en-IN" b="1" dirty="0">
                          <a:solidFill>
                            <a:schemeClr val="accent2"/>
                          </a:solidFill>
                        </a:rPr>
                        <a:t>net loss c/d</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Xxx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99622">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r>
                        <a:rPr lang="en-IN" dirty="0"/>
                        <a:t>xxx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xxx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Illustration 3</a:t>
            </a:r>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IN" dirty="0"/>
              <a:t>The following are the balances extracted from the books of the Big and Co. company as on 31.12.2005:</a:t>
            </a:r>
          </a:p>
          <a:p>
            <a:r>
              <a:rPr lang="en-IN" dirty="0"/>
              <a:t>Gross profit = Rs. 20,000</a:t>
            </a:r>
          </a:p>
          <a:p>
            <a:r>
              <a:rPr lang="en-IN" dirty="0"/>
              <a:t>Advertisement= Rs. 3,000;</a:t>
            </a:r>
          </a:p>
          <a:p>
            <a:r>
              <a:rPr lang="en-IN" dirty="0"/>
              <a:t> Bonus=Rs. 10,500 </a:t>
            </a:r>
          </a:p>
          <a:p>
            <a:r>
              <a:rPr lang="en-IN" dirty="0"/>
              <a:t>Discount allowed = Rs. 4,000 </a:t>
            </a:r>
          </a:p>
          <a:p>
            <a:r>
              <a:rPr lang="en-IN" dirty="0"/>
              <a:t>Plant and Machinery = Rs. 80,000 (depreciates @ 10%)</a:t>
            </a:r>
          </a:p>
          <a:p>
            <a:r>
              <a:rPr lang="en-IN" dirty="0"/>
              <a:t>Discount received=Rs.  2,500</a:t>
            </a:r>
          </a:p>
          <a:p>
            <a:r>
              <a:rPr lang="en-IN" dirty="0"/>
              <a:t>Furniture = Rs. 20,000 (depreciates @ 5%)</a:t>
            </a:r>
          </a:p>
          <a:p>
            <a:r>
              <a:rPr lang="en-IN" dirty="0"/>
              <a:t>Insurance paid-up to 31.3.2006= Rs. 6,000 </a:t>
            </a:r>
          </a:p>
          <a:p>
            <a:r>
              <a:rPr lang="en-IN" dirty="0"/>
              <a:t>Salaries = Rs. 18,500 </a:t>
            </a:r>
          </a:p>
          <a:p>
            <a:r>
              <a:rPr lang="en-IN" dirty="0"/>
              <a:t>Rent = Rs. 6,000 </a:t>
            </a:r>
          </a:p>
          <a:p>
            <a:r>
              <a:rPr lang="en-IN" dirty="0"/>
              <a:t>Bad debts = Rs. 3,200</a:t>
            </a:r>
          </a:p>
          <a:p>
            <a:pPr>
              <a:buNone/>
            </a:pPr>
            <a:r>
              <a:rPr lang="en-IN" dirty="0"/>
              <a:t>Prepare  p&amp; l a/c.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IN" dirty="0"/>
              <a:t>Solution</a:t>
            </a:r>
          </a:p>
        </p:txBody>
      </p:sp>
      <p:graphicFrame>
        <p:nvGraphicFramePr>
          <p:cNvPr id="4" name="Content Placeholder 3"/>
          <p:cNvGraphicFramePr>
            <a:graphicFrameLocks noGrp="1"/>
          </p:cNvGraphicFramePr>
          <p:nvPr>
            <p:ph idx="1"/>
          </p:nvPr>
        </p:nvGraphicFramePr>
        <p:xfrm>
          <a:off x="0" y="609600"/>
          <a:ext cx="8991600" cy="6141721"/>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33400">
                <a:tc gridSpan="6">
                  <a:txBody>
                    <a:bodyPr/>
                    <a:lstStyle/>
                    <a:p>
                      <a:r>
                        <a:rPr lang="en-IN" sz="2400" dirty="0"/>
                        <a:t>Profit &amp; loss account   In the books of Big &amp; Co. Ltd.  </a:t>
                      </a:r>
                      <a:r>
                        <a:rPr lang="en-IN" sz="2400" baseline="0" dirty="0"/>
                        <a:t> As on 31.12. 05</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90144">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682752">
                <a:tc>
                  <a:txBody>
                    <a:bodyPr/>
                    <a:lstStyle/>
                    <a:p>
                      <a:r>
                        <a:rPr lang="en-IN" dirty="0"/>
                        <a:t>Particulars </a:t>
                      </a:r>
                    </a:p>
                  </a:txBody>
                  <a:tcPr/>
                </a:tc>
                <a:tc>
                  <a:txBody>
                    <a:bodyPr/>
                    <a:lstStyle/>
                    <a:p>
                      <a:r>
                        <a:rPr lang="en-IN" dirty="0"/>
                        <a:t>Amount</a:t>
                      </a:r>
                    </a:p>
                  </a:txBody>
                  <a:tcPr/>
                </a:tc>
                <a:tc>
                  <a:txBody>
                    <a:bodyPr/>
                    <a:lstStyle/>
                    <a:p>
                      <a:r>
                        <a:rPr lang="en-IN" dirty="0"/>
                        <a:t>Amount (in RS.)</a:t>
                      </a:r>
                    </a:p>
                  </a:txBody>
                  <a:tcPr/>
                </a:tc>
                <a:tc>
                  <a:txBody>
                    <a:bodyPr/>
                    <a:lstStyle/>
                    <a:p>
                      <a:r>
                        <a:rPr lang="en-IN" dirty="0"/>
                        <a:t>Particulars</a:t>
                      </a:r>
                    </a:p>
                  </a:txBody>
                  <a:tcPr/>
                </a:tc>
                <a:tc>
                  <a:txBody>
                    <a:bodyPr/>
                    <a:lstStyle/>
                    <a:p>
                      <a:r>
                        <a:rPr lang="en-IN" dirty="0"/>
                        <a:t>Amount </a:t>
                      </a:r>
                    </a:p>
                  </a:txBody>
                  <a:tcPr/>
                </a:tc>
                <a:tc>
                  <a:txBody>
                    <a:bodyPr/>
                    <a:lstStyle/>
                    <a:p>
                      <a:r>
                        <a:rPr lang="en-IN" dirty="0"/>
                        <a:t>Amount (in RS.)</a:t>
                      </a:r>
                    </a:p>
                  </a:txBody>
                  <a:tcPr/>
                </a:tc>
                <a:extLst>
                  <a:ext uri="{0D108BD9-81ED-4DB2-BD59-A6C34878D82A}">
                    <a16:rowId xmlns:a16="http://schemas.microsoft.com/office/drawing/2014/main" val="10002"/>
                  </a:ext>
                </a:extLst>
              </a:tr>
              <a:tr h="390144">
                <a:tc>
                  <a:txBody>
                    <a:bodyPr/>
                    <a:lstStyle/>
                    <a:p>
                      <a:r>
                        <a:rPr lang="en-IN" dirty="0"/>
                        <a:t>Advertisement</a:t>
                      </a:r>
                    </a:p>
                  </a:txBody>
                  <a:tcPr/>
                </a:tc>
                <a:tc>
                  <a:txBody>
                    <a:bodyPr/>
                    <a:lstStyle/>
                    <a:p>
                      <a:endParaRPr lang="en-IN" dirty="0"/>
                    </a:p>
                  </a:txBody>
                  <a:tcPr/>
                </a:tc>
                <a:tc>
                  <a:txBody>
                    <a:bodyPr/>
                    <a:lstStyle/>
                    <a:p>
                      <a:r>
                        <a:rPr lang="en-IN" dirty="0"/>
                        <a:t>3,000</a:t>
                      </a:r>
                    </a:p>
                  </a:txBody>
                  <a:tcPr/>
                </a:tc>
                <a:tc>
                  <a:txBody>
                    <a:bodyPr/>
                    <a:lstStyle/>
                    <a:p>
                      <a:r>
                        <a:rPr lang="en-IN" dirty="0"/>
                        <a:t>Gross profit b/d</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10003"/>
                  </a:ext>
                </a:extLst>
              </a:tr>
              <a:tr h="390144">
                <a:tc>
                  <a:txBody>
                    <a:bodyPr/>
                    <a:lstStyle/>
                    <a:p>
                      <a:r>
                        <a:rPr lang="en-IN" dirty="0"/>
                        <a:t>Bonus</a:t>
                      </a:r>
                    </a:p>
                  </a:txBody>
                  <a:tcPr/>
                </a:tc>
                <a:tc>
                  <a:txBody>
                    <a:bodyPr/>
                    <a:lstStyle/>
                    <a:p>
                      <a:endParaRPr lang="en-IN" dirty="0"/>
                    </a:p>
                  </a:txBody>
                  <a:tcPr/>
                </a:tc>
                <a:tc>
                  <a:txBody>
                    <a:bodyPr/>
                    <a:lstStyle/>
                    <a:p>
                      <a:r>
                        <a:rPr lang="en-IN" dirty="0"/>
                        <a:t>10,500</a:t>
                      </a:r>
                    </a:p>
                  </a:txBody>
                  <a:tcPr/>
                </a:tc>
                <a:tc>
                  <a:txBody>
                    <a:bodyPr/>
                    <a:lstStyle/>
                    <a:p>
                      <a:r>
                        <a:rPr lang="en-IN" dirty="0"/>
                        <a:t>Discount received</a:t>
                      </a:r>
                    </a:p>
                  </a:txBody>
                  <a:tcPr/>
                </a:tc>
                <a:tc>
                  <a:txBody>
                    <a:bodyPr/>
                    <a:lstStyle/>
                    <a:p>
                      <a:endParaRPr lang="en-IN" dirty="0"/>
                    </a:p>
                  </a:txBody>
                  <a:tcPr/>
                </a:tc>
                <a:tc>
                  <a:txBody>
                    <a:bodyPr/>
                    <a:lstStyle/>
                    <a:p>
                      <a:r>
                        <a:rPr lang="en-IN" dirty="0"/>
                        <a:t>2,500</a:t>
                      </a:r>
                    </a:p>
                  </a:txBody>
                  <a:tcPr/>
                </a:tc>
                <a:extLst>
                  <a:ext uri="{0D108BD9-81ED-4DB2-BD59-A6C34878D82A}">
                    <a16:rowId xmlns:a16="http://schemas.microsoft.com/office/drawing/2014/main" val="10004"/>
                  </a:ext>
                </a:extLst>
              </a:tr>
              <a:tr h="438913">
                <a:tc>
                  <a:txBody>
                    <a:bodyPr/>
                    <a:lstStyle/>
                    <a:p>
                      <a:r>
                        <a:rPr lang="en-IN" dirty="0"/>
                        <a:t>Discount allowed </a:t>
                      </a:r>
                    </a:p>
                  </a:txBody>
                  <a:tcPr/>
                </a:tc>
                <a:tc>
                  <a:txBody>
                    <a:bodyPr/>
                    <a:lstStyle/>
                    <a:p>
                      <a:endParaRPr lang="en-IN" dirty="0"/>
                    </a:p>
                  </a:txBody>
                  <a:tcPr/>
                </a:tc>
                <a:tc>
                  <a:txBody>
                    <a:bodyPr/>
                    <a:lstStyle/>
                    <a:p>
                      <a:r>
                        <a:rPr lang="en-IN" dirty="0"/>
                        <a:t>4,000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682752">
                <a:tc>
                  <a:txBody>
                    <a:bodyPr/>
                    <a:lstStyle/>
                    <a:p>
                      <a:r>
                        <a:rPr lang="en-IN" dirty="0"/>
                        <a:t>Depreciation</a:t>
                      </a:r>
                      <a:r>
                        <a:rPr lang="en-IN" baseline="0" dirty="0"/>
                        <a:t> on P&amp;M</a:t>
                      </a:r>
                    </a:p>
                    <a:p>
                      <a:r>
                        <a:rPr lang="en-IN" baseline="0" dirty="0"/>
                        <a:t>(10% of 80,000)</a:t>
                      </a:r>
                      <a:endParaRPr lang="en-IN" dirty="0"/>
                    </a:p>
                  </a:txBody>
                  <a:tcPr/>
                </a:tc>
                <a:tc>
                  <a:txBody>
                    <a:bodyPr/>
                    <a:lstStyle/>
                    <a:p>
                      <a:endParaRPr lang="en-IN" dirty="0"/>
                    </a:p>
                  </a:txBody>
                  <a:tcPr/>
                </a:tc>
                <a:tc>
                  <a:txBody>
                    <a:bodyPr/>
                    <a:lstStyle/>
                    <a:p>
                      <a:r>
                        <a:rPr lang="en-IN" dirty="0"/>
                        <a:t>8,000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682752">
                <a:tc>
                  <a:txBody>
                    <a:bodyPr/>
                    <a:lstStyle/>
                    <a:p>
                      <a:r>
                        <a:rPr lang="en-IN" dirty="0"/>
                        <a:t>Depreciation on furniture (5%</a:t>
                      </a:r>
                      <a:r>
                        <a:rPr lang="en-IN" baseline="0" dirty="0"/>
                        <a:t> on 20,000)</a:t>
                      </a:r>
                      <a:endParaRPr lang="en-IN" dirty="0"/>
                    </a:p>
                  </a:txBody>
                  <a:tcPr/>
                </a:tc>
                <a:tc>
                  <a:txBody>
                    <a:bodyPr/>
                    <a:lstStyle/>
                    <a:p>
                      <a:endParaRPr lang="en-IN" dirty="0"/>
                    </a:p>
                  </a:txBody>
                  <a:tcPr/>
                </a:tc>
                <a:tc>
                  <a:txBody>
                    <a:bodyPr/>
                    <a:lstStyle/>
                    <a:p>
                      <a:r>
                        <a:rPr lang="en-IN" dirty="0"/>
                        <a:t>1,000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390144">
                <a:tc>
                  <a:txBody>
                    <a:bodyPr/>
                    <a:lstStyle/>
                    <a:p>
                      <a:r>
                        <a:rPr lang="en-IN" dirty="0"/>
                        <a:t>salaries</a:t>
                      </a:r>
                    </a:p>
                  </a:txBody>
                  <a:tcPr/>
                </a:tc>
                <a:tc>
                  <a:txBody>
                    <a:bodyPr/>
                    <a:lstStyle/>
                    <a:p>
                      <a:endParaRPr lang="en-IN" dirty="0"/>
                    </a:p>
                  </a:txBody>
                  <a:tcPr/>
                </a:tc>
                <a:tc>
                  <a:txBody>
                    <a:bodyPr/>
                    <a:lstStyle/>
                    <a:p>
                      <a:r>
                        <a:rPr lang="en-IN" dirty="0"/>
                        <a:t>18,500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r h="390144">
                <a:tc>
                  <a:txBody>
                    <a:bodyPr/>
                    <a:lstStyle/>
                    <a:p>
                      <a:r>
                        <a:rPr lang="en-IN" dirty="0"/>
                        <a:t>Rent</a:t>
                      </a:r>
                    </a:p>
                  </a:txBody>
                  <a:tcPr/>
                </a:tc>
                <a:tc>
                  <a:txBody>
                    <a:bodyPr/>
                    <a:lstStyle/>
                    <a:p>
                      <a:endParaRPr lang="en-IN" dirty="0"/>
                    </a:p>
                  </a:txBody>
                  <a:tcPr/>
                </a:tc>
                <a:tc>
                  <a:txBody>
                    <a:bodyPr/>
                    <a:lstStyle/>
                    <a:p>
                      <a:r>
                        <a:rPr lang="en-IN" dirty="0"/>
                        <a:t>6,000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9"/>
                  </a:ext>
                </a:extLst>
              </a:tr>
              <a:tr h="390144">
                <a:tc>
                  <a:txBody>
                    <a:bodyPr/>
                    <a:lstStyle/>
                    <a:p>
                      <a:r>
                        <a:rPr lang="en-IN" dirty="0"/>
                        <a:t>Bad debt</a:t>
                      </a:r>
                    </a:p>
                  </a:txBody>
                  <a:tcPr/>
                </a:tc>
                <a:tc>
                  <a:txBody>
                    <a:bodyPr/>
                    <a:lstStyle/>
                    <a:p>
                      <a:endParaRPr lang="en-IN" dirty="0"/>
                    </a:p>
                  </a:txBody>
                  <a:tcPr/>
                </a:tc>
                <a:tc>
                  <a:txBody>
                    <a:bodyPr/>
                    <a:lstStyle/>
                    <a:p>
                      <a:r>
                        <a:rPr lang="en-IN" dirty="0"/>
                        <a:t>3,200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0"/>
                  </a:ext>
                </a:extLst>
              </a:tr>
              <a:tr h="390144">
                <a:tc>
                  <a:txBody>
                    <a:bodyPr/>
                    <a:lstStyle/>
                    <a:p>
                      <a:r>
                        <a:rPr lang="en-IN" dirty="0"/>
                        <a:t>Insurance paid</a:t>
                      </a:r>
                    </a:p>
                  </a:txBody>
                  <a:tcPr/>
                </a:tc>
                <a:tc>
                  <a:txBody>
                    <a:bodyPr/>
                    <a:lstStyle/>
                    <a:p>
                      <a:r>
                        <a:rPr lang="en-IN" dirty="0"/>
                        <a:t>6000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1"/>
                  </a:ext>
                </a:extLst>
              </a:tr>
              <a:tr h="390144">
                <a:tc>
                  <a:txBody>
                    <a:bodyPr/>
                    <a:lstStyle/>
                    <a:p>
                      <a:r>
                        <a:rPr lang="en-IN" dirty="0"/>
                        <a:t>Less: advance{(6,000/15)</a:t>
                      </a:r>
                      <a:r>
                        <a:rPr lang="en-IN" baseline="0" dirty="0"/>
                        <a:t> x 3}</a:t>
                      </a:r>
                      <a:endParaRPr lang="en-IN" dirty="0"/>
                    </a:p>
                  </a:txBody>
                  <a:tcPr/>
                </a:tc>
                <a:tc>
                  <a:txBody>
                    <a:bodyPr/>
                    <a:lstStyle/>
                    <a:p>
                      <a:r>
                        <a:rPr lang="en-IN" dirty="0"/>
                        <a:t>1200</a:t>
                      </a:r>
                    </a:p>
                  </a:txBody>
                  <a:tcPr/>
                </a:tc>
                <a:tc>
                  <a:txBody>
                    <a:bodyPr/>
                    <a:lstStyle/>
                    <a:p>
                      <a:r>
                        <a:rPr lang="en-IN" dirty="0"/>
                        <a:t>4,800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(rough work)</a:t>
            </a:r>
          </a:p>
        </p:txBody>
      </p:sp>
      <p:sp>
        <p:nvSpPr>
          <p:cNvPr id="3" name="Content Placeholder 2"/>
          <p:cNvSpPr>
            <a:spLocks noGrp="1"/>
          </p:cNvSpPr>
          <p:nvPr>
            <p:ph idx="1"/>
          </p:nvPr>
        </p:nvSpPr>
        <p:spPr/>
        <p:txBody>
          <a:bodyPr/>
          <a:lstStyle/>
          <a:p>
            <a:r>
              <a:rPr lang="en-IN" dirty="0"/>
              <a:t>Total of debit side = Rs. 59,000</a:t>
            </a:r>
          </a:p>
          <a:p>
            <a:r>
              <a:rPr lang="en-IN" dirty="0"/>
              <a:t>Total of credit side = Rs. 22,500</a:t>
            </a:r>
          </a:p>
          <a:p>
            <a:pPr>
              <a:buNone/>
            </a:pPr>
            <a:r>
              <a:rPr lang="en-IN" dirty="0"/>
              <a:t>Dr&gt; Cr. So, net loss = 59,000-22,500</a:t>
            </a:r>
          </a:p>
          <a:p>
            <a:r>
              <a:rPr lang="en-IN" dirty="0"/>
              <a:t>                                         = Rs. 36,500</a:t>
            </a:r>
          </a:p>
          <a:p>
            <a:r>
              <a:rPr lang="en-IN" dirty="0"/>
              <a:t>Check next slide for Solution (final form that should appear in your answer sheet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52400"/>
          <a:ext cx="8991600" cy="6531865"/>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33400">
                <a:tc gridSpan="6">
                  <a:txBody>
                    <a:bodyPr/>
                    <a:lstStyle/>
                    <a:p>
                      <a:r>
                        <a:rPr lang="en-IN" sz="2400" dirty="0"/>
                        <a:t>Profit &amp; loss account   In the books of Big &amp; Co. Ltd.  </a:t>
                      </a:r>
                      <a:r>
                        <a:rPr lang="en-IN" sz="2400" baseline="0" dirty="0"/>
                        <a:t> As on 31.12. 05</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90144">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682752">
                <a:tc>
                  <a:txBody>
                    <a:bodyPr/>
                    <a:lstStyle/>
                    <a:p>
                      <a:r>
                        <a:rPr lang="en-IN" dirty="0"/>
                        <a:t>Particulars </a:t>
                      </a:r>
                    </a:p>
                  </a:txBody>
                  <a:tcPr/>
                </a:tc>
                <a:tc>
                  <a:txBody>
                    <a:bodyPr/>
                    <a:lstStyle/>
                    <a:p>
                      <a:r>
                        <a:rPr lang="en-IN" dirty="0"/>
                        <a:t>Amount</a:t>
                      </a:r>
                    </a:p>
                  </a:txBody>
                  <a:tcPr/>
                </a:tc>
                <a:tc>
                  <a:txBody>
                    <a:bodyPr/>
                    <a:lstStyle/>
                    <a:p>
                      <a:r>
                        <a:rPr lang="en-IN" dirty="0"/>
                        <a:t>Amount (in RS.)</a:t>
                      </a:r>
                    </a:p>
                  </a:txBody>
                  <a:tcPr/>
                </a:tc>
                <a:tc>
                  <a:txBody>
                    <a:bodyPr/>
                    <a:lstStyle/>
                    <a:p>
                      <a:r>
                        <a:rPr lang="en-IN" dirty="0"/>
                        <a:t>Particulars</a:t>
                      </a:r>
                    </a:p>
                  </a:txBody>
                  <a:tcPr/>
                </a:tc>
                <a:tc>
                  <a:txBody>
                    <a:bodyPr/>
                    <a:lstStyle/>
                    <a:p>
                      <a:r>
                        <a:rPr lang="en-IN" dirty="0"/>
                        <a:t>Amount </a:t>
                      </a:r>
                    </a:p>
                  </a:txBody>
                  <a:tcPr/>
                </a:tc>
                <a:tc>
                  <a:txBody>
                    <a:bodyPr/>
                    <a:lstStyle/>
                    <a:p>
                      <a:r>
                        <a:rPr lang="en-IN" dirty="0"/>
                        <a:t>Amount (in RS.)</a:t>
                      </a:r>
                    </a:p>
                  </a:txBody>
                  <a:tcPr/>
                </a:tc>
                <a:extLst>
                  <a:ext uri="{0D108BD9-81ED-4DB2-BD59-A6C34878D82A}">
                    <a16:rowId xmlns:a16="http://schemas.microsoft.com/office/drawing/2014/main" val="10002"/>
                  </a:ext>
                </a:extLst>
              </a:tr>
              <a:tr h="390144">
                <a:tc>
                  <a:txBody>
                    <a:bodyPr/>
                    <a:lstStyle/>
                    <a:p>
                      <a:r>
                        <a:rPr lang="en-IN" dirty="0"/>
                        <a:t>Advertisement</a:t>
                      </a:r>
                    </a:p>
                  </a:txBody>
                  <a:tcPr/>
                </a:tc>
                <a:tc>
                  <a:txBody>
                    <a:bodyPr/>
                    <a:lstStyle/>
                    <a:p>
                      <a:endParaRPr lang="en-IN" dirty="0"/>
                    </a:p>
                  </a:txBody>
                  <a:tcPr/>
                </a:tc>
                <a:tc>
                  <a:txBody>
                    <a:bodyPr/>
                    <a:lstStyle/>
                    <a:p>
                      <a:r>
                        <a:rPr lang="en-IN" dirty="0"/>
                        <a:t>3,000</a:t>
                      </a:r>
                    </a:p>
                  </a:txBody>
                  <a:tcPr/>
                </a:tc>
                <a:tc>
                  <a:txBody>
                    <a:bodyPr/>
                    <a:lstStyle/>
                    <a:p>
                      <a:r>
                        <a:rPr lang="en-IN" dirty="0"/>
                        <a:t>Gross profit b/d</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10003"/>
                  </a:ext>
                </a:extLst>
              </a:tr>
              <a:tr h="390144">
                <a:tc>
                  <a:txBody>
                    <a:bodyPr/>
                    <a:lstStyle/>
                    <a:p>
                      <a:r>
                        <a:rPr lang="en-IN" dirty="0"/>
                        <a:t>Bonus</a:t>
                      </a:r>
                    </a:p>
                  </a:txBody>
                  <a:tcPr/>
                </a:tc>
                <a:tc>
                  <a:txBody>
                    <a:bodyPr/>
                    <a:lstStyle/>
                    <a:p>
                      <a:endParaRPr lang="en-IN" dirty="0"/>
                    </a:p>
                  </a:txBody>
                  <a:tcPr/>
                </a:tc>
                <a:tc>
                  <a:txBody>
                    <a:bodyPr/>
                    <a:lstStyle/>
                    <a:p>
                      <a:r>
                        <a:rPr lang="en-IN" dirty="0"/>
                        <a:t>10,500</a:t>
                      </a:r>
                    </a:p>
                  </a:txBody>
                  <a:tcPr/>
                </a:tc>
                <a:tc>
                  <a:txBody>
                    <a:bodyPr/>
                    <a:lstStyle/>
                    <a:p>
                      <a:r>
                        <a:rPr lang="en-IN" dirty="0"/>
                        <a:t>Discount received</a:t>
                      </a:r>
                    </a:p>
                  </a:txBody>
                  <a:tcPr/>
                </a:tc>
                <a:tc>
                  <a:txBody>
                    <a:bodyPr/>
                    <a:lstStyle/>
                    <a:p>
                      <a:endParaRPr lang="en-IN" dirty="0"/>
                    </a:p>
                  </a:txBody>
                  <a:tcPr/>
                </a:tc>
                <a:tc>
                  <a:txBody>
                    <a:bodyPr/>
                    <a:lstStyle/>
                    <a:p>
                      <a:r>
                        <a:rPr lang="en-IN" dirty="0"/>
                        <a:t>2,500</a:t>
                      </a:r>
                    </a:p>
                  </a:txBody>
                  <a:tcPr/>
                </a:tc>
                <a:extLst>
                  <a:ext uri="{0D108BD9-81ED-4DB2-BD59-A6C34878D82A}">
                    <a16:rowId xmlns:a16="http://schemas.microsoft.com/office/drawing/2014/main" val="10004"/>
                  </a:ext>
                </a:extLst>
              </a:tr>
              <a:tr h="438913">
                <a:tc>
                  <a:txBody>
                    <a:bodyPr/>
                    <a:lstStyle/>
                    <a:p>
                      <a:r>
                        <a:rPr lang="en-IN" dirty="0"/>
                        <a:t>Discount allowed </a:t>
                      </a:r>
                    </a:p>
                  </a:txBody>
                  <a:tcPr/>
                </a:tc>
                <a:tc>
                  <a:txBody>
                    <a:bodyPr/>
                    <a:lstStyle/>
                    <a:p>
                      <a:endParaRPr lang="en-IN" dirty="0"/>
                    </a:p>
                  </a:txBody>
                  <a:tcPr/>
                </a:tc>
                <a:tc>
                  <a:txBody>
                    <a:bodyPr/>
                    <a:lstStyle/>
                    <a:p>
                      <a:r>
                        <a:rPr lang="en-IN" dirty="0"/>
                        <a:t>4,000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5"/>
                  </a:ext>
                </a:extLst>
              </a:tr>
              <a:tr h="682752">
                <a:tc>
                  <a:txBody>
                    <a:bodyPr/>
                    <a:lstStyle/>
                    <a:p>
                      <a:r>
                        <a:rPr lang="en-IN" dirty="0"/>
                        <a:t>Depreciation</a:t>
                      </a:r>
                      <a:r>
                        <a:rPr lang="en-IN" baseline="0" dirty="0"/>
                        <a:t> on P&amp;M</a:t>
                      </a:r>
                    </a:p>
                    <a:p>
                      <a:r>
                        <a:rPr lang="en-IN" baseline="0" dirty="0"/>
                        <a:t>(10% of 80,000)</a:t>
                      </a:r>
                      <a:endParaRPr lang="en-IN" dirty="0"/>
                    </a:p>
                  </a:txBody>
                  <a:tcPr/>
                </a:tc>
                <a:tc>
                  <a:txBody>
                    <a:bodyPr/>
                    <a:lstStyle/>
                    <a:p>
                      <a:endParaRPr lang="en-IN" dirty="0"/>
                    </a:p>
                  </a:txBody>
                  <a:tcPr/>
                </a:tc>
                <a:tc>
                  <a:txBody>
                    <a:bodyPr/>
                    <a:lstStyle/>
                    <a:p>
                      <a:r>
                        <a:rPr lang="en-IN" dirty="0"/>
                        <a:t>8,000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682752">
                <a:tc>
                  <a:txBody>
                    <a:bodyPr/>
                    <a:lstStyle/>
                    <a:p>
                      <a:r>
                        <a:rPr lang="en-IN" dirty="0"/>
                        <a:t>Depreciation on furniture (5%</a:t>
                      </a:r>
                      <a:r>
                        <a:rPr lang="en-IN" baseline="0" dirty="0"/>
                        <a:t> on 20,000)</a:t>
                      </a:r>
                      <a:endParaRPr lang="en-IN" dirty="0"/>
                    </a:p>
                  </a:txBody>
                  <a:tcPr/>
                </a:tc>
                <a:tc>
                  <a:txBody>
                    <a:bodyPr/>
                    <a:lstStyle/>
                    <a:p>
                      <a:endParaRPr lang="en-IN" dirty="0"/>
                    </a:p>
                  </a:txBody>
                  <a:tcPr/>
                </a:tc>
                <a:tc>
                  <a:txBody>
                    <a:bodyPr/>
                    <a:lstStyle/>
                    <a:p>
                      <a:r>
                        <a:rPr lang="en-IN" dirty="0"/>
                        <a:t>1,000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390144">
                <a:tc>
                  <a:txBody>
                    <a:bodyPr/>
                    <a:lstStyle/>
                    <a:p>
                      <a:r>
                        <a:rPr lang="en-IN" dirty="0"/>
                        <a:t>salaries</a:t>
                      </a:r>
                    </a:p>
                  </a:txBody>
                  <a:tcPr/>
                </a:tc>
                <a:tc>
                  <a:txBody>
                    <a:bodyPr/>
                    <a:lstStyle/>
                    <a:p>
                      <a:endParaRPr lang="en-IN" dirty="0"/>
                    </a:p>
                  </a:txBody>
                  <a:tcPr/>
                </a:tc>
                <a:tc>
                  <a:txBody>
                    <a:bodyPr/>
                    <a:lstStyle/>
                    <a:p>
                      <a:r>
                        <a:rPr lang="en-IN" dirty="0"/>
                        <a:t>18,500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8"/>
                  </a:ext>
                </a:extLst>
              </a:tr>
              <a:tr h="390144">
                <a:tc>
                  <a:txBody>
                    <a:bodyPr/>
                    <a:lstStyle/>
                    <a:p>
                      <a:r>
                        <a:rPr lang="en-IN" dirty="0"/>
                        <a:t>Rent</a:t>
                      </a:r>
                    </a:p>
                  </a:txBody>
                  <a:tcPr/>
                </a:tc>
                <a:tc>
                  <a:txBody>
                    <a:bodyPr/>
                    <a:lstStyle/>
                    <a:p>
                      <a:endParaRPr lang="en-IN" dirty="0"/>
                    </a:p>
                  </a:txBody>
                  <a:tcPr/>
                </a:tc>
                <a:tc>
                  <a:txBody>
                    <a:bodyPr/>
                    <a:lstStyle/>
                    <a:p>
                      <a:r>
                        <a:rPr lang="en-IN" dirty="0"/>
                        <a:t>6,000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9"/>
                  </a:ext>
                </a:extLst>
              </a:tr>
              <a:tr h="390144">
                <a:tc>
                  <a:txBody>
                    <a:bodyPr/>
                    <a:lstStyle/>
                    <a:p>
                      <a:r>
                        <a:rPr lang="en-IN" dirty="0"/>
                        <a:t>Bad debt</a:t>
                      </a:r>
                    </a:p>
                  </a:txBody>
                  <a:tcPr/>
                </a:tc>
                <a:tc>
                  <a:txBody>
                    <a:bodyPr/>
                    <a:lstStyle/>
                    <a:p>
                      <a:endParaRPr lang="en-IN" dirty="0"/>
                    </a:p>
                  </a:txBody>
                  <a:tcPr/>
                </a:tc>
                <a:tc>
                  <a:txBody>
                    <a:bodyPr/>
                    <a:lstStyle/>
                    <a:p>
                      <a:r>
                        <a:rPr lang="en-IN" dirty="0"/>
                        <a:t>3,200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0"/>
                  </a:ext>
                </a:extLst>
              </a:tr>
              <a:tr h="390144">
                <a:tc>
                  <a:txBody>
                    <a:bodyPr/>
                    <a:lstStyle/>
                    <a:p>
                      <a:r>
                        <a:rPr lang="en-IN" dirty="0"/>
                        <a:t>Insurance paid</a:t>
                      </a:r>
                    </a:p>
                  </a:txBody>
                  <a:tcPr/>
                </a:tc>
                <a:tc>
                  <a:txBody>
                    <a:bodyPr/>
                    <a:lstStyle/>
                    <a:p>
                      <a:r>
                        <a:rPr lang="en-IN" dirty="0"/>
                        <a:t>6000</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11"/>
                  </a:ext>
                </a:extLst>
              </a:tr>
              <a:tr h="390144">
                <a:tc>
                  <a:txBody>
                    <a:bodyPr/>
                    <a:lstStyle/>
                    <a:p>
                      <a:r>
                        <a:rPr lang="en-IN" dirty="0"/>
                        <a:t>Less: advance{(6,000/15)</a:t>
                      </a:r>
                      <a:r>
                        <a:rPr lang="en-IN" baseline="0" dirty="0"/>
                        <a:t> x 3}</a:t>
                      </a:r>
                      <a:endParaRPr lang="en-IN" dirty="0"/>
                    </a:p>
                  </a:txBody>
                  <a:tcPr/>
                </a:tc>
                <a:tc>
                  <a:txBody>
                    <a:bodyPr/>
                    <a:lstStyle/>
                    <a:p>
                      <a:r>
                        <a:rPr lang="en-IN" dirty="0"/>
                        <a:t>1200</a:t>
                      </a:r>
                    </a:p>
                  </a:txBody>
                  <a:tcPr/>
                </a:tc>
                <a:tc>
                  <a:txBody>
                    <a:bodyPr/>
                    <a:lstStyle/>
                    <a:p>
                      <a:r>
                        <a:rPr lang="en-IN" dirty="0"/>
                        <a:t>4,800</a:t>
                      </a:r>
                    </a:p>
                  </a:txBody>
                  <a:tcPr>
                    <a:lnB w="12700" cap="flat" cmpd="sng" algn="ctr">
                      <a:solidFill>
                        <a:schemeClr val="tx1"/>
                      </a:solidFill>
                      <a:prstDash val="solid"/>
                      <a:round/>
                      <a:headEnd type="none" w="med" len="med"/>
                      <a:tailEnd type="none" w="med" len="med"/>
                    </a:lnB>
                  </a:tcPr>
                </a:tc>
                <a:tc>
                  <a:txBody>
                    <a:bodyPr/>
                    <a:lstStyle/>
                    <a:p>
                      <a:r>
                        <a:rPr lang="en-IN" dirty="0"/>
                        <a:t>Net loss c/d</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36,500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90144">
                <a:tc>
                  <a:txBody>
                    <a:bodyPr/>
                    <a:lstStyle/>
                    <a:p>
                      <a:endParaRPr lang="en-IN" dirty="0"/>
                    </a:p>
                  </a:txBody>
                  <a:tcPr/>
                </a:tc>
                <a:tc>
                  <a:txBody>
                    <a:bodyPr/>
                    <a:lstStyle/>
                    <a:p>
                      <a:endParaRPr lang="en-IN" dirty="0"/>
                    </a:p>
                  </a:txBody>
                  <a:tcPr>
                    <a:lnR w="12700" cmpd="sng">
                      <a:noFill/>
                    </a:lnR>
                  </a:tcPr>
                </a:tc>
                <a:tc>
                  <a:txBody>
                    <a:bodyPr/>
                    <a:lstStyle/>
                    <a:p>
                      <a:r>
                        <a:rPr lang="en-IN" dirty="0"/>
                        <a:t>59,000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59,000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a:t>Illustration 2</a:t>
            </a:r>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IN" dirty="0"/>
              <a:t>Let the gross profit of ABC Ltd. be Rs. 50,000 on 31.3. 2019. Salaries paid during the year was Rs. 25,000 of which Rs. 5,000 was still outstanding. Insurance premium of Rs. 12,000 (Rs. 2,000 unexpired). Advertisement charges for 3 years was Rs. 24,000. The company had fixed assets worth Rs. 1,00,000 which depreciates @ 5%. The company earned a commission of Rs. 7,000 and received a discount of Rs. 3,000 on its sales. Prepare a profit and loss account.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80208"/>
          <a:ext cx="8991600" cy="59981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558538">
                <a:tc gridSpan="6">
                  <a:txBody>
                    <a:bodyPr/>
                    <a:lstStyle/>
                    <a:p>
                      <a:r>
                        <a:rPr lang="en-IN" sz="2400" dirty="0"/>
                        <a:t>Profit &amp; loss account   In the books of ABC. Ltd.  </a:t>
                      </a:r>
                      <a:r>
                        <a:rPr lang="en-IN" sz="2400" baseline="0" dirty="0"/>
                        <a:t> As on 31.03. 2019</a:t>
                      </a:r>
                      <a:endParaRPr lang="en-IN" sz="2400" dirty="0"/>
                    </a:p>
                  </a:txBody>
                  <a:tcPr>
                    <a:lnB w="12700" cap="flat" cmpd="sng" algn="ctr">
                      <a:solidFill>
                        <a:schemeClr val="tx1"/>
                      </a:solidFill>
                      <a:prstDash val="solid"/>
                      <a:round/>
                      <a:headEnd type="none" w="med" len="med"/>
                      <a:tailEnd type="none" w="med" len="med"/>
                    </a:lnB>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419754">
                <a:tc gridSpan="6">
                  <a:txBody>
                    <a:bodyPr/>
                    <a:lstStyle/>
                    <a:p>
                      <a:r>
                        <a:rPr lang="en-IN" b="1" dirty="0"/>
                        <a:t>Dr.                                                                                                                                               Cr</a:t>
                      </a:r>
                      <a:r>
                        <a:rPr lang="en-IN" dirty="0"/>
                        <a:t>.</a:t>
                      </a:r>
                    </a:p>
                  </a:txBody>
                  <a:tcPr>
                    <a:lnT w="12700" cap="flat" cmpd="sng" algn="ctr">
                      <a:solidFill>
                        <a:schemeClr val="tx1"/>
                      </a:solidFill>
                      <a:prstDash val="solid"/>
                      <a:round/>
                      <a:headEnd type="none" w="med" len="med"/>
                      <a:tailEnd type="none" w="med" len="med"/>
                    </a:lnT>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734570">
                <a:tc>
                  <a:txBody>
                    <a:bodyPr/>
                    <a:lstStyle/>
                    <a:p>
                      <a:r>
                        <a:rPr lang="en-IN" dirty="0"/>
                        <a:t>Particulars </a:t>
                      </a:r>
                    </a:p>
                  </a:txBody>
                  <a:tcPr/>
                </a:tc>
                <a:tc>
                  <a:txBody>
                    <a:bodyPr/>
                    <a:lstStyle/>
                    <a:p>
                      <a:r>
                        <a:rPr lang="en-IN" dirty="0"/>
                        <a:t>Amount</a:t>
                      </a:r>
                    </a:p>
                  </a:txBody>
                  <a:tcPr/>
                </a:tc>
                <a:tc>
                  <a:txBody>
                    <a:bodyPr/>
                    <a:lstStyle/>
                    <a:p>
                      <a:r>
                        <a:rPr lang="en-IN" dirty="0"/>
                        <a:t>Amount (in RS.)</a:t>
                      </a:r>
                    </a:p>
                  </a:txBody>
                  <a:tcPr/>
                </a:tc>
                <a:tc>
                  <a:txBody>
                    <a:bodyPr/>
                    <a:lstStyle/>
                    <a:p>
                      <a:r>
                        <a:rPr lang="en-IN" dirty="0"/>
                        <a:t>Particulars</a:t>
                      </a:r>
                    </a:p>
                  </a:txBody>
                  <a:tcPr/>
                </a:tc>
                <a:tc>
                  <a:txBody>
                    <a:bodyPr/>
                    <a:lstStyle/>
                    <a:p>
                      <a:r>
                        <a:rPr lang="en-IN" dirty="0"/>
                        <a:t>Amount </a:t>
                      </a:r>
                    </a:p>
                  </a:txBody>
                  <a:tcPr/>
                </a:tc>
                <a:tc>
                  <a:txBody>
                    <a:bodyPr/>
                    <a:lstStyle/>
                    <a:p>
                      <a:r>
                        <a:rPr lang="en-IN" dirty="0"/>
                        <a:t>Amount (in RS.)</a:t>
                      </a:r>
                    </a:p>
                  </a:txBody>
                  <a:tcPr/>
                </a:tc>
                <a:extLst>
                  <a:ext uri="{0D108BD9-81ED-4DB2-BD59-A6C34878D82A}">
                    <a16:rowId xmlns:a16="http://schemas.microsoft.com/office/drawing/2014/main" val="10002"/>
                  </a:ext>
                </a:extLst>
              </a:tr>
              <a:tr h="419754">
                <a:tc>
                  <a:txBody>
                    <a:bodyPr/>
                    <a:lstStyle/>
                    <a:p>
                      <a:r>
                        <a:rPr lang="en-IN" dirty="0"/>
                        <a:t>Salaries</a:t>
                      </a:r>
                    </a:p>
                  </a:txBody>
                  <a:tcPr/>
                </a:tc>
                <a:tc>
                  <a:txBody>
                    <a:bodyPr/>
                    <a:lstStyle/>
                    <a:p>
                      <a:r>
                        <a:rPr lang="en-IN" dirty="0"/>
                        <a:t>25,000</a:t>
                      </a:r>
                    </a:p>
                  </a:txBody>
                  <a:tcPr/>
                </a:tc>
                <a:tc>
                  <a:txBody>
                    <a:bodyPr/>
                    <a:lstStyle/>
                    <a:p>
                      <a:endParaRPr lang="en-IN" dirty="0"/>
                    </a:p>
                  </a:txBody>
                  <a:tcPr/>
                </a:tc>
                <a:tc>
                  <a:txBody>
                    <a:bodyPr/>
                    <a:lstStyle/>
                    <a:p>
                      <a:r>
                        <a:rPr lang="en-IN" dirty="0"/>
                        <a:t>Gross profit b/d</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10003"/>
                  </a:ext>
                </a:extLst>
              </a:tr>
              <a:tr h="734570">
                <a:tc>
                  <a:txBody>
                    <a:bodyPr/>
                    <a:lstStyle/>
                    <a:p>
                      <a:r>
                        <a:rPr lang="en-IN" dirty="0"/>
                        <a:t>Add: outstanding</a:t>
                      </a:r>
                    </a:p>
                  </a:txBody>
                  <a:tcPr/>
                </a:tc>
                <a:tc>
                  <a:txBody>
                    <a:bodyPr/>
                    <a:lstStyle/>
                    <a:p>
                      <a:r>
                        <a:rPr lang="en-IN" dirty="0"/>
                        <a:t>5,000</a:t>
                      </a:r>
                    </a:p>
                  </a:txBody>
                  <a:tcPr/>
                </a:tc>
                <a:tc>
                  <a:txBody>
                    <a:bodyPr/>
                    <a:lstStyle/>
                    <a:p>
                      <a:r>
                        <a:rPr lang="en-IN" dirty="0"/>
                        <a:t>30,000</a:t>
                      </a:r>
                    </a:p>
                  </a:txBody>
                  <a:tcPr/>
                </a:tc>
                <a:tc>
                  <a:txBody>
                    <a:bodyPr/>
                    <a:lstStyle/>
                    <a:p>
                      <a:r>
                        <a:rPr lang="en-IN" dirty="0"/>
                        <a:t>Commission earned</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10004"/>
                  </a:ext>
                </a:extLst>
              </a:tr>
              <a:tr h="459598">
                <a:tc>
                  <a:txBody>
                    <a:bodyPr/>
                    <a:lstStyle/>
                    <a:p>
                      <a:r>
                        <a:rPr lang="en-IN" dirty="0"/>
                        <a:t>Insurance premium </a:t>
                      </a:r>
                    </a:p>
                  </a:txBody>
                  <a:tcPr/>
                </a:tc>
                <a:tc>
                  <a:txBody>
                    <a:bodyPr/>
                    <a:lstStyle/>
                    <a:p>
                      <a:r>
                        <a:rPr lang="en-IN" dirty="0"/>
                        <a:t>12,000</a:t>
                      </a:r>
                    </a:p>
                  </a:txBody>
                  <a:tcPr/>
                </a:tc>
                <a:tc>
                  <a:txBody>
                    <a:bodyPr/>
                    <a:lstStyle/>
                    <a:p>
                      <a:endParaRPr lang="en-IN" dirty="0"/>
                    </a:p>
                  </a:txBody>
                  <a:tcPr/>
                </a:tc>
                <a:tc>
                  <a:txBody>
                    <a:bodyPr/>
                    <a:lstStyle/>
                    <a:p>
                      <a:r>
                        <a:rPr lang="en-IN" dirty="0"/>
                        <a:t>Discount received</a:t>
                      </a:r>
                    </a:p>
                  </a:txBody>
                  <a:tcPr/>
                </a:tc>
                <a:tc>
                  <a:txBody>
                    <a:bodyPr/>
                    <a:lstStyle/>
                    <a:p>
                      <a:endParaRPr lang="en-IN" dirty="0"/>
                    </a:p>
                  </a:txBody>
                  <a:tcPr/>
                </a:tc>
                <a:tc>
                  <a:txBody>
                    <a:bodyPr/>
                    <a:lstStyle/>
                    <a:p>
                      <a:r>
                        <a:rPr lang="en-IN" dirty="0"/>
                        <a:t>3,000</a:t>
                      </a:r>
                    </a:p>
                  </a:txBody>
                  <a:tcPr/>
                </a:tc>
                <a:extLst>
                  <a:ext uri="{0D108BD9-81ED-4DB2-BD59-A6C34878D82A}">
                    <a16:rowId xmlns:a16="http://schemas.microsoft.com/office/drawing/2014/main" val="10005"/>
                  </a:ext>
                </a:extLst>
              </a:tr>
              <a:tr h="714929">
                <a:tc>
                  <a:txBody>
                    <a:bodyPr/>
                    <a:lstStyle/>
                    <a:p>
                      <a:r>
                        <a:rPr lang="en-IN" dirty="0"/>
                        <a:t>Less: advance</a:t>
                      </a:r>
                    </a:p>
                  </a:txBody>
                  <a:tcPr/>
                </a:tc>
                <a:tc>
                  <a:txBody>
                    <a:bodyPr/>
                    <a:lstStyle/>
                    <a:p>
                      <a:r>
                        <a:rPr lang="en-IN" dirty="0"/>
                        <a:t>2,000</a:t>
                      </a:r>
                    </a:p>
                  </a:txBody>
                  <a:tcPr/>
                </a:tc>
                <a:tc>
                  <a:txBody>
                    <a:bodyPr/>
                    <a:lstStyle/>
                    <a:p>
                      <a:r>
                        <a:rPr lang="en-IN" dirty="0"/>
                        <a:t>10,000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734570">
                <a:tc>
                  <a:txBody>
                    <a:bodyPr/>
                    <a:lstStyle/>
                    <a:p>
                      <a:r>
                        <a:rPr lang="en-IN" dirty="0"/>
                        <a:t>Advertisement</a:t>
                      </a:r>
                      <a:r>
                        <a:rPr lang="en-IN" baseline="0" dirty="0"/>
                        <a:t> charges (1/3 of 24,000)</a:t>
                      </a:r>
                      <a:endParaRPr lang="en-IN" dirty="0"/>
                    </a:p>
                  </a:txBody>
                  <a:tcPr/>
                </a:tc>
                <a:tc>
                  <a:txBody>
                    <a:bodyPr/>
                    <a:lstStyle/>
                    <a:p>
                      <a:endParaRPr lang="en-IN" dirty="0"/>
                    </a:p>
                  </a:txBody>
                  <a:tcPr/>
                </a:tc>
                <a:tc>
                  <a:txBody>
                    <a:bodyPr/>
                    <a:lstStyle/>
                    <a:p>
                      <a:r>
                        <a:rPr lang="en-IN" dirty="0"/>
                        <a:t>8,000</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7"/>
                  </a:ext>
                </a:extLst>
              </a:tr>
              <a:tr h="382309">
                <a:tc>
                  <a:txBody>
                    <a:bodyPr/>
                    <a:lstStyle/>
                    <a:p>
                      <a:r>
                        <a:rPr lang="en-IN" dirty="0"/>
                        <a:t>Depreciation (5 % of 1,00,000)</a:t>
                      </a:r>
                    </a:p>
                  </a:txBody>
                  <a:tcPr/>
                </a:tc>
                <a:tc>
                  <a:txBody>
                    <a:bodyPr/>
                    <a:lstStyle/>
                    <a:p>
                      <a:endParaRPr lang="en-IN" dirty="0"/>
                    </a:p>
                  </a:txBody>
                  <a:tcPr/>
                </a:tc>
                <a:tc>
                  <a:txBody>
                    <a:bodyPr/>
                    <a:lstStyle/>
                    <a:p>
                      <a:r>
                        <a:rPr lang="en-IN" dirty="0"/>
                        <a:t>5,000</a:t>
                      </a:r>
                    </a:p>
                  </a:txBody>
                  <a:tcPr>
                    <a:lnB w="12700" cap="flat" cmpd="sng" algn="ctr">
                      <a:noFill/>
                      <a:prstDash val="solid"/>
                      <a:round/>
                      <a:headEnd type="none" w="med" len="med"/>
                      <a:tailEnd type="none" w="med" len="med"/>
                    </a:lnB>
                  </a:tcPr>
                </a:tc>
                <a:tc>
                  <a:txBody>
                    <a:bodyPr/>
                    <a:lstStyle/>
                    <a:p>
                      <a:endParaRPr lang="en-IN" dirty="0"/>
                    </a:p>
                  </a:txBody>
                  <a:tcPr>
                    <a:lnB w="12700" cap="flat" cmpd="sng" algn="ctr">
                      <a:noFill/>
                      <a:prstDash val="solid"/>
                      <a:round/>
                      <a:headEnd type="none" w="med" len="med"/>
                      <a:tailEnd type="none" w="med" len="med"/>
                    </a:lnB>
                  </a:tcPr>
                </a:tc>
                <a:tc>
                  <a:txBody>
                    <a:bodyPr/>
                    <a:lstStyle/>
                    <a:p>
                      <a:endParaRPr lang="en-IN" dirty="0"/>
                    </a:p>
                  </a:txBody>
                  <a:tcPr>
                    <a:lnB w="12700" cap="flat" cmpd="sng" algn="ctr">
                      <a:noFill/>
                      <a:prstDash val="solid"/>
                      <a:round/>
                      <a:headEnd type="none" w="med" len="med"/>
                      <a:tailEnd type="none" w="med" len="med"/>
                    </a:lnB>
                  </a:tcPr>
                </a:tc>
                <a:tc>
                  <a:txBody>
                    <a:bodyPr/>
                    <a:lstStyle/>
                    <a:p>
                      <a:endParaRPr lang="en-IN" dirty="0"/>
                    </a:p>
                  </a:txBody>
                  <a:tcPr>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419754">
                <a:tc>
                  <a:txBody>
                    <a:bodyPr/>
                    <a:lstStyle/>
                    <a:p>
                      <a:r>
                        <a:rPr lang="en-IN" dirty="0">
                          <a:solidFill>
                            <a:srgbClr val="FF0000"/>
                          </a:solidFill>
                        </a:rPr>
                        <a:t>Net profit c/d</a:t>
                      </a:r>
                    </a:p>
                  </a:txBody>
                  <a:tcPr/>
                </a:tc>
                <a:tc>
                  <a:txBody>
                    <a:bodyPr/>
                    <a:lstStyle/>
                    <a:p>
                      <a:endParaRPr lang="en-IN" dirty="0"/>
                    </a:p>
                  </a:txBody>
                  <a:tcPr>
                    <a:lnR w="12700" cmpd="sng">
                      <a:noFill/>
                    </a:lnR>
                  </a:tcPr>
                </a:tc>
                <a:tc>
                  <a:txBody>
                    <a:bodyPr/>
                    <a:lstStyle/>
                    <a:p>
                      <a:r>
                        <a:rPr lang="en-IN" dirty="0"/>
                        <a:t>7,000</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19754">
                <a:tc>
                  <a:txBody>
                    <a:bodyPr/>
                    <a:lstStyle/>
                    <a:p>
                      <a:endParaRPr lang="en-IN" dirty="0"/>
                    </a:p>
                  </a:txBody>
                  <a:tcPr/>
                </a:tc>
                <a:tc>
                  <a:txBody>
                    <a:bodyPr/>
                    <a:lstStyle/>
                    <a:p>
                      <a:endParaRPr lang="en-IN" dirty="0"/>
                    </a:p>
                  </a:txBody>
                  <a:tcPr>
                    <a:lnR w="12700" cmpd="sng">
                      <a:noFill/>
                    </a:lnR>
                  </a:tcPr>
                </a:tc>
                <a:tc>
                  <a:txBody>
                    <a:bodyPr/>
                    <a:lstStyle/>
                    <a:p>
                      <a:r>
                        <a:rPr lang="en-IN" dirty="0"/>
                        <a:t>60,000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60,000</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rules to remember</a:t>
            </a:r>
          </a:p>
        </p:txBody>
      </p:sp>
      <p:sp>
        <p:nvSpPr>
          <p:cNvPr id="3" name="Content Placeholder 2"/>
          <p:cNvSpPr>
            <a:spLocks noGrp="1"/>
          </p:cNvSpPr>
          <p:nvPr>
            <p:ph idx="1"/>
          </p:nvPr>
        </p:nvSpPr>
        <p:spPr>
          <a:xfrm>
            <a:off x="457200" y="1143000"/>
            <a:ext cx="8229600" cy="5334000"/>
          </a:xfrm>
        </p:spPr>
        <p:txBody>
          <a:bodyPr>
            <a:normAutofit/>
          </a:bodyPr>
          <a:lstStyle/>
          <a:p>
            <a:r>
              <a:rPr lang="en-IN" dirty="0"/>
              <a:t>Income statements have two sides:</a:t>
            </a:r>
          </a:p>
          <a:p>
            <a:pPr lvl="1">
              <a:buFont typeface="Wingdings" pitchFamily="2" charset="2"/>
              <a:buChar char="Ø"/>
            </a:pPr>
            <a:r>
              <a:rPr lang="en-IN" dirty="0"/>
              <a:t>Debit : for expenditure and loss</a:t>
            </a:r>
          </a:p>
          <a:p>
            <a:pPr lvl="1">
              <a:buFont typeface="Wingdings" pitchFamily="2" charset="2"/>
              <a:buChar char="Ø"/>
            </a:pPr>
            <a:r>
              <a:rPr lang="en-IN" dirty="0"/>
              <a:t>Credit : for income and profit</a:t>
            </a:r>
          </a:p>
          <a:p>
            <a:r>
              <a:rPr lang="en-IN" dirty="0"/>
              <a:t>Debit is usually shown on left side of account and credit on right side of account</a:t>
            </a:r>
          </a:p>
          <a:p>
            <a:r>
              <a:rPr lang="en-IN" dirty="0"/>
              <a:t>If credit &gt; debit , we have profit. Profit = total of credit- total of debit</a:t>
            </a:r>
          </a:p>
          <a:p>
            <a:r>
              <a:rPr lang="en-IN" dirty="0"/>
              <a:t>If debit&gt; credit, we have loss. Loss =total of debit-total of credit.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rules to remember</a:t>
            </a:r>
          </a:p>
        </p:txBody>
      </p:sp>
      <p:sp>
        <p:nvSpPr>
          <p:cNvPr id="3" name="Content Placeholder 2"/>
          <p:cNvSpPr>
            <a:spLocks noGrp="1"/>
          </p:cNvSpPr>
          <p:nvPr>
            <p:ph idx="1"/>
          </p:nvPr>
        </p:nvSpPr>
        <p:spPr/>
        <p:txBody>
          <a:bodyPr/>
          <a:lstStyle/>
          <a:p>
            <a:r>
              <a:rPr lang="en-IN" dirty="0"/>
              <a:t>Income and expenses pertaining to the single financial year in question only is recorded. To prevent from overvaluation/ under estimation of profit we must remember:</a:t>
            </a:r>
          </a:p>
          <a:p>
            <a:pPr lvl="1">
              <a:buFont typeface="Wingdings" pitchFamily="2" charset="2"/>
              <a:buChar char="Ø"/>
            </a:pPr>
            <a:r>
              <a:rPr lang="en-IN" dirty="0"/>
              <a:t>Outstanding or due amounts must be added to relevant head. </a:t>
            </a:r>
          </a:p>
          <a:p>
            <a:pPr lvl="1">
              <a:buFont typeface="Wingdings" pitchFamily="2" charset="2"/>
              <a:buChar char="Ø"/>
            </a:pPr>
            <a:r>
              <a:rPr lang="en-IN" dirty="0"/>
              <a:t>Advance or prepaid amounts must be subtracted from relevant head.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rules to remember</a:t>
            </a:r>
          </a:p>
        </p:txBody>
      </p:sp>
      <p:sp>
        <p:nvSpPr>
          <p:cNvPr id="3" name="Content Placeholder 2"/>
          <p:cNvSpPr>
            <a:spLocks noGrp="1"/>
          </p:cNvSpPr>
          <p:nvPr>
            <p:ph idx="1"/>
          </p:nvPr>
        </p:nvSpPr>
        <p:spPr/>
        <p:txBody>
          <a:bodyPr/>
          <a:lstStyle/>
          <a:p>
            <a:r>
              <a:rPr lang="en-IN" dirty="0"/>
              <a:t>Outstanding payments are treated as current liability</a:t>
            </a:r>
          </a:p>
          <a:p>
            <a:r>
              <a:rPr lang="en-IN" dirty="0"/>
              <a:t>Advance payments are treated as current assets</a:t>
            </a:r>
          </a:p>
          <a:p>
            <a:r>
              <a:rPr lang="en-IN" dirty="0"/>
              <a:t>Outstanding receipts are treated as current asset</a:t>
            </a:r>
          </a:p>
          <a:p>
            <a:r>
              <a:rPr lang="en-IN" dirty="0"/>
              <a:t>Advance receipts are treated as current liability.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Trading account</a:t>
            </a:r>
          </a:p>
        </p:txBody>
      </p:sp>
      <p:sp>
        <p:nvSpPr>
          <p:cNvPr id="3" name="Content Placeholder 2"/>
          <p:cNvSpPr>
            <a:spLocks noGrp="1"/>
          </p:cNvSpPr>
          <p:nvPr>
            <p:ph idx="1"/>
          </p:nvPr>
        </p:nvSpPr>
        <p:spPr/>
        <p:txBody>
          <a:bodyPr/>
          <a:lstStyle/>
          <a:p>
            <a:r>
              <a:rPr lang="en-IN" dirty="0"/>
              <a:t>First of final accounts</a:t>
            </a:r>
          </a:p>
          <a:p>
            <a:r>
              <a:rPr lang="en-IN" dirty="0"/>
              <a:t>Measures gross profit or gross loss</a:t>
            </a:r>
          </a:p>
          <a:p>
            <a:r>
              <a:rPr lang="en-IN" dirty="0"/>
              <a:t>Takes into consideration direct (factory) related income and expenses.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Items on debit side of trading account</a:t>
            </a:r>
          </a:p>
        </p:txBody>
      </p:sp>
      <p:sp>
        <p:nvSpPr>
          <p:cNvPr id="3" name="Content Placeholder 2"/>
          <p:cNvSpPr>
            <a:spLocks noGrp="1"/>
          </p:cNvSpPr>
          <p:nvPr>
            <p:ph idx="1"/>
          </p:nvPr>
        </p:nvSpPr>
        <p:spPr/>
        <p:txBody>
          <a:bodyPr>
            <a:normAutofit fontScale="85000" lnSpcReduction="20000"/>
          </a:bodyPr>
          <a:lstStyle/>
          <a:p>
            <a:r>
              <a:rPr lang="en-IN" dirty="0"/>
              <a:t>Opening stock</a:t>
            </a:r>
          </a:p>
          <a:p>
            <a:r>
              <a:rPr lang="en-IN" dirty="0"/>
              <a:t>Purchases</a:t>
            </a:r>
          </a:p>
          <a:p>
            <a:r>
              <a:rPr lang="en-IN" dirty="0"/>
              <a:t>Purchases return / return outwards (subtracted from purchases)</a:t>
            </a:r>
          </a:p>
          <a:p>
            <a:r>
              <a:rPr lang="en-IN" dirty="0"/>
              <a:t>Carriage inwards (transportation charges into factory)</a:t>
            </a:r>
          </a:p>
          <a:p>
            <a:r>
              <a:rPr lang="en-IN" dirty="0"/>
              <a:t>Dock charges/ storage charges</a:t>
            </a:r>
          </a:p>
          <a:p>
            <a:r>
              <a:rPr lang="en-IN" dirty="0"/>
              <a:t>Freight  and packaging</a:t>
            </a:r>
          </a:p>
          <a:p>
            <a:r>
              <a:rPr lang="en-IN" dirty="0"/>
              <a:t>Wages</a:t>
            </a:r>
          </a:p>
          <a:p>
            <a:r>
              <a:rPr lang="en-IN" dirty="0"/>
              <a:t>Power charges</a:t>
            </a:r>
          </a:p>
          <a:p>
            <a:r>
              <a:rPr lang="en-IN" dirty="0"/>
              <a:t>Duty on goods </a:t>
            </a:r>
          </a:p>
          <a:p>
            <a:r>
              <a:rPr lang="en-IN" dirty="0"/>
              <a:t>Gross profit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Items on credit side of trading account</a:t>
            </a:r>
          </a:p>
        </p:txBody>
      </p:sp>
      <p:sp>
        <p:nvSpPr>
          <p:cNvPr id="3" name="Content Placeholder 2"/>
          <p:cNvSpPr>
            <a:spLocks noGrp="1"/>
          </p:cNvSpPr>
          <p:nvPr>
            <p:ph idx="1"/>
          </p:nvPr>
        </p:nvSpPr>
        <p:spPr/>
        <p:txBody>
          <a:bodyPr/>
          <a:lstStyle/>
          <a:p>
            <a:r>
              <a:rPr lang="en-IN" dirty="0"/>
              <a:t>Sales</a:t>
            </a:r>
          </a:p>
          <a:p>
            <a:r>
              <a:rPr lang="en-IN" dirty="0"/>
              <a:t>Sales return/ return inwards (subtracted from sales)</a:t>
            </a:r>
          </a:p>
          <a:p>
            <a:r>
              <a:rPr lang="en-IN" dirty="0"/>
              <a:t>Closing stock</a:t>
            </a:r>
          </a:p>
          <a:p>
            <a:r>
              <a:rPr lang="en-IN" dirty="0"/>
              <a:t>Gross loss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Standard format for trading account</a:t>
            </a:r>
          </a:p>
        </p:txBody>
      </p:sp>
      <p:graphicFrame>
        <p:nvGraphicFramePr>
          <p:cNvPr id="4" name="Content Placeholder 3"/>
          <p:cNvGraphicFramePr>
            <a:graphicFrameLocks noGrp="1"/>
          </p:cNvGraphicFramePr>
          <p:nvPr>
            <p:ph idx="1"/>
          </p:nvPr>
        </p:nvGraphicFramePr>
        <p:xfrm>
          <a:off x="457200" y="1905000"/>
          <a:ext cx="8229600" cy="40386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447675">
                <a:tc gridSpan="6">
                  <a:txBody>
                    <a:bodyPr/>
                    <a:lstStyle/>
                    <a:p>
                      <a:r>
                        <a:rPr lang="en-IN" sz="2400" dirty="0"/>
                        <a:t>Trading account   In the books of XYZ Ltd. </a:t>
                      </a:r>
                      <a:r>
                        <a:rPr lang="en-IN" sz="2400" baseline="0" dirty="0"/>
                        <a:t> As on 31.3. 2020</a:t>
                      </a:r>
                      <a:endParaRPr lang="en-IN" sz="2400"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447675">
                <a:tc gridSpan="6">
                  <a:txBody>
                    <a:bodyPr/>
                    <a:lstStyle/>
                    <a:p>
                      <a:r>
                        <a:rPr lang="en-IN" b="1" dirty="0"/>
                        <a:t>Dr.                                                                                                                                               Cr</a:t>
                      </a:r>
                      <a:r>
                        <a:rPr lang="en-IN" dirty="0"/>
                        <a:t>.</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1"/>
                  </a:ext>
                </a:extLst>
              </a:tr>
              <a:tr h="447675">
                <a:tc>
                  <a:txBody>
                    <a:bodyPr/>
                    <a:lstStyle/>
                    <a:p>
                      <a:r>
                        <a:rPr lang="en-IN" dirty="0"/>
                        <a:t>Particulars </a:t>
                      </a:r>
                    </a:p>
                  </a:txBody>
                  <a:tcPr/>
                </a:tc>
                <a:tc>
                  <a:txBody>
                    <a:bodyPr/>
                    <a:lstStyle/>
                    <a:p>
                      <a:r>
                        <a:rPr lang="en-IN" dirty="0"/>
                        <a:t>Amount</a:t>
                      </a:r>
                    </a:p>
                  </a:txBody>
                  <a:tcPr/>
                </a:tc>
                <a:tc>
                  <a:txBody>
                    <a:bodyPr/>
                    <a:lstStyle/>
                    <a:p>
                      <a:r>
                        <a:rPr lang="en-IN" dirty="0"/>
                        <a:t>Amount</a:t>
                      </a:r>
                    </a:p>
                  </a:txBody>
                  <a:tcPr/>
                </a:tc>
                <a:tc>
                  <a:txBody>
                    <a:bodyPr/>
                    <a:lstStyle/>
                    <a:p>
                      <a:r>
                        <a:rPr lang="en-IN" dirty="0"/>
                        <a:t>Particulars</a:t>
                      </a:r>
                    </a:p>
                  </a:txBody>
                  <a:tcPr/>
                </a:tc>
                <a:tc>
                  <a:txBody>
                    <a:bodyPr/>
                    <a:lstStyle/>
                    <a:p>
                      <a:r>
                        <a:rPr lang="en-IN" dirty="0"/>
                        <a:t>Amount</a:t>
                      </a:r>
                    </a:p>
                  </a:txBody>
                  <a:tcPr/>
                </a:tc>
                <a:tc>
                  <a:txBody>
                    <a:bodyPr/>
                    <a:lstStyle/>
                    <a:p>
                      <a:r>
                        <a:rPr lang="en-IN" dirty="0"/>
                        <a:t>Amount</a:t>
                      </a:r>
                    </a:p>
                  </a:txBody>
                  <a:tcPr/>
                </a:tc>
                <a:extLst>
                  <a:ext uri="{0D108BD9-81ED-4DB2-BD59-A6C34878D82A}">
                    <a16:rowId xmlns:a16="http://schemas.microsoft.com/office/drawing/2014/main" val="10002"/>
                  </a:ext>
                </a:extLst>
              </a:tr>
              <a:tr h="447675">
                <a:tc>
                  <a:txBody>
                    <a:bodyPr/>
                    <a:lstStyle/>
                    <a:p>
                      <a:r>
                        <a:rPr lang="en-IN" dirty="0"/>
                        <a:t>Opening stock</a:t>
                      </a:r>
                    </a:p>
                  </a:txBody>
                  <a:tcPr/>
                </a:tc>
                <a:tc>
                  <a:txBody>
                    <a:bodyPr/>
                    <a:lstStyle/>
                    <a:p>
                      <a:endParaRPr lang="en-IN" dirty="0"/>
                    </a:p>
                  </a:txBody>
                  <a:tcPr/>
                </a:tc>
                <a:tc>
                  <a:txBody>
                    <a:bodyPr/>
                    <a:lstStyle/>
                    <a:p>
                      <a:r>
                        <a:rPr lang="en-IN" dirty="0"/>
                        <a:t>Xxx</a:t>
                      </a:r>
                    </a:p>
                  </a:txBody>
                  <a:tcPr/>
                </a:tc>
                <a:tc>
                  <a:txBody>
                    <a:bodyPr/>
                    <a:lstStyle/>
                    <a:p>
                      <a:r>
                        <a:rPr lang="en-IN" dirty="0"/>
                        <a:t>Sales</a:t>
                      </a:r>
                    </a:p>
                  </a:txBody>
                  <a:tcPr/>
                </a:tc>
                <a:tc>
                  <a:txBody>
                    <a:bodyPr/>
                    <a:lstStyle/>
                    <a:p>
                      <a:r>
                        <a:rPr lang="en-IN" dirty="0"/>
                        <a:t>Xxx</a:t>
                      </a:r>
                    </a:p>
                  </a:txBody>
                  <a:tcPr/>
                </a:tc>
                <a:tc>
                  <a:txBody>
                    <a:bodyPr/>
                    <a:lstStyle/>
                    <a:p>
                      <a:endParaRPr lang="en-IN" dirty="0"/>
                    </a:p>
                  </a:txBody>
                  <a:tcPr/>
                </a:tc>
                <a:extLst>
                  <a:ext uri="{0D108BD9-81ED-4DB2-BD59-A6C34878D82A}">
                    <a16:rowId xmlns:a16="http://schemas.microsoft.com/office/drawing/2014/main" val="10003"/>
                  </a:ext>
                </a:extLst>
              </a:tr>
              <a:tr h="447675">
                <a:tc>
                  <a:txBody>
                    <a:bodyPr/>
                    <a:lstStyle/>
                    <a:p>
                      <a:r>
                        <a:rPr lang="en-IN" dirty="0"/>
                        <a:t>Purchases</a:t>
                      </a:r>
                    </a:p>
                  </a:txBody>
                  <a:tcPr/>
                </a:tc>
                <a:tc>
                  <a:txBody>
                    <a:bodyPr/>
                    <a:lstStyle/>
                    <a:p>
                      <a:r>
                        <a:rPr lang="en-IN" dirty="0"/>
                        <a:t>Xxx</a:t>
                      </a:r>
                    </a:p>
                  </a:txBody>
                  <a:tcPr/>
                </a:tc>
                <a:tc>
                  <a:txBody>
                    <a:bodyPr/>
                    <a:lstStyle/>
                    <a:p>
                      <a:endParaRPr lang="en-IN" dirty="0"/>
                    </a:p>
                  </a:txBody>
                  <a:tcPr/>
                </a:tc>
                <a:tc>
                  <a:txBody>
                    <a:bodyPr/>
                    <a:lstStyle/>
                    <a:p>
                      <a:r>
                        <a:rPr lang="en-IN" dirty="0"/>
                        <a:t>Less: return</a:t>
                      </a:r>
                    </a:p>
                  </a:txBody>
                  <a:tcPr/>
                </a:tc>
                <a:tc>
                  <a:txBody>
                    <a:bodyPr/>
                    <a:lstStyle/>
                    <a:p>
                      <a:r>
                        <a:rPr lang="en-IN" dirty="0"/>
                        <a:t>xxx</a:t>
                      </a:r>
                    </a:p>
                  </a:txBody>
                  <a:tcPr/>
                </a:tc>
                <a:tc>
                  <a:txBody>
                    <a:bodyPr/>
                    <a:lstStyle/>
                    <a:p>
                      <a:r>
                        <a:rPr lang="en-IN" dirty="0"/>
                        <a:t>Xxx</a:t>
                      </a:r>
                    </a:p>
                  </a:txBody>
                  <a:tcPr/>
                </a:tc>
                <a:extLst>
                  <a:ext uri="{0D108BD9-81ED-4DB2-BD59-A6C34878D82A}">
                    <a16:rowId xmlns:a16="http://schemas.microsoft.com/office/drawing/2014/main" val="10004"/>
                  </a:ext>
                </a:extLst>
              </a:tr>
              <a:tr h="447675">
                <a:tc>
                  <a:txBody>
                    <a:bodyPr/>
                    <a:lstStyle/>
                    <a:p>
                      <a:r>
                        <a:rPr lang="en-IN" dirty="0"/>
                        <a:t>Less: return</a:t>
                      </a:r>
                    </a:p>
                  </a:txBody>
                  <a:tcPr/>
                </a:tc>
                <a:tc>
                  <a:txBody>
                    <a:bodyPr/>
                    <a:lstStyle/>
                    <a:p>
                      <a:r>
                        <a:rPr lang="en-IN" dirty="0"/>
                        <a:t>xxx</a:t>
                      </a:r>
                    </a:p>
                  </a:txBody>
                  <a:tcPr/>
                </a:tc>
                <a:tc>
                  <a:txBody>
                    <a:bodyPr/>
                    <a:lstStyle/>
                    <a:p>
                      <a:r>
                        <a:rPr lang="en-IN" dirty="0"/>
                        <a:t>Xxx</a:t>
                      </a:r>
                    </a:p>
                  </a:txBody>
                  <a:tcPr/>
                </a:tc>
                <a:tc>
                  <a:txBody>
                    <a:bodyPr/>
                    <a:lstStyle/>
                    <a:p>
                      <a:r>
                        <a:rPr lang="en-IN" dirty="0"/>
                        <a:t>Closing stock</a:t>
                      </a:r>
                    </a:p>
                  </a:txBody>
                  <a:tcPr/>
                </a:tc>
                <a:tc>
                  <a:txBody>
                    <a:bodyPr/>
                    <a:lstStyle/>
                    <a:p>
                      <a:endParaRPr lang="en-IN" dirty="0"/>
                    </a:p>
                  </a:txBody>
                  <a:tcPr/>
                </a:tc>
                <a:tc>
                  <a:txBody>
                    <a:bodyPr/>
                    <a:lstStyle/>
                    <a:p>
                      <a:r>
                        <a:rPr lang="en-IN" dirty="0"/>
                        <a:t>Xxx</a:t>
                      </a:r>
                    </a:p>
                  </a:txBody>
                  <a:tcPr/>
                </a:tc>
                <a:extLst>
                  <a:ext uri="{0D108BD9-81ED-4DB2-BD59-A6C34878D82A}">
                    <a16:rowId xmlns:a16="http://schemas.microsoft.com/office/drawing/2014/main" val="10005"/>
                  </a:ext>
                </a:extLst>
              </a:tr>
              <a:tr h="447675">
                <a:tc>
                  <a:txBody>
                    <a:bodyPr/>
                    <a:lstStyle/>
                    <a:p>
                      <a:r>
                        <a:rPr lang="en-IN" dirty="0"/>
                        <a:t>Direct</a:t>
                      </a:r>
                      <a:r>
                        <a:rPr lang="en-IN" baseline="0" dirty="0"/>
                        <a:t> expenses</a:t>
                      </a:r>
                      <a:endParaRPr lang="en-IN" dirty="0"/>
                    </a:p>
                  </a:txBody>
                  <a:tcPr/>
                </a:tc>
                <a:tc>
                  <a:txBody>
                    <a:bodyPr/>
                    <a:lstStyle/>
                    <a:p>
                      <a:endParaRPr lang="en-IN"/>
                    </a:p>
                  </a:txBody>
                  <a:tcPr/>
                </a:tc>
                <a:tc>
                  <a:txBody>
                    <a:bodyPr/>
                    <a:lstStyle/>
                    <a:p>
                      <a:r>
                        <a:rPr lang="en-IN" dirty="0"/>
                        <a:t>xxx</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6"/>
                  </a:ext>
                </a:extLst>
              </a:tr>
              <a:tr h="447675">
                <a:tc>
                  <a:txBody>
                    <a:bodyPr/>
                    <a:lstStyle/>
                    <a:p>
                      <a:r>
                        <a:rPr lang="en-IN" b="1" dirty="0">
                          <a:solidFill>
                            <a:schemeClr val="accent2"/>
                          </a:solidFill>
                        </a:rPr>
                        <a:t>Gross</a:t>
                      </a:r>
                      <a:r>
                        <a:rPr lang="en-IN" b="1" baseline="0" dirty="0">
                          <a:solidFill>
                            <a:schemeClr val="accent2"/>
                          </a:solidFill>
                        </a:rPr>
                        <a:t> profit c/d</a:t>
                      </a:r>
                      <a:endParaRPr lang="en-IN" b="1" dirty="0">
                        <a:solidFill>
                          <a:schemeClr val="accent2"/>
                        </a:solidFill>
                      </a:endParaRPr>
                    </a:p>
                  </a:txBody>
                  <a:tcPr>
                    <a:lnB w="12700" cap="flat" cmpd="sng" algn="ctr">
                      <a:solidFill>
                        <a:schemeClr val="tx1"/>
                      </a:solidFill>
                      <a:prstDash val="solid"/>
                      <a:round/>
                      <a:headEnd type="none" w="med" len="med"/>
                      <a:tailEnd type="none" w="med" len="med"/>
                    </a:lnB>
                  </a:tcPr>
                </a:tc>
                <a:tc>
                  <a:txBody>
                    <a:bodyPr/>
                    <a:lstStyle/>
                    <a:p>
                      <a:endParaRPr lang="en-IN" b="1" dirty="0">
                        <a:solidFill>
                          <a:schemeClr val="accent2"/>
                        </a:solidFill>
                      </a:endParaRPr>
                    </a:p>
                  </a:txBody>
                  <a:tcPr>
                    <a:lnB w="12700" cap="flat" cmpd="sng" algn="ctr">
                      <a:solidFill>
                        <a:schemeClr val="tx1"/>
                      </a:solidFill>
                      <a:prstDash val="solid"/>
                      <a:round/>
                      <a:headEnd type="none" w="med" len="med"/>
                      <a:tailEnd type="none" w="med" len="med"/>
                    </a:lnB>
                  </a:tcPr>
                </a:tc>
                <a:tc>
                  <a:txBody>
                    <a:bodyPr/>
                    <a:lstStyle/>
                    <a:p>
                      <a:r>
                        <a:rPr lang="en-IN" dirty="0"/>
                        <a:t>Xxx</a:t>
                      </a:r>
                    </a:p>
                  </a:txBody>
                  <a:tcPr>
                    <a:lnB w="12700" cap="flat" cmpd="sng" algn="ctr">
                      <a:solidFill>
                        <a:schemeClr val="tx1"/>
                      </a:solidFill>
                      <a:prstDash val="solid"/>
                      <a:round/>
                      <a:headEnd type="none" w="med" len="med"/>
                      <a:tailEnd type="none" w="med" len="med"/>
                    </a:lnB>
                  </a:tcPr>
                </a:tc>
                <a:tc>
                  <a:txBody>
                    <a:bodyPr/>
                    <a:lstStyle/>
                    <a:p>
                      <a:r>
                        <a:rPr lang="en-IN" b="1" dirty="0">
                          <a:solidFill>
                            <a:schemeClr val="accent2"/>
                          </a:solidFill>
                        </a:rPr>
                        <a:t>Gross loss c/d</a:t>
                      </a:r>
                    </a:p>
                  </a:txBody>
                  <a:tcPr>
                    <a:lnB w="12700" cap="flat" cmpd="sng" algn="ctr">
                      <a:solidFill>
                        <a:schemeClr val="tx1"/>
                      </a:solidFill>
                      <a:prstDash val="solid"/>
                      <a:round/>
                      <a:headEnd type="none" w="med" len="med"/>
                      <a:tailEnd type="none" w="med" len="med"/>
                    </a:lnB>
                  </a:tcPr>
                </a:tc>
                <a:tc>
                  <a:txBody>
                    <a:bodyPr/>
                    <a:lstStyle/>
                    <a:p>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Xxx</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7675">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r>
                        <a:rPr lang="en-IN" dirty="0"/>
                        <a:t>xxx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b="1" dirty="0">
                        <a:solidFill>
                          <a:schemeClr val="accent2"/>
                        </a:solidFill>
                      </a:endParaRPr>
                    </a:p>
                  </a:txBody>
                  <a:tcPr>
                    <a:lnT w="12700" cap="flat" cmpd="sng" algn="ctr">
                      <a:solidFill>
                        <a:schemeClr val="tx1"/>
                      </a:solidFill>
                      <a:prstDash val="solid"/>
                      <a:round/>
                      <a:headEnd type="none" w="med" len="med"/>
                      <a:tailEnd type="none" w="med" len="med"/>
                    </a:lnT>
                  </a:tcPr>
                </a:tc>
                <a:tc>
                  <a:txBody>
                    <a:bodyPr/>
                    <a:lstStyle/>
                    <a:p>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xxx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1450</Words>
  <Application>Microsoft Office PowerPoint</Application>
  <PresentationFormat>On-screen Show (4:3)</PresentationFormat>
  <Paragraphs>362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Final Accounts: Trading account</vt:lpstr>
      <vt:lpstr>Final Accounts</vt:lpstr>
      <vt:lpstr>Some rules to remember</vt:lpstr>
      <vt:lpstr>Some rules to remember</vt:lpstr>
      <vt:lpstr>Some rules to remember</vt:lpstr>
      <vt:lpstr>Trading account</vt:lpstr>
      <vt:lpstr>Items on debit side of trading account</vt:lpstr>
      <vt:lpstr>Items on credit side of trading account</vt:lpstr>
      <vt:lpstr>Standard format for trading account</vt:lpstr>
      <vt:lpstr>Illustration 1</vt:lpstr>
      <vt:lpstr>Solution</vt:lpstr>
      <vt:lpstr>Solution (rough work)</vt:lpstr>
      <vt:lpstr>PowerPoint Presentation</vt:lpstr>
      <vt:lpstr>Illustration 2</vt:lpstr>
      <vt:lpstr>PowerPoint Presentation</vt:lpstr>
      <vt:lpstr>Final accounts: profit and loss account</vt:lpstr>
      <vt:lpstr>Profit and loss account</vt:lpstr>
      <vt:lpstr>Items on debit side of profit &amp; loss a/c</vt:lpstr>
      <vt:lpstr>Items on credit side of profit &amp; loss a/c</vt:lpstr>
      <vt:lpstr>Standard format for profit &amp; loss a/c</vt:lpstr>
      <vt:lpstr>Illustration 3</vt:lpstr>
      <vt:lpstr>Solution</vt:lpstr>
      <vt:lpstr>Solution (rough work)</vt:lpstr>
      <vt:lpstr>PowerPoint Presentation</vt:lpstr>
      <vt:lpstr>Illustration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Accounts: Trading account</dc:title>
  <dc:creator>U  S E R</dc:creator>
  <cp:lastModifiedBy>Angad Singh</cp:lastModifiedBy>
  <cp:revision>31</cp:revision>
  <dcterms:created xsi:type="dcterms:W3CDTF">2006-08-16T00:00:00Z</dcterms:created>
  <dcterms:modified xsi:type="dcterms:W3CDTF">2022-09-20T09:31:40Z</dcterms:modified>
</cp:coreProperties>
</file>