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5" r:id="rId8"/>
    <p:sldId id="267" r:id="rId9"/>
    <p:sldId id="268" r:id="rId10"/>
    <p:sldId id="270" r:id="rId11"/>
    <p:sldId id="271" r:id="rId12"/>
    <p:sldId id="27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3" d="100"/>
          <a:sy n="73" d="100"/>
        </p:scale>
        <p:origin x="-1296"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Final account: Balance sheet</a:t>
            </a:r>
          </a:p>
        </p:txBody>
      </p:sp>
      <p:sp>
        <p:nvSpPr>
          <p:cNvPr id="3" name="Subtitle 2"/>
          <p:cNvSpPr>
            <a:spLocks noGrp="1"/>
          </p:cNvSpPr>
          <p:nvPr>
            <p:ph type="subTitle" idx="1"/>
          </p:nvPr>
        </p:nvSpPr>
        <p:spPr/>
        <p:txBody>
          <a:bodyPr/>
          <a:lstStyle/>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2895600" cy="1782762"/>
          </a:xfrm>
        </p:spPr>
        <p:txBody>
          <a:bodyPr>
            <a:normAutofit/>
          </a:bodyPr>
          <a:lstStyle/>
          <a:p>
            <a:r>
              <a:rPr lang="en-IN" dirty="0"/>
              <a:t>Illustration 3</a:t>
            </a:r>
          </a:p>
        </p:txBody>
      </p:sp>
      <p:sp>
        <p:nvSpPr>
          <p:cNvPr id="3" name="Content Placeholder 2"/>
          <p:cNvSpPr>
            <a:spLocks noGrp="1"/>
          </p:cNvSpPr>
          <p:nvPr>
            <p:ph sz="half" idx="1"/>
          </p:nvPr>
        </p:nvSpPr>
        <p:spPr>
          <a:xfrm>
            <a:off x="457200" y="2743200"/>
            <a:ext cx="2819400" cy="3382963"/>
          </a:xfrm>
        </p:spPr>
        <p:txBody>
          <a:bodyPr>
            <a:normAutofit fontScale="85000" lnSpcReduction="20000"/>
          </a:bodyPr>
          <a:lstStyle/>
          <a:p>
            <a:r>
              <a:rPr lang="en-IN" dirty="0" err="1"/>
              <a:t>Mahavir</a:t>
            </a:r>
            <a:r>
              <a:rPr lang="en-IN" dirty="0"/>
              <a:t> Manufacturing Co. Ltd., was registered with a nominal capital of Rs.25,00,000 On March 31, 2006 the following were the balances as per the books of the company:</a:t>
            </a:r>
          </a:p>
        </p:txBody>
      </p:sp>
      <p:graphicFrame>
        <p:nvGraphicFramePr>
          <p:cNvPr id="7" name="Content Placeholder 6"/>
          <p:cNvGraphicFramePr>
            <a:graphicFrameLocks noGrp="1"/>
          </p:cNvGraphicFramePr>
          <p:nvPr>
            <p:ph sz="half" idx="2"/>
          </p:nvPr>
        </p:nvGraphicFramePr>
        <p:xfrm>
          <a:off x="4114800" y="304799"/>
          <a:ext cx="4572000" cy="6584361"/>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tblGrid>
              <a:tr h="371726">
                <a:tc>
                  <a:txBody>
                    <a:bodyPr/>
                    <a:lstStyle/>
                    <a:p>
                      <a:r>
                        <a:rPr lang="en-IN" dirty="0"/>
                        <a:t>Particulars</a:t>
                      </a:r>
                    </a:p>
                  </a:txBody>
                  <a:tcPr/>
                </a:tc>
                <a:tc>
                  <a:txBody>
                    <a:bodyPr/>
                    <a:lstStyle/>
                    <a:p>
                      <a:r>
                        <a:rPr lang="en-IN" dirty="0"/>
                        <a:t>Amount (in Rs.)</a:t>
                      </a:r>
                    </a:p>
                  </a:txBody>
                  <a:tcPr/>
                </a:tc>
                <a:extLst>
                  <a:ext uri="{0D108BD9-81ED-4DB2-BD59-A6C34878D82A}">
                    <a16:rowId xmlns:a16="http://schemas.microsoft.com/office/drawing/2014/main" val="10000"/>
                  </a:ext>
                </a:extLst>
              </a:tr>
              <a:tr h="371726">
                <a:tc>
                  <a:txBody>
                    <a:bodyPr/>
                    <a:lstStyle/>
                    <a:p>
                      <a:r>
                        <a:rPr lang="en-IN" dirty="0"/>
                        <a:t>Opening</a:t>
                      </a:r>
                      <a:r>
                        <a:rPr lang="en-IN" baseline="0" dirty="0"/>
                        <a:t> stock</a:t>
                      </a:r>
                      <a:endParaRPr lang="en-IN" dirty="0"/>
                    </a:p>
                  </a:txBody>
                  <a:tcPr/>
                </a:tc>
                <a:tc>
                  <a:txBody>
                    <a:bodyPr/>
                    <a:lstStyle/>
                    <a:p>
                      <a:r>
                        <a:rPr lang="en-IN" dirty="0"/>
                        <a:t>4,00,000</a:t>
                      </a:r>
                    </a:p>
                  </a:txBody>
                  <a:tcPr/>
                </a:tc>
                <a:extLst>
                  <a:ext uri="{0D108BD9-81ED-4DB2-BD59-A6C34878D82A}">
                    <a16:rowId xmlns:a16="http://schemas.microsoft.com/office/drawing/2014/main" val="10001"/>
                  </a:ext>
                </a:extLst>
              </a:tr>
              <a:tr h="371726">
                <a:tc>
                  <a:txBody>
                    <a:bodyPr/>
                    <a:lstStyle/>
                    <a:p>
                      <a:r>
                        <a:rPr lang="en-IN" dirty="0"/>
                        <a:t>Sales</a:t>
                      </a:r>
                    </a:p>
                  </a:txBody>
                  <a:tcPr/>
                </a:tc>
                <a:tc>
                  <a:txBody>
                    <a:bodyPr/>
                    <a:lstStyle/>
                    <a:p>
                      <a:r>
                        <a:rPr lang="en-IN" dirty="0"/>
                        <a:t>7,50,000</a:t>
                      </a:r>
                    </a:p>
                  </a:txBody>
                  <a:tcPr/>
                </a:tc>
                <a:extLst>
                  <a:ext uri="{0D108BD9-81ED-4DB2-BD59-A6C34878D82A}">
                    <a16:rowId xmlns:a16="http://schemas.microsoft.com/office/drawing/2014/main" val="10002"/>
                  </a:ext>
                </a:extLst>
              </a:tr>
              <a:tr h="371726">
                <a:tc>
                  <a:txBody>
                    <a:bodyPr/>
                    <a:lstStyle/>
                    <a:p>
                      <a:r>
                        <a:rPr lang="en-IN" dirty="0"/>
                        <a:t>Purchases </a:t>
                      </a:r>
                    </a:p>
                  </a:txBody>
                  <a:tcPr/>
                </a:tc>
                <a:tc>
                  <a:txBody>
                    <a:bodyPr/>
                    <a:lstStyle/>
                    <a:p>
                      <a:r>
                        <a:rPr lang="en-IN" dirty="0"/>
                        <a:t>2,45,000</a:t>
                      </a:r>
                    </a:p>
                  </a:txBody>
                  <a:tcPr/>
                </a:tc>
                <a:extLst>
                  <a:ext uri="{0D108BD9-81ED-4DB2-BD59-A6C34878D82A}">
                    <a16:rowId xmlns:a16="http://schemas.microsoft.com/office/drawing/2014/main" val="10003"/>
                  </a:ext>
                </a:extLst>
              </a:tr>
              <a:tr h="371726">
                <a:tc>
                  <a:txBody>
                    <a:bodyPr/>
                    <a:lstStyle/>
                    <a:p>
                      <a:r>
                        <a:rPr lang="en-IN" dirty="0"/>
                        <a:t>wages</a:t>
                      </a:r>
                    </a:p>
                  </a:txBody>
                  <a:tcPr/>
                </a:tc>
                <a:tc>
                  <a:txBody>
                    <a:bodyPr/>
                    <a:lstStyle/>
                    <a:p>
                      <a:r>
                        <a:rPr lang="en-IN" dirty="0"/>
                        <a:t>70,000</a:t>
                      </a:r>
                    </a:p>
                  </a:txBody>
                  <a:tcPr/>
                </a:tc>
                <a:extLst>
                  <a:ext uri="{0D108BD9-81ED-4DB2-BD59-A6C34878D82A}">
                    <a16:rowId xmlns:a16="http://schemas.microsoft.com/office/drawing/2014/main" val="10004"/>
                  </a:ext>
                </a:extLst>
              </a:tr>
              <a:tr h="371726">
                <a:tc>
                  <a:txBody>
                    <a:bodyPr/>
                    <a:lstStyle/>
                    <a:p>
                      <a:r>
                        <a:rPr lang="en-IN" dirty="0"/>
                        <a:t>Discount received</a:t>
                      </a:r>
                    </a:p>
                  </a:txBody>
                  <a:tcPr/>
                </a:tc>
                <a:tc>
                  <a:txBody>
                    <a:bodyPr/>
                    <a:lstStyle/>
                    <a:p>
                      <a:r>
                        <a:rPr lang="en-IN" dirty="0"/>
                        <a:t>2,000</a:t>
                      </a:r>
                    </a:p>
                  </a:txBody>
                  <a:tcPr/>
                </a:tc>
                <a:extLst>
                  <a:ext uri="{0D108BD9-81ED-4DB2-BD59-A6C34878D82A}">
                    <a16:rowId xmlns:a16="http://schemas.microsoft.com/office/drawing/2014/main" val="10005"/>
                  </a:ext>
                </a:extLst>
              </a:tr>
              <a:tr h="374357">
                <a:tc>
                  <a:txBody>
                    <a:bodyPr/>
                    <a:lstStyle/>
                    <a:p>
                      <a:r>
                        <a:rPr lang="en-IN" dirty="0"/>
                        <a:t>Furniture and Fittings</a:t>
                      </a:r>
                    </a:p>
                  </a:txBody>
                  <a:tcPr/>
                </a:tc>
                <a:tc>
                  <a:txBody>
                    <a:bodyPr/>
                    <a:lstStyle/>
                    <a:p>
                      <a:r>
                        <a:rPr lang="en-IN" dirty="0"/>
                        <a:t>17,000</a:t>
                      </a:r>
                    </a:p>
                  </a:txBody>
                  <a:tcPr/>
                </a:tc>
                <a:extLst>
                  <a:ext uri="{0D108BD9-81ED-4DB2-BD59-A6C34878D82A}">
                    <a16:rowId xmlns:a16="http://schemas.microsoft.com/office/drawing/2014/main" val="10006"/>
                  </a:ext>
                </a:extLst>
              </a:tr>
              <a:tr h="371726">
                <a:tc>
                  <a:txBody>
                    <a:bodyPr/>
                    <a:lstStyle/>
                    <a:p>
                      <a:r>
                        <a:rPr lang="en-IN" dirty="0"/>
                        <a:t>Salaries</a:t>
                      </a:r>
                    </a:p>
                  </a:txBody>
                  <a:tcPr/>
                </a:tc>
                <a:tc>
                  <a:txBody>
                    <a:bodyPr/>
                    <a:lstStyle/>
                    <a:p>
                      <a:r>
                        <a:rPr lang="en-IN" dirty="0"/>
                        <a:t>7,500</a:t>
                      </a:r>
                    </a:p>
                  </a:txBody>
                  <a:tcPr/>
                </a:tc>
                <a:extLst>
                  <a:ext uri="{0D108BD9-81ED-4DB2-BD59-A6C34878D82A}">
                    <a16:rowId xmlns:a16="http://schemas.microsoft.com/office/drawing/2014/main" val="10007"/>
                  </a:ext>
                </a:extLst>
              </a:tr>
              <a:tr h="371726">
                <a:tc>
                  <a:txBody>
                    <a:bodyPr/>
                    <a:lstStyle/>
                    <a:p>
                      <a:r>
                        <a:rPr lang="en-IN" dirty="0"/>
                        <a:t>Insurance</a:t>
                      </a:r>
                      <a:r>
                        <a:rPr lang="en-IN" baseline="0" dirty="0"/>
                        <a:t> premium</a:t>
                      </a:r>
                      <a:endParaRPr lang="en-IN" dirty="0"/>
                    </a:p>
                  </a:txBody>
                  <a:tcPr/>
                </a:tc>
                <a:tc>
                  <a:txBody>
                    <a:bodyPr/>
                    <a:lstStyle/>
                    <a:p>
                      <a:r>
                        <a:rPr lang="en-IN" dirty="0"/>
                        <a:t>5,000</a:t>
                      </a:r>
                    </a:p>
                  </a:txBody>
                  <a:tcPr/>
                </a:tc>
                <a:extLst>
                  <a:ext uri="{0D108BD9-81ED-4DB2-BD59-A6C34878D82A}">
                    <a16:rowId xmlns:a16="http://schemas.microsoft.com/office/drawing/2014/main" val="10008"/>
                  </a:ext>
                </a:extLst>
              </a:tr>
              <a:tr h="371726">
                <a:tc>
                  <a:txBody>
                    <a:bodyPr/>
                    <a:lstStyle/>
                    <a:p>
                      <a:r>
                        <a:rPr lang="en-IN" dirty="0"/>
                        <a:t>debtors</a:t>
                      </a:r>
                    </a:p>
                  </a:txBody>
                  <a:tcPr/>
                </a:tc>
                <a:tc>
                  <a:txBody>
                    <a:bodyPr/>
                    <a:lstStyle/>
                    <a:p>
                      <a:r>
                        <a:rPr lang="en-IN" dirty="0"/>
                        <a:t>38,000</a:t>
                      </a:r>
                    </a:p>
                  </a:txBody>
                  <a:tcPr/>
                </a:tc>
                <a:extLst>
                  <a:ext uri="{0D108BD9-81ED-4DB2-BD59-A6C34878D82A}">
                    <a16:rowId xmlns:a16="http://schemas.microsoft.com/office/drawing/2014/main" val="10009"/>
                  </a:ext>
                </a:extLst>
              </a:tr>
              <a:tr h="371726">
                <a:tc>
                  <a:txBody>
                    <a:bodyPr/>
                    <a:lstStyle/>
                    <a:p>
                      <a:r>
                        <a:rPr lang="en-IN" dirty="0"/>
                        <a:t>creditors</a:t>
                      </a:r>
                    </a:p>
                  </a:txBody>
                  <a:tcPr/>
                </a:tc>
                <a:tc>
                  <a:txBody>
                    <a:bodyPr/>
                    <a:lstStyle/>
                    <a:p>
                      <a:r>
                        <a:rPr lang="en-IN" dirty="0"/>
                        <a:t>18,000</a:t>
                      </a:r>
                    </a:p>
                  </a:txBody>
                  <a:tcPr/>
                </a:tc>
                <a:extLst>
                  <a:ext uri="{0D108BD9-81ED-4DB2-BD59-A6C34878D82A}">
                    <a16:rowId xmlns:a16="http://schemas.microsoft.com/office/drawing/2014/main" val="10010"/>
                  </a:ext>
                </a:extLst>
              </a:tr>
              <a:tr h="413458">
                <a:tc>
                  <a:txBody>
                    <a:bodyPr/>
                    <a:lstStyle/>
                    <a:p>
                      <a:r>
                        <a:rPr lang="en-IN" dirty="0"/>
                        <a:t>Plant </a:t>
                      </a:r>
                      <a:r>
                        <a:rPr lang="en-IN"/>
                        <a:t>and machinery</a:t>
                      </a:r>
                      <a:endParaRPr lang="en-IN" dirty="0"/>
                    </a:p>
                  </a:txBody>
                  <a:tcPr/>
                </a:tc>
                <a:tc>
                  <a:txBody>
                    <a:bodyPr/>
                    <a:lstStyle/>
                    <a:p>
                      <a:r>
                        <a:rPr lang="en-IN" dirty="0"/>
                        <a:t>30,000</a:t>
                      </a:r>
                    </a:p>
                    <a:p>
                      <a:endParaRPr lang="en-IN" dirty="0"/>
                    </a:p>
                  </a:txBody>
                  <a:tcPr/>
                </a:tc>
                <a:extLst>
                  <a:ext uri="{0D108BD9-81ED-4DB2-BD59-A6C34878D82A}">
                    <a16:rowId xmlns:a16="http://schemas.microsoft.com/office/drawing/2014/main" val="10011"/>
                  </a:ext>
                </a:extLst>
              </a:tr>
              <a:tr h="320040">
                <a:tc>
                  <a:txBody>
                    <a:bodyPr/>
                    <a:lstStyle/>
                    <a:p>
                      <a:r>
                        <a:rPr lang="en-IN" dirty="0"/>
                        <a:t>Land</a:t>
                      </a:r>
                    </a:p>
                  </a:txBody>
                  <a:tcPr/>
                </a:tc>
                <a:tc>
                  <a:txBody>
                    <a:bodyPr/>
                    <a:lstStyle/>
                    <a:p>
                      <a:r>
                        <a:rPr lang="en-IN"/>
                        <a:t>2444500</a:t>
                      </a:r>
                      <a:endParaRPr lang="en-IN" dirty="0"/>
                    </a:p>
                  </a:txBody>
                  <a:tcPr/>
                </a:tc>
                <a:extLst>
                  <a:ext uri="{0D108BD9-81ED-4DB2-BD59-A6C34878D82A}">
                    <a16:rowId xmlns:a16="http://schemas.microsoft.com/office/drawing/2014/main" val="10012"/>
                  </a:ext>
                </a:extLst>
              </a:tr>
              <a:tr h="371726">
                <a:tc>
                  <a:txBody>
                    <a:bodyPr/>
                    <a:lstStyle/>
                    <a:p>
                      <a:r>
                        <a:rPr lang="en-IN" dirty="0"/>
                        <a:t>Cash and bank</a:t>
                      </a:r>
                    </a:p>
                  </a:txBody>
                  <a:tcPr/>
                </a:tc>
                <a:tc>
                  <a:txBody>
                    <a:bodyPr/>
                    <a:lstStyle/>
                    <a:p>
                      <a:r>
                        <a:rPr lang="en-IN" dirty="0"/>
                        <a:t>16,000</a:t>
                      </a:r>
                    </a:p>
                  </a:txBody>
                  <a:tcPr/>
                </a:tc>
                <a:extLst>
                  <a:ext uri="{0D108BD9-81ED-4DB2-BD59-A6C34878D82A}">
                    <a16:rowId xmlns:a16="http://schemas.microsoft.com/office/drawing/2014/main" val="10013"/>
                  </a:ext>
                </a:extLst>
              </a:tr>
              <a:tr h="371726">
                <a:tc>
                  <a:txBody>
                    <a:bodyPr/>
                    <a:lstStyle/>
                    <a:p>
                      <a:r>
                        <a:rPr lang="en-IN" dirty="0"/>
                        <a:t>General reserve </a:t>
                      </a:r>
                    </a:p>
                  </a:txBody>
                  <a:tcPr/>
                </a:tc>
                <a:tc>
                  <a:txBody>
                    <a:bodyPr/>
                    <a:lstStyle/>
                    <a:p>
                      <a:r>
                        <a:rPr lang="en-IN" dirty="0"/>
                        <a:t>17,000</a:t>
                      </a:r>
                    </a:p>
                  </a:txBody>
                  <a:tcPr/>
                </a:tc>
                <a:extLst>
                  <a:ext uri="{0D108BD9-81ED-4DB2-BD59-A6C34878D82A}">
                    <a16:rowId xmlns:a16="http://schemas.microsoft.com/office/drawing/2014/main" val="10014"/>
                  </a:ext>
                </a:extLst>
              </a:tr>
              <a:tr h="371726">
                <a:tc>
                  <a:txBody>
                    <a:bodyPr/>
                    <a:lstStyle/>
                    <a:p>
                      <a:r>
                        <a:rPr lang="en-IN" dirty="0"/>
                        <a:t>Goodwill</a:t>
                      </a:r>
                    </a:p>
                  </a:txBody>
                  <a:tcPr/>
                </a:tc>
                <a:tc>
                  <a:txBody>
                    <a:bodyPr/>
                    <a:lstStyle/>
                    <a:p>
                      <a:r>
                        <a:rPr lang="en-IN" dirty="0"/>
                        <a:t>32000</a:t>
                      </a:r>
                    </a:p>
                  </a:txBody>
                  <a:tcPr/>
                </a:tc>
                <a:extLst>
                  <a:ext uri="{0D108BD9-81ED-4DB2-BD59-A6C34878D82A}">
                    <a16:rowId xmlns:a16="http://schemas.microsoft.com/office/drawing/2014/main" val="10015"/>
                  </a:ext>
                </a:extLst>
              </a:tr>
              <a:tr h="371726">
                <a:tc>
                  <a:txBody>
                    <a:bodyPr/>
                    <a:lstStyle/>
                    <a:p>
                      <a:r>
                        <a:rPr lang="en-IN" dirty="0"/>
                        <a:t>Loan</a:t>
                      </a:r>
                    </a:p>
                  </a:txBody>
                  <a:tcPr/>
                </a:tc>
                <a:tc>
                  <a:txBody>
                    <a:bodyPr/>
                    <a:lstStyle/>
                    <a:p>
                      <a:r>
                        <a:rPr lang="en-IN" dirty="0"/>
                        <a:t>18000</a:t>
                      </a:r>
                    </a:p>
                  </a:txBody>
                  <a:tcPr/>
                </a:tc>
                <a:extLst>
                  <a:ext uri="{0D108BD9-81ED-4DB2-BD59-A6C34878D82A}">
                    <a16:rowId xmlns:a16="http://schemas.microsoft.com/office/drawing/2014/main" val="10016"/>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u="sng" dirty="0"/>
              <a:t>INCOME TAX CONSIDERATIONS</a:t>
            </a:r>
            <a:br>
              <a:rPr lang="en-IN" b="1" dirty="0"/>
            </a:br>
            <a:endParaRPr lang="en-IN" dirty="0"/>
          </a:p>
        </p:txBody>
      </p:sp>
      <p:sp>
        <p:nvSpPr>
          <p:cNvPr id="3" name="Content Placeholder 2"/>
          <p:cNvSpPr>
            <a:spLocks noGrp="1"/>
          </p:cNvSpPr>
          <p:nvPr>
            <p:ph idx="1"/>
          </p:nvPr>
        </p:nvSpPr>
        <p:spPr/>
        <p:txBody>
          <a:bodyPr>
            <a:normAutofit fontScale="85000" lnSpcReduction="10000"/>
          </a:bodyPr>
          <a:lstStyle/>
          <a:p>
            <a:pPr>
              <a:buNone/>
            </a:pPr>
            <a:r>
              <a:rPr lang="en-IN" dirty="0"/>
              <a:t>For the purpose of calculation of taxes under Income tax act, the types of companies can be defined as under:</a:t>
            </a:r>
          </a:p>
          <a:p>
            <a:r>
              <a:rPr lang="en-IN" b="1" dirty="0"/>
              <a:t>Domestic Company:</a:t>
            </a:r>
            <a:r>
              <a:rPr lang="en-IN" dirty="0"/>
              <a:t> Domestic company is one which is registered under the Companies Act of India and also includes the company registered in the foreign countries having control and management wholly situated in India. A domestic company includes private as well as public companies.</a:t>
            </a:r>
          </a:p>
          <a:p>
            <a:r>
              <a:rPr lang="en-IN" b="1" dirty="0"/>
              <a:t>Foreign Company:</a:t>
            </a:r>
            <a:r>
              <a:rPr lang="en-IN" dirty="0"/>
              <a:t> Foreign company is one which is not registered under the companies act of India and has control &amp; management located outside </a:t>
            </a:r>
            <a:r>
              <a:rPr lang="en-IN"/>
              <a:t>India.</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u="sng" dirty="0"/>
              <a:t>Types of income which a company earns</a:t>
            </a:r>
            <a:endParaRPr lang="en-IN" dirty="0"/>
          </a:p>
        </p:txBody>
      </p:sp>
      <p:sp>
        <p:nvSpPr>
          <p:cNvPr id="3" name="Content Placeholder 2"/>
          <p:cNvSpPr>
            <a:spLocks noGrp="1"/>
          </p:cNvSpPr>
          <p:nvPr>
            <p:ph idx="1"/>
          </p:nvPr>
        </p:nvSpPr>
        <p:spPr/>
        <p:txBody>
          <a:bodyPr>
            <a:normAutofit/>
          </a:bodyPr>
          <a:lstStyle/>
          <a:p>
            <a:pPr>
              <a:buNone/>
            </a:pPr>
            <a:r>
              <a:rPr lang="en-IN" dirty="0"/>
              <a:t> </a:t>
            </a:r>
          </a:p>
          <a:p>
            <a:pPr lvl="0"/>
            <a:r>
              <a:rPr lang="en-IN" dirty="0"/>
              <a:t>Profits earned from the business (we are talking here about the net profit of a company after paying interest)</a:t>
            </a:r>
          </a:p>
          <a:p>
            <a:pPr lvl="0"/>
            <a:r>
              <a:rPr lang="en-IN" dirty="0"/>
              <a:t>Capital Gains</a:t>
            </a:r>
          </a:p>
          <a:p>
            <a:pPr lvl="0"/>
            <a:r>
              <a:rPr lang="en-IN" dirty="0"/>
              <a:t>Income from renting property</a:t>
            </a:r>
          </a:p>
          <a:p>
            <a:pPr lvl="0"/>
            <a:r>
              <a:rPr lang="en-IN" dirty="0"/>
              <a:t>Income from other sources like dividend, interest etc.</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IN" dirty="0"/>
              <a:t>Balance sheet</a:t>
            </a:r>
          </a:p>
        </p:txBody>
      </p:sp>
      <p:sp>
        <p:nvSpPr>
          <p:cNvPr id="3" name="Content Placeholder 2"/>
          <p:cNvSpPr>
            <a:spLocks noGrp="1"/>
          </p:cNvSpPr>
          <p:nvPr>
            <p:ph idx="1"/>
          </p:nvPr>
        </p:nvSpPr>
        <p:spPr>
          <a:xfrm>
            <a:off x="457200" y="1219200"/>
            <a:ext cx="8229600" cy="5257800"/>
          </a:xfrm>
        </p:spPr>
        <p:txBody>
          <a:bodyPr>
            <a:normAutofit fontScale="85000" lnSpcReduction="20000"/>
          </a:bodyPr>
          <a:lstStyle/>
          <a:p>
            <a:r>
              <a:rPr lang="en-IN" dirty="0"/>
              <a:t>Last of final accounts.</a:t>
            </a:r>
          </a:p>
          <a:p>
            <a:r>
              <a:rPr lang="en-IN" dirty="0"/>
              <a:t>A balance sheet is a financial statement that summarizes a company's assets, liabilities and shareholders' equity at a specific point in time. </a:t>
            </a:r>
          </a:p>
          <a:p>
            <a:r>
              <a:rPr lang="en-IN" dirty="0"/>
              <a:t>These three balance sheet segments give investors an idea as to what the company owns and owes, as well as the amount invested by shareholders. </a:t>
            </a:r>
          </a:p>
          <a:p>
            <a:r>
              <a:rPr lang="en-IN" dirty="0"/>
              <a:t>The balance sheet adheres to the following basic accounting identity:</a:t>
            </a:r>
          </a:p>
          <a:p>
            <a:pPr>
              <a:buNone/>
            </a:pPr>
            <a:r>
              <a:rPr lang="en-IN" dirty="0"/>
              <a:t>    Asset = capital + liability</a:t>
            </a:r>
          </a:p>
          <a:p>
            <a:pPr>
              <a:buNone/>
            </a:pPr>
            <a:r>
              <a:rPr lang="en-IN" dirty="0"/>
              <a:t>i.e.,</a:t>
            </a:r>
          </a:p>
          <a:p>
            <a:pPr>
              <a:buNone/>
            </a:pPr>
            <a:r>
              <a:rPr lang="en-IN" dirty="0"/>
              <a:t>Application of fund = sources of fund.</a:t>
            </a:r>
          </a:p>
          <a:p>
            <a:r>
              <a:rPr lang="en-IN" dirty="0"/>
              <a:t>Refer to the next slide for format of balance sheet.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52400" y="457200"/>
          <a:ext cx="8839201" cy="4805680"/>
        </p:xfrm>
        <a:graphic>
          <a:graphicData uri="http://schemas.openxmlformats.org/drawingml/2006/table">
            <a:tbl>
              <a:tblPr firstRow="1" bandRow="1">
                <a:tableStyleId>{5C22544A-7EE6-4342-B048-85BDC9FD1C3A}</a:tableStyleId>
              </a:tblPr>
              <a:tblGrid>
                <a:gridCol w="2309446">
                  <a:extLst>
                    <a:ext uri="{9D8B030D-6E8A-4147-A177-3AD203B41FA5}">
                      <a16:colId xmlns:a16="http://schemas.microsoft.com/office/drawing/2014/main" val="20000"/>
                    </a:ext>
                  </a:extLst>
                </a:gridCol>
                <a:gridCol w="872197">
                  <a:extLst>
                    <a:ext uri="{9D8B030D-6E8A-4147-A177-3AD203B41FA5}">
                      <a16:colId xmlns:a16="http://schemas.microsoft.com/office/drawing/2014/main" val="20001"/>
                    </a:ext>
                  </a:extLst>
                </a:gridCol>
                <a:gridCol w="970671">
                  <a:extLst>
                    <a:ext uri="{9D8B030D-6E8A-4147-A177-3AD203B41FA5}">
                      <a16:colId xmlns:a16="http://schemas.microsoft.com/office/drawing/2014/main" val="20002"/>
                    </a:ext>
                  </a:extLst>
                </a:gridCol>
                <a:gridCol w="2433711">
                  <a:extLst>
                    <a:ext uri="{9D8B030D-6E8A-4147-A177-3AD203B41FA5}">
                      <a16:colId xmlns:a16="http://schemas.microsoft.com/office/drawing/2014/main" val="20003"/>
                    </a:ext>
                  </a:extLst>
                </a:gridCol>
                <a:gridCol w="1126588">
                  <a:extLst>
                    <a:ext uri="{9D8B030D-6E8A-4147-A177-3AD203B41FA5}">
                      <a16:colId xmlns:a16="http://schemas.microsoft.com/office/drawing/2014/main" val="20004"/>
                    </a:ext>
                  </a:extLst>
                </a:gridCol>
                <a:gridCol w="1126588">
                  <a:extLst>
                    <a:ext uri="{9D8B030D-6E8A-4147-A177-3AD203B41FA5}">
                      <a16:colId xmlns:a16="http://schemas.microsoft.com/office/drawing/2014/main" val="20005"/>
                    </a:ext>
                  </a:extLst>
                </a:gridCol>
              </a:tblGrid>
              <a:tr h="370840">
                <a:tc gridSpan="6">
                  <a:txBody>
                    <a:bodyPr/>
                    <a:lstStyle/>
                    <a:p>
                      <a:r>
                        <a:rPr lang="en-IN" sz="2400" dirty="0"/>
                        <a:t>                  Balance sheet of</a:t>
                      </a:r>
                      <a:r>
                        <a:rPr lang="en-IN" sz="2400" baseline="0" dirty="0"/>
                        <a:t> company xyz ltd as on 31.3. 2020</a:t>
                      </a:r>
                      <a:endParaRPr lang="en-IN" sz="24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0"/>
                  </a:ext>
                </a:extLst>
              </a:tr>
              <a:tr h="370840">
                <a:tc>
                  <a:txBody>
                    <a:bodyPr/>
                    <a:lstStyle/>
                    <a:p>
                      <a:r>
                        <a:rPr lang="en-IN" dirty="0"/>
                        <a:t>Liabilities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Assets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IN" dirty="0"/>
                        <a:t>Share capital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Xxx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Intangible assets</a:t>
                      </a:r>
                    </a:p>
                    <a:p>
                      <a:r>
                        <a:rPr lang="en-IN" dirty="0"/>
                        <a:t>(</a:t>
                      </a:r>
                      <a:r>
                        <a:rPr lang="en-IN" dirty="0" err="1"/>
                        <a:t>eg</a:t>
                      </a:r>
                      <a:r>
                        <a:rPr lang="en-IN" dirty="0"/>
                        <a:t>: goodwill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Xxx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IN" dirty="0"/>
                        <a:t>Add: net profit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xxx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Xxx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Fixed assets: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IN" dirty="0"/>
                        <a:t>Reserves and surplus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Xxx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      Plant and machinery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Xxx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r>
                        <a:rPr lang="en-IN" dirty="0"/>
                        <a:t>Secured loans: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      Less:</a:t>
                      </a:r>
                      <a:r>
                        <a:rPr lang="en-IN" baseline="0" dirty="0"/>
                        <a:t> depreciation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xxx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Xxx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r>
                        <a:rPr lang="en-IN" dirty="0"/>
                        <a:t>       Debentures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Xxx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       Furniture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Xxx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r>
                        <a:rPr lang="en-IN" dirty="0"/>
                        <a:t>        Loans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Xxx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Current assets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Xxx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r>
                        <a:rPr lang="en-IN" dirty="0"/>
                        <a:t>Unsecured loans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Xxx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Net los</a:t>
                      </a:r>
                      <a:r>
                        <a:rPr lang="en-IN" baseline="0" dirty="0"/>
                        <a:t>s (if any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Xxx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70840">
                <a:tc>
                  <a:txBody>
                    <a:bodyPr/>
                    <a:lstStyle/>
                    <a:p>
                      <a:r>
                        <a:rPr lang="en-IN" dirty="0"/>
                        <a:t>Current liability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Xxx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370840">
                <a:tc>
                  <a:txBody>
                    <a:bodyPr/>
                    <a:lstStyle/>
                    <a:p>
                      <a:r>
                        <a:rPr lang="en-IN" dirty="0"/>
                        <a:t>Provision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Xxx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b="1" dirty="0"/>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b="1" dirty="0"/>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IN" dirty="0"/>
              <a:t>Illustration 1</a:t>
            </a:r>
          </a:p>
        </p:txBody>
      </p:sp>
      <p:sp>
        <p:nvSpPr>
          <p:cNvPr id="3" name="Content Placeholder 2"/>
          <p:cNvSpPr>
            <a:spLocks noGrp="1"/>
          </p:cNvSpPr>
          <p:nvPr>
            <p:ph idx="1"/>
          </p:nvPr>
        </p:nvSpPr>
        <p:spPr>
          <a:xfrm>
            <a:off x="457200" y="1066800"/>
            <a:ext cx="8229600" cy="5562600"/>
          </a:xfrm>
        </p:spPr>
        <p:txBody>
          <a:bodyPr>
            <a:normAutofit fontScale="85000" lnSpcReduction="20000"/>
          </a:bodyPr>
          <a:lstStyle/>
          <a:p>
            <a:r>
              <a:rPr lang="en-IN" dirty="0"/>
              <a:t>Company IT Ltd. had the following balances on 31.3.2020:</a:t>
            </a:r>
          </a:p>
          <a:p>
            <a:r>
              <a:rPr lang="en-IN" dirty="0"/>
              <a:t>Capital = Rs. 1,00,000</a:t>
            </a:r>
          </a:p>
          <a:p>
            <a:r>
              <a:rPr lang="en-IN" dirty="0"/>
              <a:t>Reserve and surplus = Rs 30,000</a:t>
            </a:r>
          </a:p>
          <a:p>
            <a:r>
              <a:rPr lang="en-IN" dirty="0"/>
              <a:t>Net profit = Rs. 20,000.</a:t>
            </a:r>
          </a:p>
          <a:p>
            <a:r>
              <a:rPr lang="en-IN" dirty="0"/>
              <a:t>Loan taken = Rs. 50,000</a:t>
            </a:r>
          </a:p>
          <a:p>
            <a:r>
              <a:rPr lang="en-IN" dirty="0"/>
              <a:t>Outstanding salary = rs 6000</a:t>
            </a:r>
          </a:p>
          <a:p>
            <a:r>
              <a:rPr lang="en-IN" dirty="0"/>
              <a:t>Advance insurance = rs 5000</a:t>
            </a:r>
          </a:p>
          <a:p>
            <a:r>
              <a:rPr lang="en-IN" dirty="0"/>
              <a:t>Creditors = rs. 40,000</a:t>
            </a:r>
          </a:p>
          <a:p>
            <a:r>
              <a:rPr lang="en-IN" dirty="0"/>
              <a:t>Debtors = rs. 15,000</a:t>
            </a:r>
          </a:p>
          <a:p>
            <a:r>
              <a:rPr lang="en-IN" dirty="0"/>
              <a:t>Provision for fire damage= rs 44,000</a:t>
            </a:r>
          </a:p>
          <a:p>
            <a:r>
              <a:rPr lang="en-IN" dirty="0"/>
              <a:t>Land and building= rs. 3,00,000 (depreciates @ 10%)</a:t>
            </a:r>
          </a:p>
          <a:p>
            <a:pPr>
              <a:buNone/>
            </a:pPr>
            <a:r>
              <a:rPr lang="en-IN" dirty="0"/>
              <a:t>Prepare a balance sheet.</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52400" y="457200"/>
          <a:ext cx="8839201" cy="4064000"/>
        </p:xfrm>
        <a:graphic>
          <a:graphicData uri="http://schemas.openxmlformats.org/drawingml/2006/table">
            <a:tbl>
              <a:tblPr firstRow="1" bandRow="1">
                <a:tableStyleId>{5C22544A-7EE6-4342-B048-85BDC9FD1C3A}</a:tableStyleId>
              </a:tblPr>
              <a:tblGrid>
                <a:gridCol w="2309446">
                  <a:extLst>
                    <a:ext uri="{9D8B030D-6E8A-4147-A177-3AD203B41FA5}">
                      <a16:colId xmlns:a16="http://schemas.microsoft.com/office/drawing/2014/main" val="20000"/>
                    </a:ext>
                  </a:extLst>
                </a:gridCol>
                <a:gridCol w="1119554">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937825">
                  <a:extLst>
                    <a:ext uri="{9D8B030D-6E8A-4147-A177-3AD203B41FA5}">
                      <a16:colId xmlns:a16="http://schemas.microsoft.com/office/drawing/2014/main" val="20003"/>
                    </a:ext>
                  </a:extLst>
                </a:gridCol>
                <a:gridCol w="1126588">
                  <a:extLst>
                    <a:ext uri="{9D8B030D-6E8A-4147-A177-3AD203B41FA5}">
                      <a16:colId xmlns:a16="http://schemas.microsoft.com/office/drawing/2014/main" val="20004"/>
                    </a:ext>
                  </a:extLst>
                </a:gridCol>
                <a:gridCol w="1126588">
                  <a:extLst>
                    <a:ext uri="{9D8B030D-6E8A-4147-A177-3AD203B41FA5}">
                      <a16:colId xmlns:a16="http://schemas.microsoft.com/office/drawing/2014/main" val="20005"/>
                    </a:ext>
                  </a:extLst>
                </a:gridCol>
              </a:tblGrid>
              <a:tr h="370840">
                <a:tc gridSpan="6">
                  <a:txBody>
                    <a:bodyPr/>
                    <a:lstStyle/>
                    <a:p>
                      <a:r>
                        <a:rPr lang="en-IN" sz="2400" dirty="0"/>
                        <a:t>                  Balance sheet of</a:t>
                      </a:r>
                      <a:r>
                        <a:rPr lang="en-IN" sz="2400" baseline="0" dirty="0"/>
                        <a:t> company </a:t>
                      </a:r>
                      <a:r>
                        <a:rPr lang="en-IN" sz="2400" baseline="0" dirty="0" err="1"/>
                        <a:t>abc</a:t>
                      </a:r>
                      <a:r>
                        <a:rPr lang="en-IN" sz="2400" baseline="0" dirty="0"/>
                        <a:t> ltd as on 31.3. 2020</a:t>
                      </a:r>
                      <a:endParaRPr lang="en-IN" sz="24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0"/>
                  </a:ext>
                </a:extLst>
              </a:tr>
              <a:tr h="370840">
                <a:tc>
                  <a:txBody>
                    <a:bodyPr/>
                    <a:lstStyle/>
                    <a:p>
                      <a:r>
                        <a:rPr lang="en-IN" dirty="0"/>
                        <a:t>Liabilities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Assets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IN" dirty="0"/>
                        <a:t>Share capital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1,00,000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Land and building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3,00,000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IN" dirty="0"/>
                        <a:t>Add: net profit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20,000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1,20,000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Less: depreciation @ 10 %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30,000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2,70,000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IN" dirty="0"/>
                        <a:t>Reserves and surplus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30,000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r>
                        <a:rPr lang="en-IN" dirty="0"/>
                        <a:t>        Loans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50,000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r>
                        <a:rPr lang="en-IN" dirty="0"/>
                        <a:t>Outstanding salary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6,000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r>
                        <a:rPr lang="en-IN" dirty="0"/>
                        <a:t>Creditors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40,000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Debtors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15,000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r>
                        <a:rPr lang="en-IN" dirty="0"/>
                        <a:t>Provision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44,000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Advance insurance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5,000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b="1" dirty="0"/>
                        <a:t>2,90,000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b="1" dirty="0"/>
                        <a:t>2,90,000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2514600" cy="944562"/>
          </a:xfrm>
        </p:spPr>
        <p:txBody>
          <a:bodyPr>
            <a:normAutofit fontScale="90000"/>
          </a:bodyPr>
          <a:lstStyle/>
          <a:p>
            <a:r>
              <a:rPr lang="en-IN" dirty="0"/>
              <a:t>Illustration 2</a:t>
            </a:r>
          </a:p>
        </p:txBody>
      </p:sp>
      <p:sp>
        <p:nvSpPr>
          <p:cNvPr id="3" name="Content Placeholder 2"/>
          <p:cNvSpPr>
            <a:spLocks noGrp="1"/>
          </p:cNvSpPr>
          <p:nvPr>
            <p:ph sz="half" idx="1"/>
          </p:nvPr>
        </p:nvSpPr>
        <p:spPr>
          <a:xfrm>
            <a:off x="457200" y="1600200"/>
            <a:ext cx="2743200" cy="4038600"/>
          </a:xfrm>
        </p:spPr>
        <p:txBody>
          <a:bodyPr>
            <a:normAutofit fontScale="92500" lnSpcReduction="10000"/>
          </a:bodyPr>
          <a:lstStyle/>
          <a:p>
            <a:pPr>
              <a:buNone/>
            </a:pPr>
            <a:r>
              <a:rPr lang="en-IN" dirty="0"/>
              <a:t>     The following are the balances of </a:t>
            </a:r>
            <a:r>
              <a:rPr lang="en-IN" dirty="0" err="1"/>
              <a:t>Vaibhavi</a:t>
            </a:r>
            <a:r>
              <a:rPr lang="en-IN" dirty="0"/>
              <a:t> Co. Ltd. as at 30th June, 2006. Additionally, closing stock = Rs. 82,000 and depreciation @ 10 %. Prepare final accounts.</a:t>
            </a:r>
          </a:p>
          <a:p>
            <a:endParaRPr lang="en-IN" dirty="0"/>
          </a:p>
        </p:txBody>
      </p:sp>
      <p:graphicFrame>
        <p:nvGraphicFramePr>
          <p:cNvPr id="5" name="Content Placeholder 4"/>
          <p:cNvGraphicFramePr>
            <a:graphicFrameLocks noGrp="1"/>
          </p:cNvGraphicFramePr>
          <p:nvPr>
            <p:ph sz="half" idx="2"/>
          </p:nvPr>
        </p:nvGraphicFramePr>
        <p:xfrm>
          <a:off x="3429000" y="-5"/>
          <a:ext cx="5257800" cy="6744685"/>
        </p:xfrm>
        <a:graphic>
          <a:graphicData uri="http://schemas.openxmlformats.org/drawingml/2006/table">
            <a:tbl>
              <a:tblPr firstRow="1" bandRow="1">
                <a:tableStyleId>{5C22544A-7EE6-4342-B048-85BDC9FD1C3A}</a:tableStyleId>
              </a:tblPr>
              <a:tblGrid>
                <a:gridCol w="3364992">
                  <a:extLst>
                    <a:ext uri="{9D8B030D-6E8A-4147-A177-3AD203B41FA5}">
                      <a16:colId xmlns:a16="http://schemas.microsoft.com/office/drawing/2014/main" val="20000"/>
                    </a:ext>
                  </a:extLst>
                </a:gridCol>
                <a:gridCol w="1892808">
                  <a:extLst>
                    <a:ext uri="{9D8B030D-6E8A-4147-A177-3AD203B41FA5}">
                      <a16:colId xmlns:a16="http://schemas.microsoft.com/office/drawing/2014/main" val="20001"/>
                    </a:ext>
                  </a:extLst>
                </a:gridCol>
              </a:tblGrid>
              <a:tr h="381005">
                <a:tc>
                  <a:txBody>
                    <a:bodyPr/>
                    <a:lstStyle/>
                    <a:p>
                      <a:r>
                        <a:rPr lang="en-IN" dirty="0"/>
                        <a:t>Particulars</a:t>
                      </a:r>
                    </a:p>
                  </a:txBody>
                  <a:tcPr/>
                </a:tc>
                <a:tc>
                  <a:txBody>
                    <a:bodyPr/>
                    <a:lstStyle/>
                    <a:p>
                      <a:r>
                        <a:rPr lang="en-IN" dirty="0"/>
                        <a:t>Amount (in Rs.)</a:t>
                      </a:r>
                    </a:p>
                  </a:txBody>
                  <a:tcPr/>
                </a:tc>
                <a:extLst>
                  <a:ext uri="{0D108BD9-81ED-4DB2-BD59-A6C34878D82A}">
                    <a16:rowId xmlns:a16="http://schemas.microsoft.com/office/drawing/2014/main" val="10000"/>
                  </a:ext>
                </a:extLst>
              </a:tr>
              <a:tr h="319194">
                <a:tc>
                  <a:txBody>
                    <a:bodyPr/>
                    <a:lstStyle/>
                    <a:p>
                      <a:r>
                        <a:rPr lang="en-IN" dirty="0"/>
                        <a:t>Opening</a:t>
                      </a:r>
                      <a:r>
                        <a:rPr lang="en-IN" baseline="0" dirty="0"/>
                        <a:t> stock</a:t>
                      </a:r>
                      <a:endParaRPr lang="en-IN" dirty="0"/>
                    </a:p>
                  </a:txBody>
                  <a:tcPr/>
                </a:tc>
                <a:tc>
                  <a:txBody>
                    <a:bodyPr/>
                    <a:lstStyle/>
                    <a:p>
                      <a:r>
                        <a:rPr lang="en-IN" dirty="0"/>
                        <a:t>75,000</a:t>
                      </a:r>
                    </a:p>
                  </a:txBody>
                  <a:tcPr/>
                </a:tc>
                <a:extLst>
                  <a:ext uri="{0D108BD9-81ED-4DB2-BD59-A6C34878D82A}">
                    <a16:rowId xmlns:a16="http://schemas.microsoft.com/office/drawing/2014/main" val="10001"/>
                  </a:ext>
                </a:extLst>
              </a:tr>
              <a:tr h="258234">
                <a:tc>
                  <a:txBody>
                    <a:bodyPr/>
                    <a:lstStyle/>
                    <a:p>
                      <a:r>
                        <a:rPr lang="en-IN" dirty="0"/>
                        <a:t>Sales</a:t>
                      </a:r>
                    </a:p>
                  </a:txBody>
                  <a:tcPr/>
                </a:tc>
                <a:tc>
                  <a:txBody>
                    <a:bodyPr/>
                    <a:lstStyle/>
                    <a:p>
                      <a:r>
                        <a:rPr lang="en-IN" dirty="0"/>
                        <a:t>3,50,000</a:t>
                      </a:r>
                    </a:p>
                  </a:txBody>
                  <a:tcPr/>
                </a:tc>
                <a:extLst>
                  <a:ext uri="{0D108BD9-81ED-4DB2-BD59-A6C34878D82A}">
                    <a16:rowId xmlns:a16="http://schemas.microsoft.com/office/drawing/2014/main" val="10002"/>
                  </a:ext>
                </a:extLst>
              </a:tr>
              <a:tr h="273474">
                <a:tc>
                  <a:txBody>
                    <a:bodyPr/>
                    <a:lstStyle/>
                    <a:p>
                      <a:r>
                        <a:rPr lang="en-IN" dirty="0"/>
                        <a:t>Purchases </a:t>
                      </a:r>
                    </a:p>
                  </a:txBody>
                  <a:tcPr/>
                </a:tc>
                <a:tc>
                  <a:txBody>
                    <a:bodyPr/>
                    <a:lstStyle/>
                    <a:p>
                      <a:r>
                        <a:rPr lang="en-IN" dirty="0"/>
                        <a:t>2,45,000</a:t>
                      </a:r>
                    </a:p>
                  </a:txBody>
                  <a:tcPr/>
                </a:tc>
                <a:extLst>
                  <a:ext uri="{0D108BD9-81ED-4DB2-BD59-A6C34878D82A}">
                    <a16:rowId xmlns:a16="http://schemas.microsoft.com/office/drawing/2014/main" val="10003"/>
                  </a:ext>
                </a:extLst>
              </a:tr>
              <a:tr h="288714">
                <a:tc>
                  <a:txBody>
                    <a:bodyPr/>
                    <a:lstStyle/>
                    <a:p>
                      <a:r>
                        <a:rPr lang="en-IN" dirty="0"/>
                        <a:t>wages</a:t>
                      </a:r>
                    </a:p>
                  </a:txBody>
                  <a:tcPr/>
                </a:tc>
                <a:tc>
                  <a:txBody>
                    <a:bodyPr/>
                    <a:lstStyle/>
                    <a:p>
                      <a:r>
                        <a:rPr lang="en-IN" dirty="0"/>
                        <a:t>50,000</a:t>
                      </a:r>
                    </a:p>
                  </a:txBody>
                  <a:tcPr/>
                </a:tc>
                <a:extLst>
                  <a:ext uri="{0D108BD9-81ED-4DB2-BD59-A6C34878D82A}">
                    <a16:rowId xmlns:a16="http://schemas.microsoft.com/office/drawing/2014/main" val="10004"/>
                  </a:ext>
                </a:extLst>
              </a:tr>
              <a:tr h="303954">
                <a:tc>
                  <a:txBody>
                    <a:bodyPr/>
                    <a:lstStyle/>
                    <a:p>
                      <a:r>
                        <a:rPr lang="en-IN" dirty="0"/>
                        <a:t>Discount allowed</a:t>
                      </a:r>
                    </a:p>
                  </a:txBody>
                  <a:tcPr/>
                </a:tc>
                <a:tc>
                  <a:txBody>
                    <a:bodyPr/>
                    <a:lstStyle/>
                    <a:p>
                      <a:r>
                        <a:rPr lang="en-IN" dirty="0"/>
                        <a:t>12,000</a:t>
                      </a:r>
                    </a:p>
                  </a:txBody>
                  <a:tcPr/>
                </a:tc>
                <a:extLst>
                  <a:ext uri="{0D108BD9-81ED-4DB2-BD59-A6C34878D82A}">
                    <a16:rowId xmlns:a16="http://schemas.microsoft.com/office/drawing/2014/main" val="10005"/>
                  </a:ext>
                </a:extLst>
              </a:tr>
              <a:tr h="319194">
                <a:tc>
                  <a:txBody>
                    <a:bodyPr/>
                    <a:lstStyle/>
                    <a:p>
                      <a:r>
                        <a:rPr lang="en-IN" dirty="0"/>
                        <a:t>Furniture and Fittings</a:t>
                      </a:r>
                    </a:p>
                  </a:txBody>
                  <a:tcPr/>
                </a:tc>
                <a:tc>
                  <a:txBody>
                    <a:bodyPr/>
                    <a:lstStyle/>
                    <a:p>
                      <a:r>
                        <a:rPr lang="en-IN" dirty="0"/>
                        <a:t>17,000</a:t>
                      </a:r>
                    </a:p>
                  </a:txBody>
                  <a:tcPr/>
                </a:tc>
                <a:extLst>
                  <a:ext uri="{0D108BD9-81ED-4DB2-BD59-A6C34878D82A}">
                    <a16:rowId xmlns:a16="http://schemas.microsoft.com/office/drawing/2014/main" val="10006"/>
                  </a:ext>
                </a:extLst>
              </a:tr>
              <a:tr h="258234">
                <a:tc>
                  <a:txBody>
                    <a:bodyPr/>
                    <a:lstStyle/>
                    <a:p>
                      <a:r>
                        <a:rPr lang="en-IN" dirty="0"/>
                        <a:t>Salaries</a:t>
                      </a:r>
                    </a:p>
                  </a:txBody>
                  <a:tcPr/>
                </a:tc>
                <a:tc>
                  <a:txBody>
                    <a:bodyPr/>
                    <a:lstStyle/>
                    <a:p>
                      <a:r>
                        <a:rPr lang="en-IN" dirty="0"/>
                        <a:t>7,500</a:t>
                      </a:r>
                    </a:p>
                  </a:txBody>
                  <a:tcPr/>
                </a:tc>
                <a:extLst>
                  <a:ext uri="{0D108BD9-81ED-4DB2-BD59-A6C34878D82A}">
                    <a16:rowId xmlns:a16="http://schemas.microsoft.com/office/drawing/2014/main" val="10007"/>
                  </a:ext>
                </a:extLst>
              </a:tr>
              <a:tr h="273474">
                <a:tc>
                  <a:txBody>
                    <a:bodyPr/>
                    <a:lstStyle/>
                    <a:p>
                      <a:r>
                        <a:rPr lang="en-IN" dirty="0"/>
                        <a:t>Rent</a:t>
                      </a:r>
                    </a:p>
                  </a:txBody>
                  <a:tcPr/>
                </a:tc>
                <a:tc>
                  <a:txBody>
                    <a:bodyPr/>
                    <a:lstStyle/>
                    <a:p>
                      <a:r>
                        <a:rPr lang="en-IN" dirty="0"/>
                        <a:t>5,000</a:t>
                      </a:r>
                    </a:p>
                  </a:txBody>
                  <a:tcPr/>
                </a:tc>
                <a:extLst>
                  <a:ext uri="{0D108BD9-81ED-4DB2-BD59-A6C34878D82A}">
                    <a16:rowId xmlns:a16="http://schemas.microsoft.com/office/drawing/2014/main" val="10008"/>
                  </a:ext>
                </a:extLst>
              </a:tr>
              <a:tr h="212514">
                <a:tc>
                  <a:txBody>
                    <a:bodyPr/>
                    <a:lstStyle/>
                    <a:p>
                      <a:r>
                        <a:rPr lang="en-IN" dirty="0"/>
                        <a:t>Sundry expenses</a:t>
                      </a:r>
                    </a:p>
                  </a:txBody>
                  <a:tcPr/>
                </a:tc>
                <a:tc>
                  <a:txBody>
                    <a:bodyPr/>
                    <a:lstStyle/>
                    <a:p>
                      <a:r>
                        <a:rPr lang="en-IN" dirty="0"/>
                        <a:t>7,000</a:t>
                      </a:r>
                    </a:p>
                  </a:txBody>
                  <a:tcPr/>
                </a:tc>
                <a:extLst>
                  <a:ext uri="{0D108BD9-81ED-4DB2-BD59-A6C34878D82A}">
                    <a16:rowId xmlns:a16="http://schemas.microsoft.com/office/drawing/2014/main" val="10009"/>
                  </a:ext>
                </a:extLst>
              </a:tr>
              <a:tr h="402200">
                <a:tc>
                  <a:txBody>
                    <a:bodyPr/>
                    <a:lstStyle/>
                    <a:p>
                      <a:r>
                        <a:rPr lang="en-IN" dirty="0"/>
                        <a:t>Share capital </a:t>
                      </a:r>
                    </a:p>
                  </a:txBody>
                  <a:tcPr/>
                </a:tc>
                <a:tc>
                  <a:txBody>
                    <a:bodyPr/>
                    <a:lstStyle/>
                    <a:p>
                      <a:r>
                        <a:rPr lang="en-IN" dirty="0"/>
                        <a:t>1,00,000</a:t>
                      </a:r>
                    </a:p>
                  </a:txBody>
                  <a:tcPr/>
                </a:tc>
                <a:extLst>
                  <a:ext uri="{0D108BD9-81ED-4DB2-BD59-A6C34878D82A}">
                    <a16:rowId xmlns:a16="http://schemas.microsoft.com/office/drawing/2014/main" val="10010"/>
                  </a:ext>
                </a:extLst>
              </a:tr>
              <a:tr h="402200">
                <a:tc>
                  <a:txBody>
                    <a:bodyPr/>
                    <a:lstStyle/>
                    <a:p>
                      <a:r>
                        <a:rPr lang="en-IN" dirty="0"/>
                        <a:t>debtors</a:t>
                      </a:r>
                    </a:p>
                  </a:txBody>
                  <a:tcPr/>
                </a:tc>
                <a:tc>
                  <a:txBody>
                    <a:bodyPr/>
                    <a:lstStyle/>
                    <a:p>
                      <a:r>
                        <a:rPr lang="en-IN" dirty="0"/>
                        <a:t>38,000</a:t>
                      </a:r>
                    </a:p>
                  </a:txBody>
                  <a:tcPr/>
                </a:tc>
                <a:extLst>
                  <a:ext uri="{0D108BD9-81ED-4DB2-BD59-A6C34878D82A}">
                    <a16:rowId xmlns:a16="http://schemas.microsoft.com/office/drawing/2014/main" val="10011"/>
                  </a:ext>
                </a:extLst>
              </a:tr>
              <a:tr h="247160">
                <a:tc>
                  <a:txBody>
                    <a:bodyPr/>
                    <a:lstStyle/>
                    <a:p>
                      <a:r>
                        <a:rPr lang="en-IN" dirty="0"/>
                        <a:t>creditors</a:t>
                      </a:r>
                    </a:p>
                  </a:txBody>
                  <a:tcPr/>
                </a:tc>
                <a:tc>
                  <a:txBody>
                    <a:bodyPr/>
                    <a:lstStyle/>
                    <a:p>
                      <a:r>
                        <a:rPr lang="en-IN" dirty="0"/>
                        <a:t>18,000</a:t>
                      </a:r>
                    </a:p>
                  </a:txBody>
                  <a:tcPr/>
                </a:tc>
                <a:extLst>
                  <a:ext uri="{0D108BD9-81ED-4DB2-BD59-A6C34878D82A}">
                    <a16:rowId xmlns:a16="http://schemas.microsoft.com/office/drawing/2014/main" val="10012"/>
                  </a:ext>
                </a:extLst>
              </a:tr>
              <a:tr h="402200">
                <a:tc>
                  <a:txBody>
                    <a:bodyPr/>
                    <a:lstStyle/>
                    <a:p>
                      <a:r>
                        <a:rPr lang="en-IN" dirty="0"/>
                        <a:t>Plant and machinery</a:t>
                      </a:r>
                    </a:p>
                  </a:txBody>
                  <a:tcPr/>
                </a:tc>
                <a:tc>
                  <a:txBody>
                    <a:bodyPr/>
                    <a:lstStyle/>
                    <a:p>
                      <a:r>
                        <a:rPr lang="en-IN" dirty="0"/>
                        <a:t>30,000</a:t>
                      </a:r>
                    </a:p>
                  </a:txBody>
                  <a:tcPr/>
                </a:tc>
                <a:extLst>
                  <a:ext uri="{0D108BD9-81ED-4DB2-BD59-A6C34878D82A}">
                    <a16:rowId xmlns:a16="http://schemas.microsoft.com/office/drawing/2014/main" val="10013"/>
                  </a:ext>
                </a:extLst>
              </a:tr>
              <a:tr h="241200">
                <a:tc>
                  <a:txBody>
                    <a:bodyPr/>
                    <a:lstStyle/>
                    <a:p>
                      <a:r>
                        <a:rPr lang="en-IN" dirty="0"/>
                        <a:t>Cash and bank</a:t>
                      </a:r>
                    </a:p>
                  </a:txBody>
                  <a:tcPr/>
                </a:tc>
                <a:tc>
                  <a:txBody>
                    <a:bodyPr/>
                    <a:lstStyle/>
                    <a:p>
                      <a:r>
                        <a:rPr lang="en-IN" dirty="0"/>
                        <a:t>16,000</a:t>
                      </a:r>
                    </a:p>
                  </a:txBody>
                  <a:tcPr/>
                </a:tc>
                <a:extLst>
                  <a:ext uri="{0D108BD9-81ED-4DB2-BD59-A6C34878D82A}">
                    <a16:rowId xmlns:a16="http://schemas.microsoft.com/office/drawing/2014/main" val="10014"/>
                  </a:ext>
                </a:extLst>
              </a:tr>
              <a:tr h="332640">
                <a:tc>
                  <a:txBody>
                    <a:bodyPr/>
                    <a:lstStyle/>
                    <a:p>
                      <a:r>
                        <a:rPr lang="en-IN" dirty="0"/>
                        <a:t>General reserve </a:t>
                      </a:r>
                    </a:p>
                  </a:txBody>
                  <a:tcPr/>
                </a:tc>
                <a:tc>
                  <a:txBody>
                    <a:bodyPr/>
                    <a:lstStyle/>
                    <a:p>
                      <a:r>
                        <a:rPr lang="en-IN" dirty="0"/>
                        <a:t>17,000</a:t>
                      </a:r>
                    </a:p>
                  </a:txBody>
                  <a:tcPr/>
                </a:tc>
                <a:extLst>
                  <a:ext uri="{0D108BD9-81ED-4DB2-BD59-A6C34878D82A}">
                    <a16:rowId xmlns:a16="http://schemas.microsoft.com/office/drawing/2014/main" val="10015"/>
                  </a:ext>
                </a:extLst>
              </a:tr>
              <a:tr h="271680">
                <a:tc>
                  <a:txBody>
                    <a:bodyPr/>
                    <a:lstStyle/>
                    <a:p>
                      <a:r>
                        <a:rPr lang="en-IN" dirty="0"/>
                        <a:t>Patents and Trademark </a:t>
                      </a:r>
                    </a:p>
                  </a:txBody>
                  <a:tcPr/>
                </a:tc>
                <a:tc>
                  <a:txBody>
                    <a:bodyPr/>
                    <a:lstStyle/>
                    <a:p>
                      <a:r>
                        <a:rPr lang="en-IN" dirty="0"/>
                        <a:t>45000</a:t>
                      </a:r>
                    </a:p>
                  </a:txBody>
                  <a:tcPr/>
                </a:tc>
                <a:extLst>
                  <a:ext uri="{0D108BD9-81ED-4DB2-BD59-A6C34878D82A}">
                    <a16:rowId xmlns:a16="http://schemas.microsoft.com/office/drawing/2014/main" val="10016"/>
                  </a:ext>
                </a:extLst>
              </a:tr>
              <a:tr h="402200">
                <a:tc>
                  <a:txBody>
                    <a:bodyPr/>
                    <a:lstStyle/>
                    <a:p>
                      <a:r>
                        <a:rPr lang="en-IN" dirty="0"/>
                        <a:t>Loan</a:t>
                      </a:r>
                    </a:p>
                  </a:txBody>
                  <a:tcPr/>
                </a:tc>
                <a:tc>
                  <a:txBody>
                    <a:bodyPr/>
                    <a:lstStyle/>
                    <a:p>
                      <a:r>
                        <a:rPr lang="en-IN" dirty="0"/>
                        <a:t>62,500</a:t>
                      </a:r>
                    </a:p>
                  </a:txBody>
                  <a:tcPr/>
                </a:tc>
                <a:extLst>
                  <a:ext uri="{0D108BD9-81ED-4DB2-BD59-A6C34878D82A}">
                    <a16:rowId xmlns:a16="http://schemas.microsoft.com/office/drawing/2014/main" val="10017"/>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dirty="0"/>
          </a:p>
        </p:txBody>
      </p:sp>
      <p:graphicFrame>
        <p:nvGraphicFramePr>
          <p:cNvPr id="4" name="Content Placeholder 3"/>
          <p:cNvGraphicFramePr>
            <a:graphicFrameLocks/>
          </p:cNvGraphicFramePr>
          <p:nvPr/>
        </p:nvGraphicFramePr>
        <p:xfrm>
          <a:off x="152399" y="228598"/>
          <a:ext cx="8839201" cy="4690578"/>
        </p:xfrm>
        <a:graphic>
          <a:graphicData uri="http://schemas.openxmlformats.org/drawingml/2006/table">
            <a:tbl>
              <a:tblPr firstRow="1" bandRow="1">
                <a:tableStyleId>{5C22544A-7EE6-4342-B048-85BDC9FD1C3A}</a:tableStyleId>
              </a:tblPr>
              <a:tblGrid>
                <a:gridCol w="1882422">
                  <a:extLst>
                    <a:ext uri="{9D8B030D-6E8A-4147-A177-3AD203B41FA5}">
                      <a16:colId xmlns:a16="http://schemas.microsoft.com/office/drawing/2014/main" val="20000"/>
                    </a:ext>
                  </a:extLst>
                </a:gridCol>
                <a:gridCol w="1063979">
                  <a:extLst>
                    <a:ext uri="{9D8B030D-6E8A-4147-A177-3AD203B41FA5}">
                      <a16:colId xmlns:a16="http://schemas.microsoft.com/office/drawing/2014/main" val="20001"/>
                    </a:ext>
                  </a:extLst>
                </a:gridCol>
                <a:gridCol w="1473200">
                  <a:extLst>
                    <a:ext uri="{9D8B030D-6E8A-4147-A177-3AD203B41FA5}">
                      <a16:colId xmlns:a16="http://schemas.microsoft.com/office/drawing/2014/main" val="20002"/>
                    </a:ext>
                  </a:extLst>
                </a:gridCol>
                <a:gridCol w="1657350">
                  <a:extLst>
                    <a:ext uri="{9D8B030D-6E8A-4147-A177-3AD203B41FA5}">
                      <a16:colId xmlns:a16="http://schemas.microsoft.com/office/drawing/2014/main" val="20003"/>
                    </a:ext>
                  </a:extLst>
                </a:gridCol>
                <a:gridCol w="1289050">
                  <a:extLst>
                    <a:ext uri="{9D8B030D-6E8A-4147-A177-3AD203B41FA5}">
                      <a16:colId xmlns:a16="http://schemas.microsoft.com/office/drawing/2014/main" val="20004"/>
                    </a:ext>
                  </a:extLst>
                </a:gridCol>
                <a:gridCol w="1473200">
                  <a:extLst>
                    <a:ext uri="{9D8B030D-6E8A-4147-A177-3AD203B41FA5}">
                      <a16:colId xmlns:a16="http://schemas.microsoft.com/office/drawing/2014/main" val="20005"/>
                    </a:ext>
                  </a:extLst>
                </a:gridCol>
              </a:tblGrid>
              <a:tr h="549811">
                <a:tc gridSpan="6">
                  <a:txBody>
                    <a:bodyPr/>
                    <a:lstStyle/>
                    <a:p>
                      <a:r>
                        <a:rPr lang="en-IN" sz="2400" dirty="0"/>
                        <a:t>Trading account   In the books of</a:t>
                      </a:r>
                      <a:r>
                        <a:rPr lang="en-IN" sz="2400" baseline="0" dirty="0"/>
                        <a:t> </a:t>
                      </a:r>
                      <a:r>
                        <a:rPr lang="en-IN" sz="2400" baseline="0" dirty="0" err="1"/>
                        <a:t>Vaibhavi</a:t>
                      </a:r>
                      <a:r>
                        <a:rPr lang="en-IN" sz="2400" dirty="0"/>
                        <a:t> Ltd. </a:t>
                      </a:r>
                      <a:r>
                        <a:rPr lang="en-IN" sz="2400" baseline="0" dirty="0"/>
                        <a:t>As on 31.06. 06</a:t>
                      </a:r>
                      <a:endParaRPr lang="en-IN" sz="2400"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10000"/>
                  </a:ext>
                </a:extLst>
              </a:tr>
              <a:tr h="512532">
                <a:tc gridSpan="6">
                  <a:txBody>
                    <a:bodyPr/>
                    <a:lstStyle/>
                    <a:p>
                      <a:r>
                        <a:rPr lang="en-IN" b="1" dirty="0"/>
                        <a:t>Dr.                                                                                                                                               Cr</a:t>
                      </a:r>
                      <a:r>
                        <a:rPr lang="en-IN" dirty="0"/>
                        <a:t>.</a:t>
                      </a: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10001"/>
                  </a:ext>
                </a:extLst>
              </a:tr>
              <a:tr h="896930">
                <a:tc>
                  <a:txBody>
                    <a:bodyPr/>
                    <a:lstStyle/>
                    <a:p>
                      <a:r>
                        <a:rPr lang="en-IN" b="1" dirty="0"/>
                        <a:t>Particulars </a:t>
                      </a:r>
                    </a:p>
                  </a:txBody>
                  <a:tcPr/>
                </a:tc>
                <a:tc>
                  <a:txBody>
                    <a:bodyPr/>
                    <a:lstStyle/>
                    <a:p>
                      <a:r>
                        <a:rPr lang="en-IN" b="1" dirty="0"/>
                        <a:t>Amount (in RS.)</a:t>
                      </a:r>
                    </a:p>
                  </a:txBody>
                  <a:tcPr/>
                </a:tc>
                <a:tc>
                  <a:txBody>
                    <a:bodyPr/>
                    <a:lstStyle/>
                    <a:p>
                      <a:r>
                        <a:rPr lang="en-IN" b="1" dirty="0"/>
                        <a:t>Amount (in RS.)</a:t>
                      </a:r>
                    </a:p>
                  </a:txBody>
                  <a:tcPr/>
                </a:tc>
                <a:tc>
                  <a:txBody>
                    <a:bodyPr/>
                    <a:lstStyle/>
                    <a:p>
                      <a:r>
                        <a:rPr lang="en-IN" b="1" dirty="0"/>
                        <a:t>Particulars</a:t>
                      </a:r>
                    </a:p>
                  </a:txBody>
                  <a:tcPr/>
                </a:tc>
                <a:tc>
                  <a:txBody>
                    <a:bodyPr/>
                    <a:lstStyle/>
                    <a:p>
                      <a:r>
                        <a:rPr lang="en-IN" b="1" dirty="0"/>
                        <a:t>Amount (in RS.)</a:t>
                      </a:r>
                    </a:p>
                  </a:txBody>
                  <a:tcPr/>
                </a:tc>
                <a:tc>
                  <a:txBody>
                    <a:bodyPr/>
                    <a:lstStyle/>
                    <a:p>
                      <a:r>
                        <a:rPr lang="en-IN" b="1" dirty="0"/>
                        <a:t>Amount (in RS.)</a:t>
                      </a:r>
                    </a:p>
                  </a:txBody>
                  <a:tcPr/>
                </a:tc>
                <a:extLst>
                  <a:ext uri="{0D108BD9-81ED-4DB2-BD59-A6C34878D82A}">
                    <a16:rowId xmlns:a16="http://schemas.microsoft.com/office/drawing/2014/main" val="10002"/>
                  </a:ext>
                </a:extLst>
              </a:tr>
              <a:tr h="512532">
                <a:tc>
                  <a:txBody>
                    <a:bodyPr/>
                    <a:lstStyle/>
                    <a:p>
                      <a:r>
                        <a:rPr lang="en-IN" dirty="0"/>
                        <a:t>Opening stock </a:t>
                      </a:r>
                    </a:p>
                  </a:txBody>
                  <a:tcPr/>
                </a:tc>
                <a:tc>
                  <a:txBody>
                    <a:bodyPr/>
                    <a:lstStyle/>
                    <a:p>
                      <a:endParaRPr lang="en-IN" dirty="0"/>
                    </a:p>
                  </a:txBody>
                  <a:tcPr/>
                </a:tc>
                <a:tc>
                  <a:txBody>
                    <a:bodyPr/>
                    <a:lstStyle/>
                    <a:p>
                      <a:r>
                        <a:rPr lang="en-IN" dirty="0"/>
                        <a:t>75000</a:t>
                      </a:r>
                    </a:p>
                  </a:txBody>
                  <a:tcPr/>
                </a:tc>
                <a:tc>
                  <a:txBody>
                    <a:bodyPr/>
                    <a:lstStyle/>
                    <a:p>
                      <a:r>
                        <a:rPr lang="en-IN" dirty="0"/>
                        <a:t>Sales</a:t>
                      </a:r>
                    </a:p>
                  </a:txBody>
                  <a:tcPr/>
                </a:tc>
                <a:tc>
                  <a:txBody>
                    <a:bodyPr/>
                    <a:lstStyle/>
                    <a:p>
                      <a:endParaRPr lang="en-IN" dirty="0"/>
                    </a:p>
                  </a:txBody>
                  <a:tcPr/>
                </a:tc>
                <a:tc>
                  <a:txBody>
                    <a:bodyPr/>
                    <a:lstStyle/>
                    <a:p>
                      <a:r>
                        <a:rPr lang="en-IN" dirty="0"/>
                        <a:t>3,50,000</a:t>
                      </a:r>
                    </a:p>
                  </a:txBody>
                  <a:tcPr/>
                </a:tc>
                <a:extLst>
                  <a:ext uri="{0D108BD9-81ED-4DB2-BD59-A6C34878D82A}">
                    <a16:rowId xmlns:a16="http://schemas.microsoft.com/office/drawing/2014/main" val="10003"/>
                  </a:ext>
                </a:extLst>
              </a:tr>
              <a:tr h="685159">
                <a:tc>
                  <a:txBody>
                    <a:bodyPr/>
                    <a:lstStyle/>
                    <a:p>
                      <a:r>
                        <a:rPr lang="en-IN" dirty="0"/>
                        <a:t>Purchases</a:t>
                      </a:r>
                    </a:p>
                  </a:txBody>
                  <a:tcPr/>
                </a:tc>
                <a:tc>
                  <a:txBody>
                    <a:bodyPr/>
                    <a:lstStyle/>
                    <a:p>
                      <a:endParaRPr lang="en-IN" dirty="0"/>
                    </a:p>
                  </a:txBody>
                  <a:tcPr/>
                </a:tc>
                <a:tc>
                  <a:txBody>
                    <a:bodyPr/>
                    <a:lstStyle/>
                    <a:p>
                      <a:r>
                        <a:rPr lang="en-IN" dirty="0"/>
                        <a:t>2,45,000</a:t>
                      </a:r>
                    </a:p>
                  </a:txBody>
                  <a:tcPr/>
                </a:tc>
                <a:tc>
                  <a:txBody>
                    <a:bodyPr/>
                    <a:lstStyle/>
                    <a:p>
                      <a:r>
                        <a:rPr lang="en-IN" dirty="0"/>
                        <a:t>Closing stock</a:t>
                      </a:r>
                    </a:p>
                  </a:txBody>
                  <a:tcPr/>
                </a:tc>
                <a:tc>
                  <a:txBody>
                    <a:bodyPr/>
                    <a:lstStyle/>
                    <a:p>
                      <a:endParaRPr lang="en-IN" dirty="0"/>
                    </a:p>
                  </a:txBody>
                  <a:tcPr/>
                </a:tc>
                <a:tc>
                  <a:txBody>
                    <a:bodyPr/>
                    <a:lstStyle/>
                    <a:p>
                      <a:r>
                        <a:rPr lang="en-IN" dirty="0"/>
                        <a:t>82,000</a:t>
                      </a:r>
                    </a:p>
                  </a:txBody>
                  <a:tcPr/>
                </a:tc>
                <a:extLst>
                  <a:ext uri="{0D108BD9-81ED-4DB2-BD59-A6C34878D82A}">
                    <a16:rowId xmlns:a16="http://schemas.microsoft.com/office/drawing/2014/main" val="10004"/>
                  </a:ext>
                </a:extLst>
              </a:tr>
              <a:tr h="471269">
                <a:tc>
                  <a:txBody>
                    <a:bodyPr/>
                    <a:lstStyle/>
                    <a:p>
                      <a:r>
                        <a:rPr lang="en-IN" dirty="0"/>
                        <a:t>wages</a:t>
                      </a:r>
                    </a:p>
                  </a:txBody>
                  <a:tcPr/>
                </a:tc>
                <a:tc>
                  <a:txBody>
                    <a:bodyPr/>
                    <a:lstStyle/>
                    <a:p>
                      <a:endParaRPr lang="en-IN" dirty="0"/>
                    </a:p>
                  </a:txBody>
                  <a:tcPr/>
                </a:tc>
                <a:tc>
                  <a:txBody>
                    <a:bodyPr/>
                    <a:lstStyle/>
                    <a:p>
                      <a:r>
                        <a:rPr lang="en-IN" dirty="0"/>
                        <a:t>50,000</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005"/>
                  </a:ext>
                </a:extLst>
              </a:tr>
              <a:tr h="549813">
                <a:tc>
                  <a:txBody>
                    <a:bodyPr/>
                    <a:lstStyle/>
                    <a:p>
                      <a:r>
                        <a:rPr lang="en-IN" dirty="0">
                          <a:solidFill>
                            <a:srgbClr val="FF0000"/>
                          </a:solidFill>
                        </a:rPr>
                        <a:t>Gross</a:t>
                      </a:r>
                      <a:r>
                        <a:rPr lang="en-IN" baseline="0" dirty="0">
                          <a:solidFill>
                            <a:srgbClr val="FF0000"/>
                          </a:solidFill>
                        </a:rPr>
                        <a:t> profit c/d</a:t>
                      </a:r>
                      <a:endParaRPr lang="en-IN" dirty="0">
                        <a:solidFill>
                          <a:srgbClr val="FF0000"/>
                        </a:solidFill>
                      </a:endParaRPr>
                    </a:p>
                  </a:txBody>
                  <a:tcPr/>
                </a:tc>
                <a:tc>
                  <a:txBody>
                    <a:bodyPr/>
                    <a:lstStyle/>
                    <a:p>
                      <a:endParaRPr lang="en-IN" dirty="0">
                        <a:solidFill>
                          <a:srgbClr val="FF0000"/>
                        </a:solidFill>
                      </a:endParaRPr>
                    </a:p>
                  </a:txBody>
                  <a:tcPr/>
                </a:tc>
                <a:tc>
                  <a:txBody>
                    <a:bodyPr/>
                    <a:lstStyle/>
                    <a:p>
                      <a:r>
                        <a:rPr lang="en-IN" dirty="0">
                          <a:solidFill>
                            <a:srgbClr val="FF0000"/>
                          </a:solidFill>
                        </a:rPr>
                        <a:t>62,000</a:t>
                      </a:r>
                    </a:p>
                  </a:txBody>
                  <a:tcPr>
                    <a:lnB w="12700" cap="flat" cmpd="sng" algn="ctr">
                      <a:solidFill>
                        <a:schemeClr val="tx1"/>
                      </a:solidFill>
                      <a:prstDash val="solid"/>
                      <a:round/>
                      <a:headEnd type="none" w="med" len="med"/>
                      <a:tailEnd type="none" w="med" len="med"/>
                    </a:lnB>
                  </a:tcPr>
                </a:tc>
                <a:tc>
                  <a:txBody>
                    <a:bodyPr/>
                    <a:lstStyle/>
                    <a:p>
                      <a:endParaRPr lang="en-IN" dirty="0"/>
                    </a:p>
                  </a:txBody>
                  <a:tcPr>
                    <a:lnB w="12700" cap="flat" cmpd="sng" algn="ctr">
                      <a:solidFill>
                        <a:schemeClr val="tx1"/>
                      </a:solidFill>
                      <a:prstDash val="solid"/>
                      <a:round/>
                      <a:headEnd type="none" w="med" len="med"/>
                      <a:tailEnd type="none" w="med" len="med"/>
                    </a:lnB>
                  </a:tcPr>
                </a:tc>
                <a:tc>
                  <a:txBody>
                    <a:bodyPr/>
                    <a:lstStyle/>
                    <a:p>
                      <a:endParaRPr lang="en-IN" dirty="0"/>
                    </a:p>
                  </a:txBody>
                  <a:tcPr>
                    <a:lnB w="12700" cap="flat" cmpd="sng" algn="ctr">
                      <a:solidFill>
                        <a:schemeClr val="tx1"/>
                      </a:solidFill>
                      <a:prstDash val="solid"/>
                      <a:round/>
                      <a:headEnd type="none" w="med" len="med"/>
                      <a:tailEnd type="none" w="med" len="med"/>
                    </a:lnB>
                  </a:tcPr>
                </a:tc>
                <a:tc>
                  <a:txBody>
                    <a:bodyPr/>
                    <a:lstStyle/>
                    <a:p>
                      <a:endParaRPr lang="en-IN"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512532">
                <a:tc>
                  <a:txBody>
                    <a:bodyPr/>
                    <a:lstStyle/>
                    <a:p>
                      <a:endParaRPr lang="en-IN" dirty="0"/>
                    </a:p>
                  </a:txBody>
                  <a:tcPr/>
                </a:tc>
                <a:tc>
                  <a:txBody>
                    <a:bodyPr/>
                    <a:lstStyle/>
                    <a:p>
                      <a:endParaRPr lang="en-IN" dirty="0"/>
                    </a:p>
                  </a:txBody>
                  <a:tcPr>
                    <a:lnR w="12700" cmpd="sng">
                      <a:noFill/>
                    </a:lnR>
                  </a:tcPr>
                </a:tc>
                <a:tc>
                  <a:txBody>
                    <a:bodyPr/>
                    <a:lstStyle/>
                    <a:p>
                      <a:r>
                        <a:rPr lang="en-IN" dirty="0"/>
                        <a:t>4,32,000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endParaRPr lang="en-IN"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endParaRPr lang="en-IN"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IN" dirty="0"/>
                        <a:t>4,32,000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a:p>
        </p:txBody>
      </p:sp>
      <p:graphicFrame>
        <p:nvGraphicFramePr>
          <p:cNvPr id="4" name="Content Placeholder 3"/>
          <p:cNvGraphicFramePr>
            <a:graphicFrameLocks/>
          </p:cNvGraphicFramePr>
          <p:nvPr/>
        </p:nvGraphicFramePr>
        <p:xfrm>
          <a:off x="152399" y="228598"/>
          <a:ext cx="8839201" cy="6121747"/>
        </p:xfrm>
        <a:graphic>
          <a:graphicData uri="http://schemas.openxmlformats.org/drawingml/2006/table">
            <a:tbl>
              <a:tblPr firstRow="1" bandRow="1">
                <a:tableStyleId>{5C22544A-7EE6-4342-B048-85BDC9FD1C3A}</a:tableStyleId>
              </a:tblPr>
              <a:tblGrid>
                <a:gridCol w="2514601">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1657350">
                  <a:extLst>
                    <a:ext uri="{9D8B030D-6E8A-4147-A177-3AD203B41FA5}">
                      <a16:colId xmlns:a16="http://schemas.microsoft.com/office/drawing/2014/main" val="20003"/>
                    </a:ext>
                  </a:extLst>
                </a:gridCol>
                <a:gridCol w="1289050">
                  <a:extLst>
                    <a:ext uri="{9D8B030D-6E8A-4147-A177-3AD203B41FA5}">
                      <a16:colId xmlns:a16="http://schemas.microsoft.com/office/drawing/2014/main" val="20004"/>
                    </a:ext>
                  </a:extLst>
                </a:gridCol>
                <a:gridCol w="1473200">
                  <a:extLst>
                    <a:ext uri="{9D8B030D-6E8A-4147-A177-3AD203B41FA5}">
                      <a16:colId xmlns:a16="http://schemas.microsoft.com/office/drawing/2014/main" val="20005"/>
                    </a:ext>
                  </a:extLst>
                </a:gridCol>
              </a:tblGrid>
              <a:tr h="549811">
                <a:tc gridSpan="6">
                  <a:txBody>
                    <a:bodyPr/>
                    <a:lstStyle/>
                    <a:p>
                      <a:r>
                        <a:rPr lang="en-IN" sz="2400" dirty="0"/>
                        <a:t>Profit</a:t>
                      </a:r>
                      <a:r>
                        <a:rPr lang="en-IN" sz="2400" baseline="0" dirty="0"/>
                        <a:t> and loss </a:t>
                      </a:r>
                      <a:r>
                        <a:rPr lang="en-IN" sz="2400" dirty="0"/>
                        <a:t>account   In the books of</a:t>
                      </a:r>
                      <a:r>
                        <a:rPr lang="en-IN" sz="2400" baseline="0" dirty="0"/>
                        <a:t> </a:t>
                      </a:r>
                      <a:r>
                        <a:rPr lang="en-IN" sz="2400" baseline="0" dirty="0" err="1"/>
                        <a:t>Vaibhavi</a:t>
                      </a:r>
                      <a:r>
                        <a:rPr lang="en-IN" sz="2400" dirty="0"/>
                        <a:t> Ltd. </a:t>
                      </a:r>
                      <a:r>
                        <a:rPr lang="en-IN" sz="2400" baseline="0" dirty="0"/>
                        <a:t>As on 31.06. 06</a:t>
                      </a:r>
                      <a:endParaRPr lang="en-IN" sz="2400"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10000"/>
                  </a:ext>
                </a:extLst>
              </a:tr>
              <a:tr h="516991">
                <a:tc gridSpan="6">
                  <a:txBody>
                    <a:bodyPr/>
                    <a:lstStyle/>
                    <a:p>
                      <a:r>
                        <a:rPr lang="en-IN" b="1" dirty="0"/>
                        <a:t>Dr.                                                                                                                                               Cr</a:t>
                      </a:r>
                      <a:r>
                        <a:rPr lang="en-IN" dirty="0"/>
                        <a:t>.</a:t>
                      </a: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10001"/>
                  </a:ext>
                </a:extLst>
              </a:tr>
              <a:tr h="896930">
                <a:tc>
                  <a:txBody>
                    <a:bodyPr/>
                    <a:lstStyle/>
                    <a:p>
                      <a:r>
                        <a:rPr lang="en-IN" b="1" dirty="0"/>
                        <a:t>Particulars </a:t>
                      </a:r>
                    </a:p>
                  </a:txBody>
                  <a:tcPr/>
                </a:tc>
                <a:tc>
                  <a:txBody>
                    <a:bodyPr/>
                    <a:lstStyle/>
                    <a:p>
                      <a:r>
                        <a:rPr lang="en-IN" b="1" dirty="0"/>
                        <a:t>Amount</a:t>
                      </a:r>
                    </a:p>
                  </a:txBody>
                  <a:tcPr/>
                </a:tc>
                <a:tc>
                  <a:txBody>
                    <a:bodyPr/>
                    <a:lstStyle/>
                    <a:p>
                      <a:r>
                        <a:rPr lang="en-IN" b="1" dirty="0"/>
                        <a:t>Amount (in RS.)</a:t>
                      </a:r>
                    </a:p>
                  </a:txBody>
                  <a:tcPr/>
                </a:tc>
                <a:tc>
                  <a:txBody>
                    <a:bodyPr/>
                    <a:lstStyle/>
                    <a:p>
                      <a:r>
                        <a:rPr lang="en-IN" b="1" dirty="0"/>
                        <a:t>Particulars</a:t>
                      </a:r>
                    </a:p>
                  </a:txBody>
                  <a:tcPr/>
                </a:tc>
                <a:tc>
                  <a:txBody>
                    <a:bodyPr/>
                    <a:lstStyle/>
                    <a:p>
                      <a:r>
                        <a:rPr lang="en-IN" b="1" dirty="0"/>
                        <a:t>Amount (in RS.)</a:t>
                      </a:r>
                    </a:p>
                  </a:txBody>
                  <a:tcPr/>
                </a:tc>
                <a:tc>
                  <a:txBody>
                    <a:bodyPr/>
                    <a:lstStyle/>
                    <a:p>
                      <a:r>
                        <a:rPr lang="en-IN" b="1" dirty="0"/>
                        <a:t>Amount (in RS.)</a:t>
                      </a:r>
                    </a:p>
                  </a:txBody>
                  <a:tcPr/>
                </a:tc>
                <a:extLst>
                  <a:ext uri="{0D108BD9-81ED-4DB2-BD59-A6C34878D82A}">
                    <a16:rowId xmlns:a16="http://schemas.microsoft.com/office/drawing/2014/main" val="10002"/>
                  </a:ext>
                </a:extLst>
              </a:tr>
              <a:tr h="512532">
                <a:tc>
                  <a:txBody>
                    <a:bodyPr/>
                    <a:lstStyle/>
                    <a:p>
                      <a:r>
                        <a:rPr lang="en-IN" dirty="0"/>
                        <a:t>Discount allowed</a:t>
                      </a:r>
                    </a:p>
                  </a:txBody>
                  <a:tcPr/>
                </a:tc>
                <a:tc>
                  <a:txBody>
                    <a:bodyPr/>
                    <a:lstStyle/>
                    <a:p>
                      <a:endParaRPr lang="en-IN" dirty="0"/>
                    </a:p>
                  </a:txBody>
                  <a:tcPr/>
                </a:tc>
                <a:tc>
                  <a:txBody>
                    <a:bodyPr/>
                    <a:lstStyle/>
                    <a:p>
                      <a:r>
                        <a:rPr lang="en-IN" dirty="0"/>
                        <a:t>12,000</a:t>
                      </a:r>
                    </a:p>
                  </a:txBody>
                  <a:tcPr/>
                </a:tc>
                <a:tc>
                  <a:txBody>
                    <a:bodyPr/>
                    <a:lstStyle/>
                    <a:p>
                      <a:r>
                        <a:rPr lang="en-IN" dirty="0"/>
                        <a:t>Gross profit</a:t>
                      </a:r>
                      <a:r>
                        <a:rPr lang="en-IN" baseline="0" dirty="0"/>
                        <a:t> b/d</a:t>
                      </a:r>
                      <a:endParaRPr lang="en-IN" dirty="0"/>
                    </a:p>
                  </a:txBody>
                  <a:tcPr/>
                </a:tc>
                <a:tc>
                  <a:txBody>
                    <a:bodyPr/>
                    <a:lstStyle/>
                    <a:p>
                      <a:endParaRPr lang="en-IN" dirty="0"/>
                    </a:p>
                  </a:txBody>
                  <a:tcPr/>
                </a:tc>
                <a:tc>
                  <a:txBody>
                    <a:bodyPr/>
                    <a:lstStyle/>
                    <a:p>
                      <a:r>
                        <a:rPr lang="en-IN" dirty="0"/>
                        <a:t>62,000</a:t>
                      </a:r>
                    </a:p>
                  </a:txBody>
                  <a:tcPr/>
                </a:tc>
                <a:extLst>
                  <a:ext uri="{0D108BD9-81ED-4DB2-BD59-A6C34878D82A}">
                    <a16:rowId xmlns:a16="http://schemas.microsoft.com/office/drawing/2014/main" val="10003"/>
                  </a:ext>
                </a:extLst>
              </a:tr>
              <a:tr h="685159">
                <a:tc>
                  <a:txBody>
                    <a:bodyPr/>
                    <a:lstStyle/>
                    <a:p>
                      <a:r>
                        <a:rPr lang="en-IN" dirty="0"/>
                        <a:t>Depreciation on F &amp;F (10% of 17,000)</a:t>
                      </a:r>
                    </a:p>
                  </a:txBody>
                  <a:tcPr/>
                </a:tc>
                <a:tc>
                  <a:txBody>
                    <a:bodyPr/>
                    <a:lstStyle/>
                    <a:p>
                      <a:endParaRPr lang="en-IN" dirty="0"/>
                    </a:p>
                  </a:txBody>
                  <a:tcPr/>
                </a:tc>
                <a:tc>
                  <a:txBody>
                    <a:bodyPr/>
                    <a:lstStyle/>
                    <a:p>
                      <a:r>
                        <a:rPr lang="en-IN" dirty="0"/>
                        <a:t>1700</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004"/>
                  </a:ext>
                </a:extLst>
              </a:tr>
              <a:tr h="471269">
                <a:tc>
                  <a:txBody>
                    <a:bodyPr/>
                    <a:lstStyle/>
                    <a:p>
                      <a:r>
                        <a:rPr lang="en-IN" dirty="0"/>
                        <a:t>salaries</a:t>
                      </a:r>
                    </a:p>
                  </a:txBody>
                  <a:tcPr/>
                </a:tc>
                <a:tc>
                  <a:txBody>
                    <a:bodyPr/>
                    <a:lstStyle/>
                    <a:p>
                      <a:endParaRPr lang="en-IN" dirty="0"/>
                    </a:p>
                  </a:txBody>
                  <a:tcPr/>
                </a:tc>
                <a:tc>
                  <a:txBody>
                    <a:bodyPr/>
                    <a:lstStyle/>
                    <a:p>
                      <a:r>
                        <a:rPr lang="en-IN" dirty="0"/>
                        <a:t>7,500</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005"/>
                  </a:ext>
                </a:extLst>
              </a:tr>
              <a:tr h="409728">
                <a:tc>
                  <a:txBody>
                    <a:bodyPr/>
                    <a:lstStyle/>
                    <a:p>
                      <a:r>
                        <a:rPr lang="en-IN" dirty="0"/>
                        <a:t>rent</a:t>
                      </a:r>
                    </a:p>
                  </a:txBody>
                  <a:tcPr/>
                </a:tc>
                <a:tc>
                  <a:txBody>
                    <a:bodyPr/>
                    <a:lstStyle/>
                    <a:p>
                      <a:endParaRPr lang="en-IN" dirty="0"/>
                    </a:p>
                  </a:txBody>
                  <a:tcPr/>
                </a:tc>
                <a:tc>
                  <a:txBody>
                    <a:bodyPr/>
                    <a:lstStyle/>
                    <a:p>
                      <a:r>
                        <a:rPr lang="en-IN" dirty="0"/>
                        <a:t>5,000</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006"/>
                  </a:ext>
                </a:extLst>
              </a:tr>
              <a:tr h="512532">
                <a:tc>
                  <a:txBody>
                    <a:bodyPr/>
                    <a:lstStyle/>
                    <a:p>
                      <a:r>
                        <a:rPr lang="en-IN" dirty="0"/>
                        <a:t>sundry expenses</a:t>
                      </a:r>
                    </a:p>
                  </a:txBody>
                  <a:tcPr/>
                </a:tc>
                <a:tc>
                  <a:txBody>
                    <a:bodyPr/>
                    <a:lstStyle/>
                    <a:p>
                      <a:endParaRPr lang="en-IN" dirty="0"/>
                    </a:p>
                  </a:txBody>
                  <a:tcPr/>
                </a:tc>
                <a:tc>
                  <a:txBody>
                    <a:bodyPr/>
                    <a:lstStyle/>
                    <a:p>
                      <a:r>
                        <a:rPr lang="en-IN" dirty="0"/>
                        <a:t>7000</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007"/>
                  </a:ext>
                </a:extLst>
              </a:tr>
              <a:tr h="512532">
                <a:tc>
                  <a:txBody>
                    <a:bodyPr/>
                    <a:lstStyle/>
                    <a:p>
                      <a:r>
                        <a:rPr lang="en-IN" dirty="0"/>
                        <a:t>Depreciation on p &amp; M (10% 0f 30,000)</a:t>
                      </a:r>
                    </a:p>
                  </a:txBody>
                  <a:tcPr/>
                </a:tc>
                <a:tc>
                  <a:txBody>
                    <a:bodyPr/>
                    <a:lstStyle/>
                    <a:p>
                      <a:endParaRPr lang="en-IN" dirty="0"/>
                    </a:p>
                  </a:txBody>
                  <a:tcPr/>
                </a:tc>
                <a:tc>
                  <a:txBody>
                    <a:bodyPr/>
                    <a:lstStyle/>
                    <a:p>
                      <a:r>
                        <a:rPr lang="en-IN" dirty="0"/>
                        <a:t>3000</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008"/>
                  </a:ext>
                </a:extLst>
              </a:tr>
              <a:tr h="414183">
                <a:tc>
                  <a:txBody>
                    <a:bodyPr/>
                    <a:lstStyle/>
                    <a:p>
                      <a:r>
                        <a:rPr lang="en-IN" dirty="0">
                          <a:solidFill>
                            <a:srgbClr val="FF0000"/>
                          </a:solidFill>
                        </a:rPr>
                        <a:t>Net profit c/d</a:t>
                      </a:r>
                    </a:p>
                  </a:txBody>
                  <a:tcPr>
                    <a:lnB w="12700" cap="flat" cmpd="sng" algn="ctr">
                      <a:solidFill>
                        <a:schemeClr val="tx1"/>
                      </a:solidFill>
                      <a:prstDash val="solid"/>
                      <a:round/>
                      <a:headEnd type="none" w="med" len="med"/>
                      <a:tailEnd type="none" w="med" len="med"/>
                    </a:lnB>
                  </a:tcPr>
                </a:tc>
                <a:tc>
                  <a:txBody>
                    <a:bodyPr/>
                    <a:lstStyle/>
                    <a:p>
                      <a:endParaRPr lang="en-IN" dirty="0">
                        <a:solidFill>
                          <a:srgbClr val="FF0000"/>
                        </a:solidFill>
                      </a:endParaRPr>
                    </a:p>
                  </a:txBody>
                  <a:tcPr>
                    <a:lnB w="12700" cap="flat" cmpd="sng" algn="ctr">
                      <a:solidFill>
                        <a:schemeClr val="tx1"/>
                      </a:solidFill>
                      <a:prstDash val="solid"/>
                      <a:round/>
                      <a:headEnd type="none" w="med" len="med"/>
                      <a:tailEnd type="none" w="med" len="med"/>
                    </a:lnB>
                  </a:tcPr>
                </a:tc>
                <a:tc>
                  <a:txBody>
                    <a:bodyPr/>
                    <a:lstStyle/>
                    <a:p>
                      <a:r>
                        <a:rPr lang="en-IN" dirty="0">
                          <a:solidFill>
                            <a:srgbClr val="FF0000"/>
                          </a:solidFill>
                        </a:rPr>
                        <a:t>25,800</a:t>
                      </a:r>
                    </a:p>
                  </a:txBody>
                  <a:tcPr>
                    <a:lnB w="12700" cap="flat" cmpd="sng" algn="ctr">
                      <a:solidFill>
                        <a:schemeClr val="tx1"/>
                      </a:solidFill>
                      <a:prstDash val="solid"/>
                      <a:round/>
                      <a:headEnd type="none" w="med" len="med"/>
                      <a:tailEnd type="none" w="med" len="med"/>
                    </a:lnB>
                  </a:tcPr>
                </a:tc>
                <a:tc>
                  <a:txBody>
                    <a:bodyPr/>
                    <a:lstStyle/>
                    <a:p>
                      <a:endParaRPr lang="en-IN" dirty="0"/>
                    </a:p>
                  </a:txBody>
                  <a:tcPr>
                    <a:lnB w="12700" cap="flat" cmpd="sng" algn="ctr">
                      <a:solidFill>
                        <a:schemeClr val="tx1"/>
                      </a:solidFill>
                      <a:prstDash val="solid"/>
                      <a:round/>
                      <a:headEnd type="none" w="med" len="med"/>
                      <a:tailEnd type="none" w="med" len="med"/>
                    </a:lnB>
                  </a:tcPr>
                </a:tc>
                <a:tc>
                  <a:txBody>
                    <a:bodyPr/>
                    <a:lstStyle/>
                    <a:p>
                      <a:endParaRPr lang="en-IN" dirty="0"/>
                    </a:p>
                  </a:txBody>
                  <a:tcPr>
                    <a:lnB w="12700" cap="flat" cmpd="sng" algn="ctr">
                      <a:solidFill>
                        <a:schemeClr val="tx1"/>
                      </a:solidFill>
                      <a:prstDash val="solid"/>
                      <a:round/>
                      <a:headEnd type="none" w="med" len="med"/>
                      <a:tailEnd type="none" w="med" len="med"/>
                    </a:lnB>
                  </a:tcPr>
                </a:tc>
                <a:tc>
                  <a:txBody>
                    <a:bodyPr/>
                    <a:lstStyle/>
                    <a:p>
                      <a:endParaRPr lang="en-IN"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512532">
                <a:tc>
                  <a:txBody>
                    <a:bodyPr/>
                    <a:lstStyle/>
                    <a:p>
                      <a:endParaRPr lang="en-IN" dirty="0"/>
                    </a:p>
                  </a:txBody>
                  <a:tcPr>
                    <a:lnT w="12700" cap="flat" cmpd="sng" algn="ctr">
                      <a:solidFill>
                        <a:schemeClr val="tx1"/>
                      </a:solidFill>
                      <a:prstDash val="solid"/>
                      <a:round/>
                      <a:headEnd type="none" w="med" len="med"/>
                      <a:tailEnd type="none" w="med" len="med"/>
                    </a:lnT>
                  </a:tcPr>
                </a:tc>
                <a:tc>
                  <a:txBody>
                    <a:bodyPr/>
                    <a:lstStyle/>
                    <a:p>
                      <a:endParaRPr lang="en-IN" dirty="0"/>
                    </a:p>
                  </a:txBody>
                  <a:tcPr>
                    <a:lnT w="12700" cap="flat" cmpd="sng" algn="ctr">
                      <a:solidFill>
                        <a:schemeClr val="tx1"/>
                      </a:solidFill>
                      <a:prstDash val="solid"/>
                      <a:round/>
                      <a:headEnd type="none" w="med" len="med"/>
                      <a:tailEnd type="none" w="med" len="med"/>
                    </a:lnT>
                  </a:tcPr>
                </a:tc>
                <a:tc>
                  <a:txBody>
                    <a:bodyPr/>
                    <a:lstStyle/>
                    <a:p>
                      <a:r>
                        <a:rPr lang="en-IN" dirty="0"/>
                        <a:t>62,000</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62,000</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a:p>
        </p:txBody>
      </p:sp>
      <p:graphicFrame>
        <p:nvGraphicFramePr>
          <p:cNvPr id="4" name="Content Placeholder 3"/>
          <p:cNvGraphicFramePr>
            <a:graphicFrameLocks/>
          </p:cNvGraphicFramePr>
          <p:nvPr/>
        </p:nvGraphicFramePr>
        <p:xfrm>
          <a:off x="152399" y="228598"/>
          <a:ext cx="8839201" cy="6342014"/>
        </p:xfrm>
        <a:graphic>
          <a:graphicData uri="http://schemas.openxmlformats.org/drawingml/2006/table">
            <a:tbl>
              <a:tblPr firstRow="1" bandRow="1">
                <a:tableStyleId>{5C22544A-7EE6-4342-B048-85BDC9FD1C3A}</a:tableStyleId>
              </a:tblPr>
              <a:tblGrid>
                <a:gridCol w="1882422">
                  <a:extLst>
                    <a:ext uri="{9D8B030D-6E8A-4147-A177-3AD203B41FA5}">
                      <a16:colId xmlns:a16="http://schemas.microsoft.com/office/drawing/2014/main" val="20000"/>
                    </a:ext>
                  </a:extLst>
                </a:gridCol>
                <a:gridCol w="1063979">
                  <a:extLst>
                    <a:ext uri="{9D8B030D-6E8A-4147-A177-3AD203B41FA5}">
                      <a16:colId xmlns:a16="http://schemas.microsoft.com/office/drawing/2014/main" val="20001"/>
                    </a:ext>
                  </a:extLst>
                </a:gridCol>
                <a:gridCol w="1473200">
                  <a:extLst>
                    <a:ext uri="{9D8B030D-6E8A-4147-A177-3AD203B41FA5}">
                      <a16:colId xmlns:a16="http://schemas.microsoft.com/office/drawing/2014/main" val="20002"/>
                    </a:ext>
                  </a:extLst>
                </a:gridCol>
                <a:gridCol w="22860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143000">
                  <a:extLst>
                    <a:ext uri="{9D8B030D-6E8A-4147-A177-3AD203B41FA5}">
                      <a16:colId xmlns:a16="http://schemas.microsoft.com/office/drawing/2014/main" val="20005"/>
                    </a:ext>
                  </a:extLst>
                </a:gridCol>
              </a:tblGrid>
              <a:tr h="549811">
                <a:tc gridSpan="6">
                  <a:txBody>
                    <a:bodyPr/>
                    <a:lstStyle/>
                    <a:p>
                      <a:r>
                        <a:rPr lang="en-IN" sz="2400" dirty="0"/>
                        <a:t>Balance</a:t>
                      </a:r>
                      <a:r>
                        <a:rPr lang="en-IN" sz="2400" baseline="0" dirty="0"/>
                        <a:t> sheet i</a:t>
                      </a:r>
                      <a:r>
                        <a:rPr lang="en-IN" sz="2400" dirty="0"/>
                        <a:t>n the books of</a:t>
                      </a:r>
                      <a:r>
                        <a:rPr lang="en-IN" sz="2400" baseline="0" dirty="0"/>
                        <a:t> </a:t>
                      </a:r>
                      <a:r>
                        <a:rPr lang="en-IN" sz="2400" baseline="0" dirty="0" err="1"/>
                        <a:t>Vaibhavi</a:t>
                      </a:r>
                      <a:r>
                        <a:rPr lang="en-IN" sz="2400" dirty="0"/>
                        <a:t>  Ltd. </a:t>
                      </a:r>
                      <a:r>
                        <a:rPr lang="en-IN" sz="2400" baseline="0" dirty="0"/>
                        <a:t> As on 31.06. 06</a:t>
                      </a:r>
                      <a:endParaRPr lang="en-IN" sz="2400"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10000"/>
                  </a:ext>
                </a:extLst>
              </a:tr>
              <a:tr h="896930">
                <a:tc>
                  <a:txBody>
                    <a:bodyPr/>
                    <a:lstStyle/>
                    <a:p>
                      <a:r>
                        <a:rPr lang="en-IN" b="1" dirty="0"/>
                        <a:t>Liabilities</a:t>
                      </a:r>
                    </a:p>
                  </a:txBody>
                  <a:tcPr/>
                </a:tc>
                <a:tc>
                  <a:txBody>
                    <a:bodyPr/>
                    <a:lstStyle/>
                    <a:p>
                      <a:r>
                        <a:rPr lang="en-IN" b="1" dirty="0"/>
                        <a:t>Amount (in RS.)</a:t>
                      </a:r>
                    </a:p>
                  </a:txBody>
                  <a:tcPr/>
                </a:tc>
                <a:tc>
                  <a:txBody>
                    <a:bodyPr/>
                    <a:lstStyle/>
                    <a:p>
                      <a:r>
                        <a:rPr lang="en-IN" b="1" dirty="0"/>
                        <a:t>Amount (in RS.)</a:t>
                      </a:r>
                    </a:p>
                  </a:txBody>
                  <a:tcPr/>
                </a:tc>
                <a:tc>
                  <a:txBody>
                    <a:bodyPr/>
                    <a:lstStyle/>
                    <a:p>
                      <a:r>
                        <a:rPr lang="en-IN" b="1" dirty="0"/>
                        <a:t>Assets</a:t>
                      </a:r>
                    </a:p>
                  </a:txBody>
                  <a:tcPr/>
                </a:tc>
                <a:tc>
                  <a:txBody>
                    <a:bodyPr/>
                    <a:lstStyle/>
                    <a:p>
                      <a:r>
                        <a:rPr lang="en-IN" b="1" dirty="0"/>
                        <a:t>Amount (in RS.)</a:t>
                      </a:r>
                    </a:p>
                  </a:txBody>
                  <a:tcPr/>
                </a:tc>
                <a:tc>
                  <a:txBody>
                    <a:bodyPr/>
                    <a:lstStyle/>
                    <a:p>
                      <a:r>
                        <a:rPr lang="en-IN" b="1" dirty="0"/>
                        <a:t>Amount (in RS.)</a:t>
                      </a:r>
                    </a:p>
                  </a:txBody>
                  <a:tcPr/>
                </a:tc>
                <a:extLst>
                  <a:ext uri="{0D108BD9-81ED-4DB2-BD59-A6C34878D82A}">
                    <a16:rowId xmlns:a16="http://schemas.microsoft.com/office/drawing/2014/main" val="10001"/>
                  </a:ext>
                </a:extLst>
              </a:tr>
              <a:tr h="610661">
                <a:tc>
                  <a:txBody>
                    <a:bodyPr/>
                    <a:lstStyle/>
                    <a:p>
                      <a:r>
                        <a:rPr lang="en-IN" b="0" dirty="0"/>
                        <a:t>capital</a:t>
                      </a:r>
                    </a:p>
                  </a:txBody>
                  <a:tcPr/>
                </a:tc>
                <a:tc>
                  <a:txBody>
                    <a:bodyPr/>
                    <a:lstStyle/>
                    <a:p>
                      <a:r>
                        <a:rPr lang="en-IN" b="0" dirty="0"/>
                        <a:t>1,00,000</a:t>
                      </a:r>
                    </a:p>
                  </a:txBody>
                  <a:tcPr/>
                </a:tc>
                <a:tc>
                  <a:txBody>
                    <a:bodyPr/>
                    <a:lstStyle/>
                    <a:p>
                      <a:endParaRPr lang="en-IN" b="0" dirty="0"/>
                    </a:p>
                  </a:txBody>
                  <a:tcPr/>
                </a:tc>
                <a:tc>
                  <a:txBody>
                    <a:bodyPr/>
                    <a:lstStyle/>
                    <a:p>
                      <a:r>
                        <a:rPr lang="en-IN" b="0" dirty="0"/>
                        <a:t>Patent and trademarks</a:t>
                      </a:r>
                    </a:p>
                  </a:txBody>
                  <a:tcPr/>
                </a:tc>
                <a:tc>
                  <a:txBody>
                    <a:bodyPr/>
                    <a:lstStyle/>
                    <a:p>
                      <a:endParaRPr lang="en-IN" b="0" dirty="0"/>
                    </a:p>
                  </a:txBody>
                  <a:tcPr/>
                </a:tc>
                <a:tc>
                  <a:txBody>
                    <a:bodyPr/>
                    <a:lstStyle/>
                    <a:p>
                      <a:r>
                        <a:rPr lang="en-IN" b="0" dirty="0"/>
                        <a:t>45,000</a:t>
                      </a:r>
                    </a:p>
                  </a:txBody>
                  <a:tcPr/>
                </a:tc>
                <a:extLst>
                  <a:ext uri="{0D108BD9-81ED-4DB2-BD59-A6C34878D82A}">
                    <a16:rowId xmlns:a16="http://schemas.microsoft.com/office/drawing/2014/main" val="10002"/>
                  </a:ext>
                </a:extLst>
              </a:tr>
              <a:tr h="512532">
                <a:tc>
                  <a:txBody>
                    <a:bodyPr/>
                    <a:lstStyle/>
                    <a:p>
                      <a:r>
                        <a:rPr lang="en-IN" dirty="0"/>
                        <a:t>Add: net profit</a:t>
                      </a:r>
                    </a:p>
                  </a:txBody>
                  <a:tcPr/>
                </a:tc>
                <a:tc>
                  <a:txBody>
                    <a:bodyPr/>
                    <a:lstStyle/>
                    <a:p>
                      <a:r>
                        <a:rPr lang="en-IN" dirty="0"/>
                        <a:t>25,800</a:t>
                      </a:r>
                    </a:p>
                  </a:txBody>
                  <a:tcPr/>
                </a:tc>
                <a:tc>
                  <a:txBody>
                    <a:bodyPr/>
                    <a:lstStyle/>
                    <a:p>
                      <a:r>
                        <a:rPr lang="en-IN" dirty="0"/>
                        <a:t>1,25,800</a:t>
                      </a:r>
                    </a:p>
                  </a:txBody>
                  <a:tcPr/>
                </a:tc>
                <a:tc>
                  <a:txBody>
                    <a:bodyPr/>
                    <a:lstStyle/>
                    <a:p>
                      <a:r>
                        <a:rPr lang="en-IN" dirty="0"/>
                        <a:t>Furniture and fittings</a:t>
                      </a:r>
                    </a:p>
                  </a:txBody>
                  <a:tcPr/>
                </a:tc>
                <a:tc>
                  <a:txBody>
                    <a:bodyPr/>
                    <a:lstStyle/>
                    <a:p>
                      <a:r>
                        <a:rPr lang="en-IN" dirty="0"/>
                        <a:t>17,000</a:t>
                      </a:r>
                    </a:p>
                  </a:txBody>
                  <a:tcPr/>
                </a:tc>
                <a:tc>
                  <a:txBody>
                    <a:bodyPr/>
                    <a:lstStyle/>
                    <a:p>
                      <a:endParaRPr lang="en-IN" dirty="0"/>
                    </a:p>
                  </a:txBody>
                  <a:tcPr/>
                </a:tc>
                <a:extLst>
                  <a:ext uri="{0D108BD9-81ED-4DB2-BD59-A6C34878D82A}">
                    <a16:rowId xmlns:a16="http://schemas.microsoft.com/office/drawing/2014/main" val="10003"/>
                  </a:ext>
                </a:extLst>
              </a:tr>
              <a:tr h="685159">
                <a:tc>
                  <a:txBody>
                    <a:bodyPr/>
                    <a:lstStyle/>
                    <a:p>
                      <a:r>
                        <a:rPr lang="en-IN" dirty="0"/>
                        <a:t>General reserve</a:t>
                      </a:r>
                    </a:p>
                  </a:txBody>
                  <a:tcPr/>
                </a:tc>
                <a:tc>
                  <a:txBody>
                    <a:bodyPr/>
                    <a:lstStyle/>
                    <a:p>
                      <a:endParaRPr lang="en-IN" dirty="0"/>
                    </a:p>
                  </a:txBody>
                  <a:tcPr/>
                </a:tc>
                <a:tc>
                  <a:txBody>
                    <a:bodyPr/>
                    <a:lstStyle/>
                    <a:p>
                      <a:r>
                        <a:rPr lang="en-IN" dirty="0"/>
                        <a:t>17,000</a:t>
                      </a:r>
                    </a:p>
                  </a:txBody>
                  <a:tcPr/>
                </a:tc>
                <a:tc>
                  <a:txBody>
                    <a:bodyPr/>
                    <a:lstStyle/>
                    <a:p>
                      <a:r>
                        <a:rPr lang="en-IN" dirty="0"/>
                        <a:t>Less: depreciation @ 10%</a:t>
                      </a:r>
                    </a:p>
                  </a:txBody>
                  <a:tcPr/>
                </a:tc>
                <a:tc>
                  <a:txBody>
                    <a:bodyPr/>
                    <a:lstStyle/>
                    <a:p>
                      <a:r>
                        <a:rPr lang="en-IN" dirty="0"/>
                        <a:t>1,700</a:t>
                      </a:r>
                    </a:p>
                  </a:txBody>
                  <a:tcPr/>
                </a:tc>
                <a:tc>
                  <a:txBody>
                    <a:bodyPr/>
                    <a:lstStyle/>
                    <a:p>
                      <a:r>
                        <a:rPr lang="en-IN" dirty="0"/>
                        <a:t>15,300</a:t>
                      </a:r>
                    </a:p>
                  </a:txBody>
                  <a:tcPr/>
                </a:tc>
                <a:extLst>
                  <a:ext uri="{0D108BD9-81ED-4DB2-BD59-A6C34878D82A}">
                    <a16:rowId xmlns:a16="http://schemas.microsoft.com/office/drawing/2014/main" val="10004"/>
                  </a:ext>
                </a:extLst>
              </a:tr>
              <a:tr h="471269">
                <a:tc>
                  <a:txBody>
                    <a:bodyPr/>
                    <a:lstStyle/>
                    <a:p>
                      <a:r>
                        <a:rPr lang="en-IN" dirty="0"/>
                        <a:t>creditors</a:t>
                      </a:r>
                    </a:p>
                  </a:txBody>
                  <a:tcPr/>
                </a:tc>
                <a:tc>
                  <a:txBody>
                    <a:bodyPr/>
                    <a:lstStyle/>
                    <a:p>
                      <a:endParaRPr lang="en-IN" dirty="0"/>
                    </a:p>
                  </a:txBody>
                  <a:tcPr/>
                </a:tc>
                <a:tc>
                  <a:txBody>
                    <a:bodyPr/>
                    <a:lstStyle/>
                    <a:p>
                      <a:r>
                        <a:rPr lang="en-IN" dirty="0"/>
                        <a:t>18,000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Plant and machinery</a:t>
                      </a:r>
                    </a:p>
                  </a:txBody>
                  <a:tcPr/>
                </a:tc>
                <a:tc>
                  <a:txBody>
                    <a:bodyPr/>
                    <a:lstStyle/>
                    <a:p>
                      <a:r>
                        <a:rPr lang="en-IN" dirty="0"/>
                        <a:t>30,000</a:t>
                      </a:r>
                    </a:p>
                  </a:txBody>
                  <a:tcPr/>
                </a:tc>
                <a:tc>
                  <a:txBody>
                    <a:bodyPr/>
                    <a:lstStyle/>
                    <a:p>
                      <a:endParaRPr lang="en-IN" dirty="0"/>
                    </a:p>
                  </a:txBody>
                  <a:tcPr/>
                </a:tc>
                <a:extLst>
                  <a:ext uri="{0D108BD9-81ED-4DB2-BD59-A6C34878D82A}">
                    <a16:rowId xmlns:a16="http://schemas.microsoft.com/office/drawing/2014/main" val="10005"/>
                  </a:ext>
                </a:extLst>
              </a:tr>
              <a:tr h="549813">
                <a:tc>
                  <a:txBody>
                    <a:bodyPr/>
                    <a:lstStyle/>
                    <a:p>
                      <a:r>
                        <a:rPr lang="en-IN" dirty="0"/>
                        <a:t>Loan</a:t>
                      </a:r>
                    </a:p>
                  </a:txBody>
                  <a:tcPr/>
                </a:tc>
                <a:tc>
                  <a:txBody>
                    <a:bodyPr/>
                    <a:lstStyle/>
                    <a:p>
                      <a:endParaRPr lang="en-IN" dirty="0"/>
                    </a:p>
                  </a:txBody>
                  <a:tcPr/>
                </a:tc>
                <a:tc>
                  <a:txBody>
                    <a:bodyPr/>
                    <a:lstStyle/>
                    <a:p>
                      <a:r>
                        <a:rPr lang="en-IN" dirty="0"/>
                        <a:t>62,500</a:t>
                      </a:r>
                    </a:p>
                  </a:txBody>
                  <a:tcPr/>
                </a:tc>
                <a:tc>
                  <a:txBody>
                    <a:bodyPr/>
                    <a:lstStyle/>
                    <a:p>
                      <a:r>
                        <a:rPr lang="en-IN" dirty="0"/>
                        <a:t>Less: depreciation @ 10%</a:t>
                      </a:r>
                    </a:p>
                  </a:txBody>
                  <a:tcPr/>
                </a:tc>
                <a:tc>
                  <a:txBody>
                    <a:bodyPr/>
                    <a:lstStyle/>
                    <a:p>
                      <a:r>
                        <a:rPr lang="en-IN" dirty="0"/>
                        <a:t>3,000</a:t>
                      </a:r>
                    </a:p>
                  </a:txBody>
                  <a:tcPr/>
                </a:tc>
                <a:tc>
                  <a:txBody>
                    <a:bodyPr/>
                    <a:lstStyle/>
                    <a:p>
                      <a:r>
                        <a:rPr lang="en-IN" dirty="0"/>
                        <a:t>27,000</a:t>
                      </a:r>
                    </a:p>
                  </a:txBody>
                  <a:tcPr/>
                </a:tc>
                <a:extLst>
                  <a:ext uri="{0D108BD9-81ED-4DB2-BD59-A6C34878D82A}">
                    <a16:rowId xmlns:a16="http://schemas.microsoft.com/office/drawing/2014/main" val="10006"/>
                  </a:ext>
                </a:extLst>
              </a:tr>
              <a:tr h="512532">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dirty="0"/>
                        <a:t>debtors</a:t>
                      </a:r>
                    </a:p>
                  </a:txBody>
                  <a:tcPr/>
                </a:tc>
                <a:tc>
                  <a:txBody>
                    <a:bodyPr/>
                    <a:lstStyle/>
                    <a:p>
                      <a:endParaRPr lang="en-IN" dirty="0"/>
                    </a:p>
                  </a:txBody>
                  <a:tcPr/>
                </a:tc>
                <a:tc>
                  <a:txBody>
                    <a:bodyPr/>
                    <a:lstStyle/>
                    <a:p>
                      <a:r>
                        <a:rPr lang="en-IN" dirty="0"/>
                        <a:t>38,000</a:t>
                      </a:r>
                    </a:p>
                  </a:txBody>
                  <a:tcPr/>
                </a:tc>
                <a:extLst>
                  <a:ext uri="{0D108BD9-81ED-4DB2-BD59-A6C34878D82A}">
                    <a16:rowId xmlns:a16="http://schemas.microsoft.com/office/drawing/2014/main" val="10007"/>
                  </a:ext>
                </a:extLst>
              </a:tr>
              <a:tr h="512532">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dirty="0"/>
                        <a:t>Cash and bank</a:t>
                      </a:r>
                    </a:p>
                  </a:txBody>
                  <a:tcPr/>
                </a:tc>
                <a:tc>
                  <a:txBody>
                    <a:bodyPr/>
                    <a:lstStyle/>
                    <a:p>
                      <a:endParaRPr lang="en-IN" dirty="0"/>
                    </a:p>
                  </a:txBody>
                  <a:tcPr/>
                </a:tc>
                <a:tc>
                  <a:txBody>
                    <a:bodyPr/>
                    <a:lstStyle/>
                    <a:p>
                      <a:r>
                        <a:rPr lang="en-IN" dirty="0"/>
                        <a:t>16,000</a:t>
                      </a:r>
                    </a:p>
                  </a:txBody>
                  <a:tcPr/>
                </a:tc>
                <a:extLst>
                  <a:ext uri="{0D108BD9-81ED-4DB2-BD59-A6C34878D82A}">
                    <a16:rowId xmlns:a16="http://schemas.microsoft.com/office/drawing/2014/main" val="10008"/>
                  </a:ext>
                </a:extLst>
              </a:tr>
              <a:tr h="408557">
                <a:tc>
                  <a:txBody>
                    <a:bodyPr/>
                    <a:lstStyle/>
                    <a:p>
                      <a:endParaRPr lang="en-IN" dirty="0"/>
                    </a:p>
                  </a:txBody>
                  <a:tcPr>
                    <a:lnB w="12700" cap="flat" cmpd="sng" algn="ctr">
                      <a:solidFill>
                        <a:schemeClr val="tx1"/>
                      </a:solidFill>
                      <a:prstDash val="solid"/>
                      <a:round/>
                      <a:headEnd type="none" w="med" len="med"/>
                      <a:tailEnd type="none" w="med" len="med"/>
                    </a:lnB>
                  </a:tcPr>
                </a:tc>
                <a:tc>
                  <a:txBody>
                    <a:bodyPr/>
                    <a:lstStyle/>
                    <a:p>
                      <a:endParaRPr lang="en-IN" dirty="0"/>
                    </a:p>
                  </a:txBody>
                  <a:tcPr>
                    <a:lnB w="12700" cap="flat" cmpd="sng" algn="ctr">
                      <a:solidFill>
                        <a:schemeClr val="tx1"/>
                      </a:solidFill>
                      <a:prstDash val="solid"/>
                      <a:round/>
                      <a:headEnd type="none" w="med" len="med"/>
                      <a:tailEnd type="none" w="med" len="med"/>
                    </a:lnB>
                  </a:tcPr>
                </a:tc>
                <a:tc>
                  <a:txBody>
                    <a:bodyPr/>
                    <a:lstStyle/>
                    <a:p>
                      <a:endParaRPr lang="en-IN" dirty="0"/>
                    </a:p>
                  </a:txBody>
                  <a:tcPr>
                    <a:lnB w="12700" cap="flat" cmpd="sng" algn="ctr">
                      <a:solidFill>
                        <a:schemeClr val="tx1"/>
                      </a:solidFill>
                      <a:prstDash val="solid"/>
                      <a:round/>
                      <a:headEnd type="none" w="med" len="med"/>
                      <a:tailEnd type="none" w="med" len="med"/>
                    </a:lnB>
                  </a:tcPr>
                </a:tc>
                <a:tc>
                  <a:txBody>
                    <a:bodyPr/>
                    <a:lstStyle/>
                    <a:p>
                      <a:r>
                        <a:rPr lang="en-IN" dirty="0"/>
                        <a:t>Closing stock </a:t>
                      </a:r>
                    </a:p>
                  </a:txBody>
                  <a:tcPr>
                    <a:lnB w="12700" cap="flat" cmpd="sng" algn="ctr">
                      <a:solidFill>
                        <a:schemeClr val="tx1"/>
                      </a:solidFill>
                      <a:prstDash val="solid"/>
                      <a:round/>
                      <a:headEnd type="none" w="med" len="med"/>
                      <a:tailEnd type="none" w="med" len="med"/>
                    </a:lnB>
                  </a:tcPr>
                </a:tc>
                <a:tc>
                  <a:txBody>
                    <a:bodyPr/>
                    <a:lstStyle/>
                    <a:p>
                      <a:endParaRPr lang="en-IN" dirty="0"/>
                    </a:p>
                  </a:txBody>
                  <a:tcPr>
                    <a:lnB w="12700" cap="flat" cmpd="sng" algn="ctr">
                      <a:solidFill>
                        <a:schemeClr val="tx1"/>
                      </a:solidFill>
                      <a:prstDash val="solid"/>
                      <a:round/>
                      <a:headEnd type="none" w="med" len="med"/>
                      <a:tailEnd type="none" w="med" len="med"/>
                    </a:lnB>
                  </a:tcPr>
                </a:tc>
                <a:tc>
                  <a:txBody>
                    <a:bodyPr/>
                    <a:lstStyle/>
                    <a:p>
                      <a:r>
                        <a:rPr lang="en-IN" dirty="0"/>
                        <a:t>82,000</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512532">
                <a:tc>
                  <a:txBody>
                    <a:bodyPr/>
                    <a:lstStyle/>
                    <a:p>
                      <a:endParaRPr lang="en-IN" dirty="0"/>
                    </a:p>
                  </a:txBody>
                  <a:tcPr>
                    <a:lnT w="12700" cap="flat" cmpd="sng" algn="ctr">
                      <a:solidFill>
                        <a:schemeClr val="tx1"/>
                      </a:solidFill>
                      <a:prstDash val="solid"/>
                      <a:round/>
                      <a:headEnd type="none" w="med" len="med"/>
                      <a:tailEnd type="none" w="med" len="med"/>
                    </a:lnT>
                  </a:tcPr>
                </a:tc>
                <a:tc>
                  <a:txBody>
                    <a:bodyPr/>
                    <a:lstStyle/>
                    <a:p>
                      <a:endParaRPr lang="en-IN" dirty="0"/>
                    </a:p>
                  </a:txBody>
                  <a:tcPr>
                    <a:lnT w="12700" cap="flat" cmpd="sng" algn="ctr">
                      <a:solidFill>
                        <a:schemeClr val="tx1"/>
                      </a:solidFill>
                      <a:prstDash val="solid"/>
                      <a:round/>
                      <a:headEnd type="none" w="med" len="med"/>
                      <a:tailEnd type="none" w="med" len="med"/>
                    </a:lnT>
                  </a:tcPr>
                </a:tc>
                <a:tc>
                  <a:txBody>
                    <a:bodyPr/>
                    <a:lstStyle/>
                    <a:p>
                      <a:r>
                        <a:rPr lang="en-IN" b="1" dirty="0"/>
                        <a:t>2,23,300</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b="1" dirty="0"/>
                        <a:t>2,23,300</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381</TotalTime>
  <Words>774</Words>
  <Application>Microsoft Office PowerPoint</Application>
  <PresentationFormat>On-screen Show (4:3)</PresentationFormat>
  <Paragraphs>268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Final account: Balance sheet</vt:lpstr>
      <vt:lpstr>Balance sheet</vt:lpstr>
      <vt:lpstr>PowerPoint Presentation</vt:lpstr>
      <vt:lpstr>Illustration 1</vt:lpstr>
      <vt:lpstr>PowerPoint Presentation</vt:lpstr>
      <vt:lpstr>Illustration 2</vt:lpstr>
      <vt:lpstr>PowerPoint Presentation</vt:lpstr>
      <vt:lpstr>PowerPoint Presentation</vt:lpstr>
      <vt:lpstr>PowerPoint Presentation</vt:lpstr>
      <vt:lpstr>Illustration 3</vt:lpstr>
      <vt:lpstr>INCOME TAX CONSIDERATIONS </vt:lpstr>
      <vt:lpstr>Types of income which a company earns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account: Balance sheet</dc:title>
  <dc:creator>U  S E R</dc:creator>
  <cp:lastModifiedBy>Angad Singh</cp:lastModifiedBy>
  <cp:revision>34</cp:revision>
  <dcterms:created xsi:type="dcterms:W3CDTF">2006-08-16T00:00:00Z</dcterms:created>
  <dcterms:modified xsi:type="dcterms:W3CDTF">2022-09-20T09:31:24Z</dcterms:modified>
</cp:coreProperties>
</file>