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Inflation and efficiency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IN" dirty="0" smtClean="0"/>
              <a:t>Discuss walking, creeping, galloping and running inflation?</a:t>
            </a:r>
          </a:p>
          <a:p>
            <a:pPr marL="514350" lvl="0" indent="-514350">
              <a:buAutoNum type="arabicPeriod"/>
            </a:pPr>
            <a:r>
              <a:rPr lang="en-IN" dirty="0" smtClean="0"/>
              <a:t>Is inflation good or bad for the economy?</a:t>
            </a:r>
          </a:p>
          <a:p>
            <a:pPr marL="514350" lvl="0" indent="-514350">
              <a:buAutoNum type="arabicPeriod"/>
            </a:pPr>
            <a:r>
              <a:rPr lang="en-IN" dirty="0" smtClean="0"/>
              <a:t>List the differences between CPI and WPI?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improve demand – supply mechanisms we need to have efficiency in production and distribution.</a:t>
            </a:r>
          </a:p>
          <a:p>
            <a:r>
              <a:rPr lang="en-IN" dirty="0" smtClean="0"/>
              <a:t>Efficiency of a system is generally defined as the ratio of its output to input. </a:t>
            </a:r>
          </a:p>
          <a:p>
            <a:r>
              <a:rPr lang="en-IN" dirty="0" smtClean="0"/>
              <a:t>The efficiency can be classified into technical efficiency and economic 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the ratio of the output to input of a physical system. The physical system may be a diesel engine, a machine working in a shop floor, a furnace, etc.</a:t>
            </a:r>
          </a:p>
          <a:p>
            <a:r>
              <a:rPr lang="en-IN" dirty="0" smtClean="0"/>
              <a:t>Technical efficiency (%) = (Output /Input) x 100</a:t>
            </a:r>
          </a:p>
          <a:p>
            <a:r>
              <a:rPr lang="en-IN" dirty="0" smtClean="0"/>
              <a:t>Technical efficiency can at max be 100 %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Economic 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Economic efficiency is the ratio of output to input of a business system.</a:t>
            </a:r>
          </a:p>
          <a:p>
            <a:r>
              <a:rPr lang="en-IN" dirty="0" smtClean="0"/>
              <a:t>Economic efficiency (%) = (Worth /Cost) x 100</a:t>
            </a:r>
          </a:p>
          <a:p>
            <a:r>
              <a:rPr lang="en-IN" dirty="0" smtClean="0"/>
              <a:t>‘Worth’ is the annual revenue generated by way of operating the business and ‘cost’ is the total annual expenses incurred in carrying out the business.</a:t>
            </a:r>
          </a:p>
          <a:p>
            <a:r>
              <a:rPr lang="en-IN" dirty="0" smtClean="0"/>
              <a:t> For the survival and growth of any business, the economic efficiency should be more than 100%. Economic efficiency is also called ‘productivity’.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additional cost concepts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Relationship between average cost and marginal cost</a:t>
            </a:r>
            <a:endParaRPr lang="en-IN" dirty="0"/>
          </a:p>
        </p:txBody>
      </p:sp>
      <p:pic>
        <p:nvPicPr>
          <p:cNvPr id="6" name="Content Placeholder 5" descr="download.jp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0" y="1905000"/>
            <a:ext cx="5791200" cy="3352799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Relationship between average cost and marginal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u="sng" dirty="0" smtClean="0"/>
              <a:t>Relationship between Marginal Cost (MC) and Average  Cost ( AC)</a:t>
            </a:r>
            <a:endParaRPr lang="en-IN" dirty="0" smtClean="0"/>
          </a:p>
          <a:p>
            <a:r>
              <a:rPr lang="en-IN" dirty="0" smtClean="0"/>
              <a:t> Whenever marginal cost is less than average  cost, average cost is falling.</a:t>
            </a:r>
          </a:p>
          <a:p>
            <a:r>
              <a:rPr lang="en-IN" dirty="0" smtClean="0"/>
              <a:t> Whenever marginal cost is greater than average  cost, average cost is rising.</a:t>
            </a:r>
          </a:p>
          <a:p>
            <a:r>
              <a:rPr lang="en-IN" dirty="0" smtClean="0"/>
              <a:t> The marginal-cost curve crosses the average cost curve at the efficient scale.</a:t>
            </a:r>
          </a:p>
          <a:p>
            <a:pPr lvl="1">
              <a:buNone/>
            </a:pPr>
            <a:r>
              <a:rPr lang="en-IN" dirty="0" smtClean="0"/>
              <a:t>    </a:t>
            </a:r>
            <a:r>
              <a:rPr lang="en-IN" i="1" dirty="0" smtClean="0"/>
              <a:t>Efficient scale</a:t>
            </a:r>
            <a:r>
              <a:rPr lang="en-IN" dirty="0" smtClean="0"/>
              <a:t> is the quantity that minimizes average cost( point S in above diagram)</a:t>
            </a:r>
          </a:p>
          <a:p>
            <a:r>
              <a:rPr lang="en-IN" dirty="0" smtClean="0"/>
              <a:t>The marginal-cost curve crosses the average cost curve at the minimum of average  cost. </a:t>
            </a:r>
            <a:r>
              <a:rPr lang="en-IN" u="sng" dirty="0" smtClean="0"/>
              <a:t>MC curve cuts AC curve from below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Please note: Both Average cost and marginal cost curves are u shaped but MC reaches its minimum before AC and hence starts to rise before AC.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Numerical example illustrating AC and MC relationship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286477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alibri"/>
                        </a:rPr>
                        <a:t>Quantity of </a:t>
                      </a:r>
                      <a:r>
                        <a:rPr lang="en-IN" sz="1600" b="1" dirty="0" smtClean="0">
                          <a:latin typeface="Calibri"/>
                        </a:rPr>
                        <a:t>Output (q)</a:t>
                      </a:r>
                      <a:endParaRPr lang="en-IN" sz="1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alibri"/>
                        </a:rPr>
                        <a:t>Total Cost</a:t>
                      </a:r>
                      <a:endParaRPr lang="en-IN" sz="160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alibri"/>
                        </a:rPr>
                        <a:t>MC = </a:t>
                      </a:r>
                      <a:r>
                        <a:rPr lang="en-IN" sz="1600" b="1" dirty="0" err="1" smtClean="0">
                          <a:latin typeface="Calibri"/>
                        </a:rPr>
                        <a:t>TCq</a:t>
                      </a:r>
                      <a:r>
                        <a:rPr lang="en-IN" sz="1600" b="1" dirty="0" smtClean="0">
                          <a:latin typeface="Calibri"/>
                        </a:rPr>
                        <a:t> </a:t>
                      </a:r>
                      <a:r>
                        <a:rPr lang="en-IN" sz="1600" b="1" dirty="0">
                          <a:latin typeface="Calibri"/>
                        </a:rPr>
                        <a:t>– </a:t>
                      </a:r>
                      <a:r>
                        <a:rPr lang="en-IN" sz="1600" b="1" dirty="0" smtClean="0">
                          <a:latin typeface="Calibri"/>
                        </a:rPr>
                        <a:t>TCq-1</a:t>
                      </a:r>
                      <a:endParaRPr lang="en-IN" sz="1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1752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alibri"/>
                        </a:rPr>
                        <a:t>AC = TC/ </a:t>
                      </a:r>
                      <a:r>
                        <a:rPr lang="en-IN" sz="1600" b="1" dirty="0" smtClean="0">
                          <a:latin typeface="Calibri"/>
                        </a:rPr>
                        <a:t>q</a:t>
                      </a:r>
                      <a:endParaRPr lang="en-IN" sz="1600" dirty="0"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</a:rPr>
                        <a:t>-</a:t>
                      </a:r>
                      <a:endParaRPr lang="en-IN" sz="1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30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11.4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latin typeface="Calibri"/>
                        </a:rPr>
                        <a:t>       6 (=S)</a:t>
                      </a: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11.3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11.45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</a:rPr>
                        <a:t>12.7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Capital budgeting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Capital budgeting is the process in which a business determines and evaluates potential expenses or investments that are large in nature. These expenditures and investments include projects such as building a new plant or investing in a long-term venture. Often times, a prospective project's lifetime cash inflows and outflows are assessed in order to determine whether the potential returns generated meet a sufficient target benchmark, also known as "investment appraisal”.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Inflation is the </a:t>
            </a:r>
            <a:r>
              <a:rPr lang="en-IN" dirty="0" smtClean="0"/>
              <a:t>increase in  </a:t>
            </a:r>
            <a:r>
              <a:rPr lang="en-IN" dirty="0"/>
              <a:t>the general level of prices for goods and services </a:t>
            </a:r>
            <a:r>
              <a:rPr lang="en-IN" dirty="0" smtClean="0"/>
              <a:t>across the economy over a given period of time.</a:t>
            </a:r>
          </a:p>
          <a:p>
            <a:r>
              <a:rPr lang="en-IN" dirty="0" smtClean="0"/>
              <a:t>It is the percentage increase in price indices of an economy.</a:t>
            </a:r>
          </a:p>
          <a:p>
            <a:r>
              <a:rPr lang="en-IN" dirty="0" smtClean="0"/>
              <a:t>It implies that </a:t>
            </a:r>
            <a:r>
              <a:rPr lang="en-IN" dirty="0"/>
              <a:t>the purchasing power of currency is falling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India, usually, inflation is calculated by taking the WPI (wholesale price index) as base but CPI (consumer price index) can also be used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inflation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Formula </a:t>
            </a:r>
            <a:r>
              <a:rPr lang="en-IN" i="1" dirty="0"/>
              <a:t>for calculating Inflation</a:t>
            </a:r>
            <a:r>
              <a:rPr lang="en-IN" i="1" dirty="0" smtClean="0"/>
              <a:t>=</a:t>
            </a:r>
          </a:p>
          <a:p>
            <a:endParaRPr lang="en-IN" i="1" dirty="0"/>
          </a:p>
          <a:p>
            <a:pPr>
              <a:buNone/>
            </a:pPr>
            <a:r>
              <a:rPr lang="en-IN" i="1" dirty="0" smtClean="0"/>
              <a:t>(</a:t>
            </a:r>
            <a:r>
              <a:rPr lang="en-IN" i="1" dirty="0"/>
              <a:t>WPI </a:t>
            </a:r>
            <a:r>
              <a:rPr lang="en-IN" i="1" dirty="0" smtClean="0"/>
              <a:t>of current </a:t>
            </a:r>
            <a:r>
              <a:rPr lang="en-IN" i="1" dirty="0"/>
              <a:t>year-WPI </a:t>
            </a:r>
            <a:r>
              <a:rPr lang="en-IN" i="1" dirty="0" smtClean="0"/>
              <a:t>of </a:t>
            </a:r>
            <a:r>
              <a:rPr lang="en-IN" i="1" dirty="0"/>
              <a:t>previous </a:t>
            </a:r>
            <a:r>
              <a:rPr lang="en-IN" i="1" dirty="0" smtClean="0"/>
              <a:t>year)</a:t>
            </a:r>
          </a:p>
          <a:p>
            <a:pPr>
              <a:buNone/>
            </a:pPr>
            <a:r>
              <a:rPr lang="en-IN" i="1" dirty="0" smtClean="0"/>
              <a:t>-------------------------------------------------------- x  100</a:t>
            </a:r>
          </a:p>
          <a:p>
            <a:pPr>
              <a:buNone/>
            </a:pPr>
            <a:r>
              <a:rPr lang="en-IN" i="1" dirty="0" smtClean="0"/>
              <a:t>WPI of </a:t>
            </a:r>
            <a:r>
              <a:rPr lang="en-IN" i="1" dirty="0"/>
              <a:t>previous year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 </a:t>
            </a:r>
            <a:r>
              <a:rPr lang="en-IN" dirty="0" smtClean="0"/>
              <a:t>If the CPI is 93 in 2014 and 97 in 2015, calculate the rate of inflation from 2014 to 2015.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Solution:</a:t>
            </a:r>
          </a:p>
          <a:p>
            <a:pPr>
              <a:buNone/>
            </a:pPr>
            <a:r>
              <a:rPr lang="en-IN" dirty="0" smtClean="0"/>
              <a:t>Inflation = {(CPI in 2015- CPI in 2014)/ CPI in 2014} x 100 = {(97-93)/93} x 100 = 4.3 %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</a:t>
            </a:r>
            <a:r>
              <a:rPr lang="en-US" dirty="0" err="1" smtClean="0"/>
              <a:t>contd</a:t>
            </a:r>
            <a:r>
              <a:rPr lang="en-US" dirty="0" smtClean="0"/>
              <a:t>)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If the CPI is 93 in 2014 and 97 in </a:t>
            </a:r>
            <a:r>
              <a:rPr lang="en-IN" dirty="0" smtClean="0"/>
              <a:t>2024, </a:t>
            </a:r>
            <a:r>
              <a:rPr lang="en-IN" dirty="0"/>
              <a:t>calculate the rate of inflation from 2014 to </a:t>
            </a:r>
            <a:r>
              <a:rPr lang="en-IN" dirty="0" smtClean="0"/>
              <a:t>2015.</a:t>
            </a:r>
          </a:p>
          <a:p>
            <a:pPr lvl="0"/>
            <a:r>
              <a:rPr lang="en-IN" dirty="0" smtClean="0"/>
              <a:t>Solution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/>
              <a:t>Inflation </a:t>
            </a:r>
            <a:r>
              <a:rPr lang="en-IN" dirty="0" smtClean="0"/>
              <a:t>(total)= </a:t>
            </a:r>
            <a:r>
              <a:rPr lang="en-IN" dirty="0"/>
              <a:t>{(CPI in </a:t>
            </a:r>
            <a:r>
              <a:rPr lang="en-IN" dirty="0" smtClean="0"/>
              <a:t>2024- </a:t>
            </a:r>
            <a:r>
              <a:rPr lang="en-IN" dirty="0"/>
              <a:t>CPI in 2014)/ CPI in 2014} x 100 = {(97-93)/93} x 100 = 4.3 %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dirty="0" smtClean="0"/>
              <a:t>Inflation (annual) =4.3/10= 0.43%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IN" dirty="0" smtClean="0"/>
              <a:t>a) If the index number of a certain period is 100 what does it indicate?</a:t>
            </a:r>
          </a:p>
          <a:p>
            <a:pPr>
              <a:buNone/>
            </a:pPr>
            <a:r>
              <a:rPr lang="en-IN" dirty="0" smtClean="0"/>
              <a:t>b) If the index number of a certain period is 120 what does it indicate?</a:t>
            </a:r>
          </a:p>
          <a:p>
            <a:pPr>
              <a:buNone/>
            </a:pPr>
            <a:r>
              <a:rPr lang="en-IN" dirty="0" smtClean="0"/>
              <a:t>c) If the index number of a certain period is 90 what does it indicate?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Hint: Base year (reference year) has an index of 100.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IN" dirty="0" smtClean="0"/>
              <a:t>No inflation. Prices remained constant./ Base year itself.</a:t>
            </a:r>
          </a:p>
          <a:p>
            <a:pPr marL="514350" indent="-514350">
              <a:buAutoNum type="alphaLcParenR"/>
            </a:pPr>
            <a:r>
              <a:rPr lang="en-IN" dirty="0" smtClean="0"/>
              <a:t>20% inflation in comparison to base year.</a:t>
            </a:r>
          </a:p>
          <a:p>
            <a:pPr marL="514350" indent="-514350">
              <a:buAutoNum type="alphaLcParenR"/>
            </a:pPr>
            <a:r>
              <a:rPr lang="en-IN" dirty="0" smtClean="0"/>
              <a:t>Prices have decreased by 10 % in comparison to base year.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 for inflation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Demand Pull inflation:</a:t>
            </a:r>
          </a:p>
          <a:p>
            <a:pPr marL="514350" indent="-514350">
              <a:buNone/>
            </a:pPr>
            <a:r>
              <a:rPr lang="en-IN" dirty="0" smtClean="0"/>
              <a:t>Caused by excess demand for products</a:t>
            </a:r>
          </a:p>
          <a:p>
            <a:pPr marL="514350" indent="-514350">
              <a:buNone/>
            </a:pPr>
            <a:r>
              <a:rPr lang="en-IN" dirty="0" smtClean="0"/>
              <a:t> (Demand &gt; Supply)</a:t>
            </a:r>
          </a:p>
          <a:p>
            <a:pPr marL="514350" indent="-514350">
              <a:buNone/>
            </a:pPr>
            <a:r>
              <a:rPr lang="en-IN" dirty="0" smtClean="0"/>
              <a:t>Demand pull inflation may happen because of :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IN" dirty="0" smtClean="0"/>
              <a:t>Increased money supply (through govt spending)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IN" dirty="0" smtClean="0"/>
              <a:t>Increased income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IN" dirty="0" smtClean="0"/>
              <a:t>Increase in population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 for inflation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2. Cost –Push Inflation:</a:t>
            </a:r>
          </a:p>
          <a:p>
            <a:pPr>
              <a:buNone/>
            </a:pPr>
            <a:r>
              <a:rPr lang="en-IN" dirty="0" smtClean="0"/>
              <a:t>    Caused by increased cost of production. Increase cost of production is a result of:</a:t>
            </a:r>
          </a:p>
          <a:p>
            <a:r>
              <a:rPr lang="en-IN" dirty="0" smtClean="0"/>
              <a:t>Infrastructure bottlenecks which lead to rise in production and distribution costs.</a:t>
            </a:r>
          </a:p>
          <a:p>
            <a:r>
              <a:rPr lang="en-IN" dirty="0" smtClean="0"/>
              <a:t>Rise in Minimum Support Price (MSP).</a:t>
            </a:r>
          </a:p>
          <a:p>
            <a:r>
              <a:rPr lang="en-IN" dirty="0" smtClean="0"/>
              <a:t>Rise in international prices.</a:t>
            </a:r>
          </a:p>
          <a:p>
            <a:r>
              <a:rPr lang="en-IN" dirty="0" smtClean="0"/>
              <a:t>Hoarding and black marketing.</a:t>
            </a:r>
          </a:p>
          <a:p>
            <a:r>
              <a:rPr lang="en-IN" dirty="0" smtClean="0"/>
              <a:t>Rise in indirect taxes.</a:t>
            </a:r>
          </a:p>
          <a:p>
            <a:r>
              <a:rPr lang="en-IN" dirty="0" smtClean="0"/>
              <a:t> rise in price of strategic products like petroleum and electricity.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723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Inflation and efficiency </vt:lpstr>
      <vt:lpstr>Inflation</vt:lpstr>
      <vt:lpstr>Calculating inflation</vt:lpstr>
      <vt:lpstr>Example 1 </vt:lpstr>
      <vt:lpstr>Example 1 (contd) </vt:lpstr>
      <vt:lpstr>Example 2</vt:lpstr>
      <vt:lpstr>Solution 2</vt:lpstr>
      <vt:lpstr>Reasons for inflation</vt:lpstr>
      <vt:lpstr>Reasons for inflation (contd)</vt:lpstr>
      <vt:lpstr>Homework</vt:lpstr>
      <vt:lpstr>Efficiency</vt:lpstr>
      <vt:lpstr>Technical efficiency</vt:lpstr>
      <vt:lpstr>Economic efficiency</vt:lpstr>
      <vt:lpstr>Some additional cost concepts</vt:lpstr>
      <vt:lpstr>Relationship between average cost and marginal cost</vt:lpstr>
      <vt:lpstr>Relationship between average cost and marginal cost</vt:lpstr>
      <vt:lpstr>Numerical example illustrating AC and MC relationship</vt:lpstr>
      <vt:lpstr>Capital budgeting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 and efficiency </dc:title>
  <dc:creator>U  S E R</dc:creator>
  <cp:lastModifiedBy>USER</cp:lastModifiedBy>
  <cp:revision>19</cp:revision>
  <dcterms:created xsi:type="dcterms:W3CDTF">2006-08-16T00:00:00Z</dcterms:created>
  <dcterms:modified xsi:type="dcterms:W3CDTF">2021-10-09T09:21:19Z</dcterms:modified>
</cp:coreProperties>
</file>