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77" r:id="rId11"/>
    <p:sldId id="265" r:id="rId12"/>
    <p:sldId id="267" r:id="rId13"/>
    <p:sldId id="268" r:id="rId14"/>
    <p:sldId id="269" r:id="rId15"/>
    <p:sldId id="270" r:id="rId16"/>
    <p:sldId id="273" r:id="rId17"/>
    <p:sldId id="274" r:id="rId18"/>
    <p:sldId id="275" r:id="rId19"/>
    <p:sldId id="278" r:id="rId20"/>
    <p:sldId id="283" r:id="rId21"/>
    <p:sldId id="279" r:id="rId22"/>
    <p:sldId id="280" r:id="rId23"/>
    <p:sldId id="281" r:id="rId24"/>
    <p:sldId id="282"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1" d="100"/>
          <a:sy n="71" d="100"/>
        </p:scale>
        <p:origin x="-135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Depreciation</a:t>
            </a:r>
            <a:endParaRPr lang="en-IN" dirty="0"/>
          </a:p>
        </p:txBody>
      </p:sp>
      <p:sp>
        <p:nvSpPr>
          <p:cNvPr id="3" name="Subtitle 2"/>
          <p:cNvSpPr>
            <a:spLocks noGrp="1"/>
          </p:cNvSpPr>
          <p:nvPr>
            <p:ph type="subTitle" idx="1"/>
          </p:nvPr>
        </p:nvSpPr>
        <p:spPr/>
        <p:txBody>
          <a:bodyPr/>
          <a:lstStyle/>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Double declining method</a:t>
            </a:r>
            <a:endParaRPr lang="en-IN" dirty="0"/>
          </a:p>
        </p:txBody>
      </p:sp>
      <p:sp>
        <p:nvSpPr>
          <p:cNvPr id="3" name="Content Placeholder 2"/>
          <p:cNvSpPr>
            <a:spLocks noGrp="1"/>
          </p:cNvSpPr>
          <p:nvPr>
            <p:ph idx="1"/>
          </p:nvPr>
        </p:nvSpPr>
        <p:spPr/>
        <p:txBody>
          <a:bodyPr/>
          <a:lstStyle/>
          <a:p>
            <a:r>
              <a:rPr lang="en-IN" dirty="0" smtClean="0"/>
              <a:t>All calculations are same as declining balance method. However, K is not given in the question. K is calculated as 2/n %.</a:t>
            </a:r>
          </a:p>
          <a:p>
            <a:r>
              <a:rPr lang="en-IN" dirty="0" smtClean="0"/>
              <a:t>In the previous example, if we follow double declining method , K= (2/8)x100 = 25% =0.25.</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96000"/>
          </a:xfrm>
        </p:spPr>
        <p:txBody>
          <a:bodyPr>
            <a:normAutofit fontScale="92500"/>
          </a:bodyPr>
          <a:lstStyle/>
          <a:p>
            <a:r>
              <a:rPr lang="en-IN" u="sng" dirty="0" smtClean="0">
                <a:solidFill>
                  <a:schemeClr val="tx2"/>
                </a:solidFill>
              </a:rPr>
              <a:t>Sum of the years—digits method of depreciation</a:t>
            </a:r>
            <a:r>
              <a:rPr lang="en-IN" dirty="0" smtClean="0"/>
              <a:t>:</a:t>
            </a:r>
          </a:p>
          <a:p>
            <a:pPr>
              <a:buNone/>
            </a:pPr>
            <a:endParaRPr lang="en-IN" dirty="0" smtClean="0"/>
          </a:p>
          <a:p>
            <a:r>
              <a:rPr lang="en-IN" dirty="0" smtClean="0"/>
              <a:t>In this method of depreciation if the asset has a life of eight years, first the sum of the years is computed as</a:t>
            </a:r>
          </a:p>
          <a:p>
            <a:r>
              <a:rPr lang="en-IN" dirty="0" smtClean="0"/>
              <a:t>Sum of the years = 1 + 2 + 3 + 4 + 5 + 6 + 7 + 8 = 36 = n(n + 1)/2</a:t>
            </a:r>
          </a:p>
          <a:p>
            <a:r>
              <a:rPr lang="en-IN" dirty="0" smtClean="0"/>
              <a:t>The rate of depreciation charge for the first year is assumed as the highest and then it decreases. The rates of depreciation for the years 1–8, respectively are as follows: 8/36, 7/36, 6/36, 5/36, 4/36, 3/36, 2/36, and 1/36. </a:t>
            </a:r>
          </a:p>
          <a:p>
            <a:pPr>
              <a:buNone/>
            </a:pPr>
            <a:endParaRPr lang="en-IN" dirty="0" smtClean="0"/>
          </a:p>
          <a:p>
            <a:pPr>
              <a:buNone/>
            </a:pP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IN" dirty="0" smtClean="0"/>
              <a:t>The following formulae then give annual depreciation and book value:</a:t>
            </a:r>
          </a:p>
          <a:p>
            <a:pPr>
              <a:buNone/>
            </a:pPr>
            <a:r>
              <a:rPr lang="en-IN" dirty="0" smtClean="0"/>
              <a:t>  </a:t>
            </a:r>
            <a:r>
              <a:rPr lang="en-IN" dirty="0" err="1" smtClean="0"/>
              <a:t>D</a:t>
            </a:r>
            <a:r>
              <a:rPr lang="en-IN" sz="2400" dirty="0" err="1" smtClean="0"/>
              <a:t>t</a:t>
            </a:r>
            <a:r>
              <a:rPr lang="en-IN" dirty="0" smtClean="0"/>
              <a:t>= Rate of depreciation x total depreciation </a:t>
            </a:r>
          </a:p>
          <a:p>
            <a:pPr>
              <a:buNone/>
            </a:pPr>
            <a:r>
              <a:rPr lang="en-IN" dirty="0" smtClean="0"/>
              <a:t>={(n-t+1)/(n(n+1)/2)}{P-F}</a:t>
            </a:r>
          </a:p>
          <a:p>
            <a:pPr>
              <a:buNone/>
            </a:pPr>
            <a:r>
              <a:rPr lang="en-IN" dirty="0" smtClean="0"/>
              <a:t>               B</a:t>
            </a:r>
            <a:r>
              <a:rPr lang="en-IN" sz="2400" dirty="0" smtClean="0"/>
              <a:t>t</a:t>
            </a:r>
            <a:r>
              <a:rPr lang="en-IN" dirty="0" smtClean="0"/>
              <a:t> = B</a:t>
            </a:r>
            <a:r>
              <a:rPr lang="en-IN" sz="2400" dirty="0" smtClean="0"/>
              <a:t>t-1</a:t>
            </a:r>
            <a:r>
              <a:rPr lang="en-IN" dirty="0" smtClean="0"/>
              <a:t>-D</a:t>
            </a:r>
            <a:r>
              <a:rPr lang="en-IN" sz="2400" dirty="0" smtClean="0"/>
              <a:t>t</a:t>
            </a:r>
          </a:p>
          <a:p>
            <a:pPr>
              <a:buNone/>
            </a:pPr>
            <a:r>
              <a:rPr lang="en-IN" sz="2400" dirty="0" smtClean="0"/>
              <a:t>                          =  </a:t>
            </a:r>
            <a:r>
              <a:rPr lang="pt-BR" dirty="0" smtClean="0"/>
              <a:t>(P – F) {(n-t )/n  )} {(n-t +1)/(n+1) + F</a:t>
            </a:r>
          </a:p>
          <a:p>
            <a:pPr>
              <a:buNone/>
            </a:pPr>
            <a:endParaRPr lang="en-IN"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3</a:t>
            </a:r>
            <a:endParaRPr lang="en-IN" dirty="0"/>
          </a:p>
        </p:txBody>
      </p:sp>
      <p:sp>
        <p:nvSpPr>
          <p:cNvPr id="3" name="Content Placeholder 2"/>
          <p:cNvSpPr>
            <a:spLocks noGrp="1"/>
          </p:cNvSpPr>
          <p:nvPr>
            <p:ph idx="1"/>
          </p:nvPr>
        </p:nvSpPr>
        <p:spPr/>
        <p:txBody>
          <a:bodyPr/>
          <a:lstStyle/>
          <a:p>
            <a:r>
              <a:rPr lang="en-IN" dirty="0" smtClean="0"/>
              <a:t>A company has purchased an equipment whose first cost is Rs. 1,00,000 with an estimated life of eight years. The estimated salvage value of the equipment at the end of its lifetime is Rs. 20,000. Determine the depreciation charge and book value at the end of various years using the sum-of-the-years-digits method of depreciation.</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Solution 3	</a:t>
            </a:r>
            <a:endParaRPr lang="en-IN" dirty="0"/>
          </a:p>
        </p:txBody>
      </p:sp>
      <p:sp>
        <p:nvSpPr>
          <p:cNvPr id="3" name="Content Placeholder 2"/>
          <p:cNvSpPr>
            <a:spLocks noGrp="1"/>
          </p:cNvSpPr>
          <p:nvPr>
            <p:ph idx="1"/>
          </p:nvPr>
        </p:nvSpPr>
        <p:spPr/>
        <p:txBody>
          <a:bodyPr>
            <a:normAutofit fontScale="77500" lnSpcReduction="20000"/>
          </a:bodyPr>
          <a:lstStyle/>
          <a:p>
            <a:r>
              <a:rPr lang="en-IN" dirty="0" smtClean="0"/>
              <a:t>P = Rs. 1,00,000</a:t>
            </a:r>
          </a:p>
          <a:p>
            <a:r>
              <a:rPr lang="en-IN" dirty="0" smtClean="0"/>
              <a:t>F = Rs. 20,000</a:t>
            </a:r>
          </a:p>
          <a:p>
            <a:r>
              <a:rPr lang="en-IN" dirty="0" smtClean="0"/>
              <a:t>n = 8 years</a:t>
            </a:r>
          </a:p>
          <a:p>
            <a:r>
              <a:rPr lang="en-IN" dirty="0" smtClean="0"/>
              <a:t>Sum = n(n + 1)/2 = 8 x 9/2 = 36</a:t>
            </a:r>
          </a:p>
          <a:p>
            <a:r>
              <a:rPr lang="en-IN" dirty="0" smtClean="0"/>
              <a:t>The rates for years 1–8, are respectively 8/36, 7/36, 6/36, 5/36, 4/36, 3/36, 2/36 and 1/36. </a:t>
            </a:r>
          </a:p>
          <a:p>
            <a:r>
              <a:rPr lang="en-IN" dirty="0" smtClean="0"/>
              <a:t>The calculations of </a:t>
            </a:r>
            <a:r>
              <a:rPr lang="en-IN" dirty="0" err="1" smtClean="0"/>
              <a:t>Dt</a:t>
            </a:r>
            <a:r>
              <a:rPr lang="en-IN" dirty="0" smtClean="0"/>
              <a:t> and Bt for different values of t are summarized in following table using the following formulae: </a:t>
            </a:r>
          </a:p>
          <a:p>
            <a:r>
              <a:rPr lang="en-IN" dirty="0" err="1" smtClean="0"/>
              <a:t>Dt</a:t>
            </a:r>
            <a:r>
              <a:rPr lang="en-IN" dirty="0" smtClean="0"/>
              <a:t> = Rate x(P – F) = Rate x(100000-20,000)= rate x 80,000</a:t>
            </a:r>
          </a:p>
          <a:p>
            <a:r>
              <a:rPr lang="en-IN" dirty="0" smtClean="0"/>
              <a:t>Bt = Bt–1 – </a:t>
            </a:r>
            <a:r>
              <a:rPr lang="en-IN" dirty="0" err="1" smtClean="0"/>
              <a:t>Dt</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Solution 3 (</a:t>
            </a:r>
            <a:r>
              <a:rPr lang="en-IN" dirty="0" err="1" smtClean="0"/>
              <a:t>contd</a:t>
            </a:r>
            <a:r>
              <a:rPr lang="en-IN" dirty="0" smtClean="0"/>
              <a:t>)</a:t>
            </a:r>
            <a:endParaRPr lang="en-IN" dirty="0"/>
          </a:p>
        </p:txBody>
      </p:sp>
      <p:graphicFrame>
        <p:nvGraphicFramePr>
          <p:cNvPr id="4" name="Content Placeholder 3"/>
          <p:cNvGraphicFramePr>
            <a:graphicFrameLocks noGrp="1"/>
          </p:cNvGraphicFramePr>
          <p:nvPr>
            <p:ph idx="1"/>
          </p:nvPr>
        </p:nvGraphicFramePr>
        <p:xfrm>
          <a:off x="457200" y="1600200"/>
          <a:ext cx="8229600" cy="425196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IN" dirty="0" smtClean="0"/>
                        <a:t>End of year (t)</a:t>
                      </a:r>
                      <a:endParaRPr lang="en-IN" dirty="0"/>
                    </a:p>
                  </a:txBody>
                  <a:tcPr/>
                </a:tc>
                <a:tc>
                  <a:txBody>
                    <a:bodyPr/>
                    <a:lstStyle/>
                    <a:p>
                      <a:r>
                        <a:rPr lang="en-IN" dirty="0" smtClean="0"/>
                        <a:t>Depreciation  (</a:t>
                      </a:r>
                      <a:r>
                        <a:rPr lang="en-IN" dirty="0" err="1" smtClean="0"/>
                        <a:t>Dt</a:t>
                      </a:r>
                      <a:r>
                        <a:rPr lang="en-IN" dirty="0" smtClean="0"/>
                        <a:t> ) </a:t>
                      </a:r>
                    </a:p>
                    <a:p>
                      <a:r>
                        <a:rPr lang="en-IN" dirty="0" smtClean="0"/>
                        <a:t>[</a:t>
                      </a:r>
                      <a:r>
                        <a:rPr lang="en-IN" baseline="0" dirty="0" smtClean="0"/>
                        <a:t> in Rs.]</a:t>
                      </a:r>
                      <a:endParaRPr lang="en-IN" dirty="0"/>
                    </a:p>
                  </a:txBody>
                  <a:tcPr/>
                </a:tc>
                <a:tc>
                  <a:txBody>
                    <a:bodyPr/>
                    <a:lstStyle/>
                    <a:p>
                      <a:r>
                        <a:rPr lang="en-IN" dirty="0" smtClean="0"/>
                        <a:t>Book value</a:t>
                      </a:r>
                    </a:p>
                    <a:p>
                      <a:r>
                        <a:rPr lang="en-IN" dirty="0" smtClean="0"/>
                        <a:t>(Bt = Bt–1 – </a:t>
                      </a:r>
                      <a:r>
                        <a:rPr lang="en-IN" dirty="0" err="1" smtClean="0"/>
                        <a:t>Dt</a:t>
                      </a:r>
                      <a:r>
                        <a:rPr lang="en-IN" dirty="0" smtClean="0"/>
                        <a:t> )</a:t>
                      </a:r>
                    </a:p>
                    <a:p>
                      <a:r>
                        <a:rPr lang="en-IN" dirty="0" smtClean="0"/>
                        <a:t>[in Rs.]</a:t>
                      </a:r>
                      <a:endParaRPr lang="en-IN" dirty="0"/>
                    </a:p>
                  </a:txBody>
                  <a:tcPr/>
                </a:tc>
              </a:tr>
              <a:tr h="370840">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1,00,000</a:t>
                      </a:r>
                      <a:endParaRPr lang="en-IN" dirty="0"/>
                    </a:p>
                  </a:txBody>
                  <a:tcPr/>
                </a:tc>
              </a:tr>
              <a:tr h="370840">
                <a:tc>
                  <a:txBody>
                    <a:bodyPr/>
                    <a:lstStyle/>
                    <a:p>
                      <a:r>
                        <a:rPr lang="en-IN" dirty="0" smtClean="0"/>
                        <a:t>1</a:t>
                      </a:r>
                      <a:endParaRPr lang="en-IN" dirty="0"/>
                    </a:p>
                  </a:txBody>
                  <a:tcPr/>
                </a:tc>
                <a:tc>
                  <a:txBody>
                    <a:bodyPr/>
                    <a:lstStyle/>
                    <a:p>
                      <a:r>
                        <a:rPr lang="en-IN" dirty="0" smtClean="0"/>
                        <a:t> 17,777.77</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82,222.23</a:t>
                      </a:r>
                    </a:p>
                  </a:txBody>
                  <a:tcPr/>
                </a:tc>
              </a:tr>
              <a:tr h="370840">
                <a:tc>
                  <a:txBody>
                    <a:bodyPr/>
                    <a:lstStyle/>
                    <a:p>
                      <a:r>
                        <a:rPr lang="en-IN" dirty="0" smtClean="0"/>
                        <a:t>2</a:t>
                      </a:r>
                      <a:endParaRPr lang="en-IN" dirty="0"/>
                    </a:p>
                  </a:txBody>
                  <a:tcPr/>
                </a:tc>
                <a:tc>
                  <a:txBody>
                    <a:bodyPr/>
                    <a:lstStyle/>
                    <a:p>
                      <a:r>
                        <a:rPr lang="en-IN" dirty="0" smtClean="0"/>
                        <a:t>15,555.55 </a:t>
                      </a:r>
                      <a:endParaRPr lang="en-IN" dirty="0"/>
                    </a:p>
                  </a:txBody>
                  <a:tcPr/>
                </a:tc>
                <a:tc>
                  <a:txBody>
                    <a:bodyPr/>
                    <a:lstStyle/>
                    <a:p>
                      <a:r>
                        <a:rPr lang="en-IN" dirty="0" smtClean="0"/>
                        <a:t> 66,666.68</a:t>
                      </a:r>
                      <a:endParaRPr lang="en-IN" dirty="0"/>
                    </a:p>
                  </a:txBody>
                  <a:tcPr/>
                </a:tc>
              </a:tr>
              <a:tr h="370840">
                <a:tc>
                  <a:txBody>
                    <a:bodyPr/>
                    <a:lstStyle/>
                    <a:p>
                      <a:r>
                        <a:rPr lang="en-IN" dirty="0" smtClean="0"/>
                        <a:t>3</a:t>
                      </a:r>
                      <a:endParaRPr lang="en-IN" dirty="0"/>
                    </a:p>
                  </a:txBody>
                  <a:tcPr/>
                </a:tc>
                <a:tc>
                  <a:txBody>
                    <a:bodyPr/>
                    <a:lstStyle/>
                    <a:p>
                      <a:r>
                        <a:rPr lang="en-IN" dirty="0" smtClean="0"/>
                        <a:t>13,333.33 </a:t>
                      </a:r>
                      <a:endParaRPr lang="en-IN" dirty="0"/>
                    </a:p>
                  </a:txBody>
                  <a:tcPr/>
                </a:tc>
                <a:tc>
                  <a:txBody>
                    <a:bodyPr/>
                    <a:lstStyle/>
                    <a:p>
                      <a:r>
                        <a:rPr lang="en-IN" dirty="0" smtClean="0"/>
                        <a:t>53,333.35</a:t>
                      </a:r>
                      <a:endParaRPr lang="en-IN" dirty="0"/>
                    </a:p>
                  </a:txBody>
                  <a:tcPr/>
                </a:tc>
              </a:tr>
              <a:tr h="370840">
                <a:tc>
                  <a:txBody>
                    <a:bodyPr/>
                    <a:lstStyle/>
                    <a:p>
                      <a:r>
                        <a:rPr lang="en-IN" dirty="0" smtClean="0"/>
                        <a:t>4</a:t>
                      </a:r>
                      <a:endParaRPr lang="en-IN" dirty="0"/>
                    </a:p>
                  </a:txBody>
                  <a:tcPr/>
                </a:tc>
                <a:tc>
                  <a:txBody>
                    <a:bodyPr/>
                    <a:lstStyle/>
                    <a:p>
                      <a:r>
                        <a:rPr lang="en-IN" dirty="0" smtClean="0"/>
                        <a:t>11,111.11</a:t>
                      </a:r>
                      <a:endParaRPr lang="en-IN" dirty="0"/>
                    </a:p>
                  </a:txBody>
                  <a:tcPr/>
                </a:tc>
                <a:tc>
                  <a:txBody>
                    <a:bodyPr/>
                    <a:lstStyle/>
                    <a:p>
                      <a:r>
                        <a:rPr lang="en-IN" dirty="0" smtClean="0"/>
                        <a:t>42,222.24</a:t>
                      </a:r>
                      <a:endParaRPr lang="en-IN" dirty="0"/>
                    </a:p>
                  </a:txBody>
                  <a:tcPr/>
                </a:tc>
              </a:tr>
              <a:tr h="370840">
                <a:tc>
                  <a:txBody>
                    <a:bodyPr/>
                    <a:lstStyle/>
                    <a:p>
                      <a:r>
                        <a:rPr lang="en-IN" dirty="0" smtClean="0"/>
                        <a:t>5</a:t>
                      </a:r>
                      <a:endParaRPr lang="en-IN" dirty="0"/>
                    </a:p>
                  </a:txBody>
                  <a:tcPr/>
                </a:tc>
                <a:tc>
                  <a:txBody>
                    <a:bodyPr/>
                    <a:lstStyle/>
                    <a:p>
                      <a:r>
                        <a:rPr lang="en-IN" dirty="0" smtClean="0"/>
                        <a:t>8,888.88 </a:t>
                      </a:r>
                      <a:endParaRPr lang="en-IN" dirty="0"/>
                    </a:p>
                  </a:txBody>
                  <a:tcPr/>
                </a:tc>
                <a:tc>
                  <a:txBody>
                    <a:bodyPr/>
                    <a:lstStyle/>
                    <a:p>
                      <a:r>
                        <a:rPr lang="en-IN" dirty="0" smtClean="0"/>
                        <a:t>33,333.36 </a:t>
                      </a:r>
                      <a:endParaRPr lang="en-IN" dirty="0"/>
                    </a:p>
                  </a:txBody>
                  <a:tcPr/>
                </a:tc>
              </a:tr>
              <a:tr h="370840">
                <a:tc>
                  <a:txBody>
                    <a:bodyPr/>
                    <a:lstStyle/>
                    <a:p>
                      <a:r>
                        <a:rPr lang="en-IN" dirty="0" smtClean="0"/>
                        <a:t>6</a:t>
                      </a:r>
                      <a:endParaRPr lang="en-IN" dirty="0"/>
                    </a:p>
                  </a:txBody>
                  <a:tcPr/>
                </a:tc>
                <a:tc>
                  <a:txBody>
                    <a:bodyPr/>
                    <a:lstStyle/>
                    <a:p>
                      <a:r>
                        <a:rPr lang="en-IN" dirty="0" smtClean="0"/>
                        <a:t>6,666.66 </a:t>
                      </a:r>
                      <a:endParaRPr lang="en-IN" dirty="0"/>
                    </a:p>
                  </a:txBody>
                  <a:tcPr/>
                </a:tc>
                <a:tc>
                  <a:txBody>
                    <a:bodyPr/>
                    <a:lstStyle/>
                    <a:p>
                      <a:r>
                        <a:rPr lang="en-IN" dirty="0" smtClean="0"/>
                        <a:t>26,666.70 </a:t>
                      </a:r>
                      <a:endParaRPr lang="en-IN" dirty="0"/>
                    </a:p>
                  </a:txBody>
                  <a:tcPr/>
                </a:tc>
              </a:tr>
              <a:tr h="370840">
                <a:tc>
                  <a:txBody>
                    <a:bodyPr/>
                    <a:lstStyle/>
                    <a:p>
                      <a:r>
                        <a:rPr lang="en-IN" dirty="0" smtClean="0"/>
                        <a:t>7</a:t>
                      </a:r>
                      <a:endParaRPr lang="en-IN" dirty="0"/>
                    </a:p>
                  </a:txBody>
                  <a:tcPr/>
                </a:tc>
                <a:tc>
                  <a:txBody>
                    <a:bodyPr/>
                    <a:lstStyle/>
                    <a:p>
                      <a:r>
                        <a:rPr lang="en-IN" dirty="0" smtClean="0"/>
                        <a:t>4,444.44</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22,222.26</a:t>
                      </a:r>
                    </a:p>
                  </a:txBody>
                  <a:tcPr/>
                </a:tc>
              </a:tr>
              <a:tr h="370840">
                <a:tc>
                  <a:txBody>
                    <a:bodyPr/>
                    <a:lstStyle/>
                    <a:p>
                      <a:r>
                        <a:rPr lang="en-IN" dirty="0" smtClean="0"/>
                        <a:t>8</a:t>
                      </a:r>
                      <a:endParaRPr lang="en-IN" dirty="0"/>
                    </a:p>
                  </a:txBody>
                  <a:tcPr/>
                </a:tc>
                <a:tc>
                  <a:txBody>
                    <a:bodyPr/>
                    <a:lstStyle/>
                    <a:p>
                      <a:r>
                        <a:rPr lang="en-IN" dirty="0" smtClean="0"/>
                        <a:t>2,222.22 </a:t>
                      </a:r>
                    </a:p>
                  </a:txBody>
                  <a:tcPr/>
                </a:tc>
                <a:tc>
                  <a:txBody>
                    <a:bodyPr/>
                    <a:lstStyle/>
                    <a:p>
                      <a:r>
                        <a:rPr lang="en-IN" dirty="0" smtClean="0"/>
                        <a:t>20,000.04</a:t>
                      </a:r>
                    </a:p>
                  </a:txBody>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Service output method of depreciation</a:t>
            </a:r>
            <a:endParaRPr lang="en-IN" dirty="0"/>
          </a:p>
        </p:txBody>
      </p:sp>
      <p:sp>
        <p:nvSpPr>
          <p:cNvPr id="3" name="Content Placeholder 2"/>
          <p:cNvSpPr>
            <a:spLocks noGrp="1"/>
          </p:cNvSpPr>
          <p:nvPr>
            <p:ph idx="1"/>
          </p:nvPr>
        </p:nvSpPr>
        <p:spPr>
          <a:xfrm>
            <a:off x="304800" y="1219200"/>
            <a:ext cx="8382000" cy="5334000"/>
          </a:xfrm>
        </p:spPr>
        <p:txBody>
          <a:bodyPr>
            <a:normAutofit fontScale="77500" lnSpcReduction="20000"/>
          </a:bodyPr>
          <a:lstStyle/>
          <a:p>
            <a:pPr>
              <a:buNone/>
            </a:pPr>
            <a:r>
              <a:rPr lang="en-IN" dirty="0" smtClean="0"/>
              <a:t>In some situations, it may not be realistic to compute depreciation based on time period. In such cases, the depreciation is computed based on service rendered by an asset. Let</a:t>
            </a:r>
          </a:p>
          <a:p>
            <a:pPr>
              <a:buNone/>
            </a:pPr>
            <a:endParaRPr lang="en-IN" dirty="0" smtClean="0"/>
          </a:p>
          <a:p>
            <a:r>
              <a:rPr lang="en-IN" dirty="0" smtClean="0"/>
              <a:t>P = first cost of the asset</a:t>
            </a:r>
          </a:p>
          <a:p>
            <a:r>
              <a:rPr lang="en-IN" dirty="0" smtClean="0"/>
              <a:t> F = salvage value of the asset</a:t>
            </a:r>
          </a:p>
          <a:p>
            <a:r>
              <a:rPr lang="en-IN" dirty="0" smtClean="0"/>
              <a:t> X = maximum capacity of service of the asset during its lifetime</a:t>
            </a:r>
          </a:p>
          <a:p>
            <a:r>
              <a:rPr lang="en-IN" dirty="0" smtClean="0"/>
              <a:t> x = quantity of service rendered in a period.</a:t>
            </a:r>
          </a:p>
          <a:p>
            <a:pPr>
              <a:buNone/>
            </a:pPr>
            <a:endParaRPr lang="en-IN" dirty="0" smtClean="0"/>
          </a:p>
          <a:p>
            <a:pPr>
              <a:buNone/>
            </a:pPr>
            <a:r>
              <a:rPr lang="en-IN" dirty="0" smtClean="0"/>
              <a:t>Then, the depreciation is defined per unit of service rendered:</a:t>
            </a:r>
          </a:p>
          <a:p>
            <a:r>
              <a:rPr lang="en-IN" dirty="0" smtClean="0"/>
              <a:t>Depreciation/unit of service = (P – F)/X</a:t>
            </a:r>
          </a:p>
          <a:p>
            <a:r>
              <a:rPr lang="en-IN" dirty="0" smtClean="0"/>
              <a:t>Depreciation for x units of service in a period =  {(P-F)/ X }(x)</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4</a:t>
            </a:r>
            <a:endParaRPr lang="en-IN" dirty="0"/>
          </a:p>
        </p:txBody>
      </p:sp>
      <p:sp>
        <p:nvSpPr>
          <p:cNvPr id="3" name="Content Placeholder 2"/>
          <p:cNvSpPr>
            <a:spLocks noGrp="1"/>
          </p:cNvSpPr>
          <p:nvPr>
            <p:ph idx="1"/>
          </p:nvPr>
        </p:nvSpPr>
        <p:spPr/>
        <p:txBody>
          <a:bodyPr/>
          <a:lstStyle/>
          <a:p>
            <a:r>
              <a:rPr lang="en-IN" dirty="0" smtClean="0"/>
              <a:t>The first cost of a road laying machine is Rs. 80,00,000. Its salvage value after five years is Rs. 50,000. The length of road that can be laid by the machine during its lifetime is 75,000 km. In its third year of operation, the length of road laid is 2,000 km. Find the depreciation of the equipment for that year.</a:t>
            </a:r>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Solution 4</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P = Rs. 80,00,000</a:t>
            </a:r>
          </a:p>
          <a:p>
            <a:r>
              <a:rPr lang="en-IN" dirty="0" smtClean="0"/>
              <a:t>F = Rs. 50,000</a:t>
            </a:r>
          </a:p>
          <a:p>
            <a:r>
              <a:rPr lang="en-IN" dirty="0" smtClean="0"/>
              <a:t>X = 75,000 km</a:t>
            </a:r>
          </a:p>
          <a:p>
            <a:r>
              <a:rPr lang="en-IN" dirty="0" smtClean="0"/>
              <a:t>x = 2,000 km</a:t>
            </a:r>
          </a:p>
          <a:p>
            <a:r>
              <a:rPr lang="en-IN" dirty="0" smtClean="0"/>
              <a:t>Depreciation for x units of service in a period = {(P-F)/ X}(x)</a:t>
            </a:r>
          </a:p>
          <a:p>
            <a:r>
              <a:rPr lang="en-IN" dirty="0" smtClean="0"/>
              <a:t>Depreciation for year 3 ={ (80,00,000 - 50,000) /75,000 }2,000</a:t>
            </a:r>
          </a:p>
          <a:p>
            <a:r>
              <a:rPr lang="en-IN" dirty="0" smtClean="0"/>
              <a:t>= Rs. 2,12,000</a:t>
            </a:r>
          </a:p>
          <a:p>
            <a:endParaRPr lang="en-IN" dirty="0" smtClean="0"/>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Example 5</a:t>
            </a:r>
            <a:endParaRPr lang="en-IN" dirty="0"/>
          </a:p>
        </p:txBody>
      </p:sp>
      <p:sp>
        <p:nvSpPr>
          <p:cNvPr id="3" name="Content Placeholder 2"/>
          <p:cNvSpPr>
            <a:spLocks noGrp="1"/>
          </p:cNvSpPr>
          <p:nvPr>
            <p:ph idx="1"/>
          </p:nvPr>
        </p:nvSpPr>
        <p:spPr>
          <a:xfrm>
            <a:off x="228600" y="1143000"/>
            <a:ext cx="8534400" cy="4983163"/>
          </a:xfrm>
        </p:spPr>
        <p:txBody>
          <a:bodyPr>
            <a:normAutofit/>
          </a:bodyPr>
          <a:lstStyle/>
          <a:p>
            <a:pPr>
              <a:buNone/>
            </a:pPr>
            <a:r>
              <a:rPr lang="en-IN" dirty="0" smtClean="0"/>
              <a:t>Cost of machinery Rs. 20,000; Estimated life 4 years; Residual Value NIL</a:t>
            </a:r>
          </a:p>
          <a:p>
            <a:pPr marL="514350" indent="-514350">
              <a:buAutoNum type="alphaLcParenR"/>
            </a:pPr>
            <a:r>
              <a:rPr lang="en-IN" dirty="0" smtClean="0"/>
              <a:t>Use straight-line method for computing depreciation.</a:t>
            </a:r>
          </a:p>
          <a:p>
            <a:pPr marL="514350" indent="-514350">
              <a:buAutoNum type="alphaLcParenR"/>
            </a:pPr>
            <a:r>
              <a:rPr lang="en-IN" dirty="0" smtClean="0"/>
              <a:t> Find book value of second year.</a:t>
            </a:r>
          </a:p>
          <a:p>
            <a:pPr>
              <a:buNone/>
            </a:pPr>
            <a:endParaRPr lang="en-IN"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a:r>
            <a:br>
              <a:rPr lang="en-IN" b="1" dirty="0" smtClean="0"/>
            </a:br>
            <a:r>
              <a:rPr lang="en-IN" b="1" dirty="0" smtClean="0"/>
              <a:t>What is depreciation? </a:t>
            </a:r>
            <a:br>
              <a:rPr lang="en-IN" b="1" dirty="0" smtClean="0"/>
            </a:br>
            <a:r>
              <a:rPr lang="en-IN" dirty="0" smtClean="0"/>
              <a:t/>
            </a:r>
            <a:br>
              <a:rPr lang="en-IN" dirty="0" smtClean="0"/>
            </a:br>
            <a:endParaRPr lang="en-IN" dirty="0"/>
          </a:p>
        </p:txBody>
      </p:sp>
      <p:sp>
        <p:nvSpPr>
          <p:cNvPr id="3" name="Content Placeholder 2"/>
          <p:cNvSpPr>
            <a:spLocks noGrp="1"/>
          </p:cNvSpPr>
          <p:nvPr>
            <p:ph idx="1"/>
          </p:nvPr>
        </p:nvSpPr>
        <p:spPr/>
        <p:txBody>
          <a:bodyPr/>
          <a:lstStyle/>
          <a:p>
            <a:r>
              <a:rPr lang="en-IN" dirty="0" smtClean="0"/>
              <a:t>Depreciation is the loss in value of an asset over time due to </a:t>
            </a:r>
          </a:p>
          <a:p>
            <a:pPr>
              <a:buFont typeface="Wingdings" pitchFamily="2" charset="2"/>
              <a:buChar char="Ø"/>
            </a:pPr>
            <a:r>
              <a:rPr lang="en-IN" dirty="0" smtClean="0"/>
              <a:t>wear and tear from repeated use or</a:t>
            </a:r>
          </a:p>
          <a:p>
            <a:pPr>
              <a:buFont typeface="Wingdings" pitchFamily="2" charset="2"/>
              <a:buChar char="Ø"/>
            </a:pPr>
            <a:r>
              <a:rPr lang="en-IN" dirty="0" smtClean="0"/>
              <a:t> obsolescence of technology. </a:t>
            </a:r>
          </a:p>
          <a:p>
            <a:pPr>
              <a:buNone/>
            </a:pPr>
            <a:r>
              <a:rPr lang="en-IN" dirty="0" smtClean="0"/>
              <a:t>Depreciation in year t is used denoting </a:t>
            </a:r>
            <a:r>
              <a:rPr lang="en-IN" dirty="0" err="1" smtClean="0"/>
              <a:t>D</a:t>
            </a:r>
            <a:r>
              <a:rPr lang="en-IN" baseline="-25000" dirty="0" err="1" smtClean="0"/>
              <a:t>t</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Solution 5</a:t>
            </a:r>
            <a:endParaRPr lang="en-IN" dirty="0"/>
          </a:p>
        </p:txBody>
      </p:sp>
      <p:sp>
        <p:nvSpPr>
          <p:cNvPr id="3" name="Content Placeholder 2"/>
          <p:cNvSpPr>
            <a:spLocks noGrp="1"/>
          </p:cNvSpPr>
          <p:nvPr>
            <p:ph idx="1"/>
          </p:nvPr>
        </p:nvSpPr>
        <p:spPr/>
        <p:txBody>
          <a:bodyPr/>
          <a:lstStyle/>
          <a:p>
            <a:pPr>
              <a:buNone/>
            </a:pPr>
            <a:r>
              <a:rPr lang="en-IN" dirty="0" smtClean="0"/>
              <a:t>Solution:</a:t>
            </a:r>
          </a:p>
          <a:p>
            <a:pPr>
              <a:buNone/>
            </a:pPr>
            <a:r>
              <a:rPr lang="en-IN" dirty="0" smtClean="0"/>
              <a:t>D=(P – F)/n = (20,000 -0)/4 = rs. 5000</a:t>
            </a:r>
          </a:p>
          <a:p>
            <a:pPr>
              <a:buNone/>
            </a:pPr>
            <a:r>
              <a:rPr lang="en-IN" dirty="0" smtClean="0"/>
              <a:t>B</a:t>
            </a:r>
            <a:r>
              <a:rPr lang="en-IN" sz="2000" dirty="0" smtClean="0"/>
              <a:t>2 = </a:t>
            </a:r>
            <a:r>
              <a:rPr lang="en-IN" dirty="0" smtClean="0"/>
              <a:t>B</a:t>
            </a:r>
            <a:r>
              <a:rPr lang="en-IN" sz="2000" dirty="0" smtClean="0"/>
              <a:t>0 </a:t>
            </a:r>
            <a:r>
              <a:rPr lang="en-IN" dirty="0" smtClean="0"/>
              <a:t>– 2D = P – 2D = 20,000 – 10,000 = Rs. 10,000</a:t>
            </a:r>
          </a:p>
          <a:p>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6</a:t>
            </a:r>
            <a:endParaRPr lang="en-IN" dirty="0"/>
          </a:p>
        </p:txBody>
      </p:sp>
      <p:sp>
        <p:nvSpPr>
          <p:cNvPr id="3" name="Content Placeholder 2"/>
          <p:cNvSpPr>
            <a:spLocks noGrp="1"/>
          </p:cNvSpPr>
          <p:nvPr>
            <p:ph idx="1"/>
          </p:nvPr>
        </p:nvSpPr>
        <p:spPr/>
        <p:txBody>
          <a:bodyPr>
            <a:normAutofit/>
          </a:bodyPr>
          <a:lstStyle/>
          <a:p>
            <a:pPr lvl="0"/>
            <a:r>
              <a:rPr lang="en-IN" dirty="0" smtClean="0"/>
              <a:t>A company purchased a machine on 1</a:t>
            </a:r>
            <a:r>
              <a:rPr lang="en-IN" baseline="30000" dirty="0" smtClean="0"/>
              <a:t>st</a:t>
            </a:r>
            <a:r>
              <a:rPr lang="en-IN" dirty="0" smtClean="0"/>
              <a:t> April 2012 for rs. 2,60,000. Shipping charges = Rs. 10,000. Import Duty = Rs. 12,000. Installation charges = Rs. 8000. Depreciation to be charged at diminishing rate in the following way:</a:t>
            </a:r>
          </a:p>
          <a:p>
            <a:pPr>
              <a:buNone/>
            </a:pPr>
            <a:r>
              <a:rPr lang="en-IN" dirty="0" smtClean="0"/>
              <a:t>1</a:t>
            </a:r>
            <a:r>
              <a:rPr lang="en-IN" baseline="30000" dirty="0" smtClean="0"/>
              <a:t>st</a:t>
            </a:r>
            <a:r>
              <a:rPr lang="en-IN" dirty="0" smtClean="0"/>
              <a:t> year =10%; 2</a:t>
            </a:r>
            <a:r>
              <a:rPr lang="en-IN" baseline="30000" dirty="0" smtClean="0"/>
              <a:t>nd</a:t>
            </a:r>
            <a:r>
              <a:rPr lang="en-IN" dirty="0" smtClean="0"/>
              <a:t> year =20% and 3</a:t>
            </a:r>
            <a:r>
              <a:rPr lang="en-IN" baseline="30000" dirty="0" smtClean="0"/>
              <a:t>rd</a:t>
            </a:r>
            <a:r>
              <a:rPr lang="en-IN" dirty="0" smtClean="0"/>
              <a:t> year =30%.</a:t>
            </a:r>
          </a:p>
          <a:p>
            <a:pPr>
              <a:buNone/>
            </a:pPr>
            <a:r>
              <a:rPr lang="en-IN" dirty="0" smtClean="0"/>
              <a:t>Calculate amount of depreciation in each year.</a:t>
            </a:r>
          </a:p>
          <a:p>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Solution 6</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Total initial cost (B </a:t>
            </a:r>
            <a:r>
              <a:rPr lang="en-IN" sz="2000" dirty="0" smtClean="0"/>
              <a:t>0</a:t>
            </a:r>
            <a:r>
              <a:rPr lang="en-IN" dirty="0" smtClean="0"/>
              <a:t>) = rs. 2,60,000+Rs. 10,000+ Rs. 12,000+ Rs. 8000. = Rs. 2,90,000.</a:t>
            </a:r>
          </a:p>
          <a:p>
            <a:pPr>
              <a:buNone/>
            </a:pPr>
            <a:r>
              <a:rPr lang="en-IN" dirty="0" smtClean="0"/>
              <a:t>Depreciation after 1</a:t>
            </a:r>
            <a:r>
              <a:rPr lang="en-IN" baseline="30000" dirty="0" smtClean="0"/>
              <a:t>st</a:t>
            </a:r>
            <a:r>
              <a:rPr lang="en-IN" dirty="0" smtClean="0"/>
              <a:t> year = D</a:t>
            </a:r>
            <a:r>
              <a:rPr lang="en-IN" sz="2000" dirty="0" smtClean="0"/>
              <a:t>1</a:t>
            </a:r>
            <a:r>
              <a:rPr lang="en-IN" dirty="0" smtClean="0"/>
              <a:t> = K</a:t>
            </a:r>
            <a:r>
              <a:rPr lang="en-IN" sz="2000" dirty="0" smtClean="0"/>
              <a:t>1</a:t>
            </a:r>
            <a:r>
              <a:rPr lang="en-IN" dirty="0" smtClean="0"/>
              <a:t> (B</a:t>
            </a:r>
            <a:r>
              <a:rPr lang="en-IN" sz="2000" dirty="0" smtClean="0"/>
              <a:t>0</a:t>
            </a:r>
            <a:r>
              <a:rPr lang="en-IN" dirty="0" smtClean="0"/>
              <a:t>) = 0.1x 2,90,000 = Rs. 29,000</a:t>
            </a:r>
          </a:p>
          <a:p>
            <a:pPr>
              <a:buNone/>
            </a:pPr>
            <a:r>
              <a:rPr lang="en-IN" dirty="0" smtClean="0"/>
              <a:t>B</a:t>
            </a:r>
            <a:r>
              <a:rPr lang="en-IN" sz="2000" dirty="0" smtClean="0"/>
              <a:t>1 = </a:t>
            </a:r>
            <a:r>
              <a:rPr lang="en-IN" dirty="0" smtClean="0"/>
              <a:t>2,90,000 -29,000 = 2,61,000</a:t>
            </a:r>
          </a:p>
          <a:p>
            <a:pPr>
              <a:buNone/>
            </a:pPr>
            <a:r>
              <a:rPr lang="en-IN" dirty="0" smtClean="0"/>
              <a:t>Depreciation after 2</a:t>
            </a:r>
            <a:r>
              <a:rPr lang="en-IN" baseline="30000" dirty="0" smtClean="0"/>
              <a:t>nd</a:t>
            </a:r>
            <a:r>
              <a:rPr lang="en-IN" dirty="0" smtClean="0"/>
              <a:t> year = D</a:t>
            </a:r>
            <a:r>
              <a:rPr lang="en-IN" sz="2000" dirty="0" smtClean="0"/>
              <a:t>2</a:t>
            </a:r>
            <a:r>
              <a:rPr lang="en-IN" dirty="0" smtClean="0"/>
              <a:t> = K</a:t>
            </a:r>
            <a:r>
              <a:rPr lang="en-IN" sz="2000" dirty="0" smtClean="0"/>
              <a:t>2</a:t>
            </a:r>
            <a:r>
              <a:rPr lang="en-IN" dirty="0" smtClean="0"/>
              <a:t> (B</a:t>
            </a:r>
            <a:r>
              <a:rPr lang="en-IN" sz="2000" dirty="0" smtClean="0"/>
              <a:t>1</a:t>
            </a:r>
            <a:r>
              <a:rPr lang="en-IN" dirty="0" smtClean="0"/>
              <a:t>) = 0.2 x 2,61,000 = Rs. 52200</a:t>
            </a:r>
          </a:p>
          <a:p>
            <a:pPr>
              <a:buNone/>
            </a:pPr>
            <a:r>
              <a:rPr lang="en-IN" dirty="0" smtClean="0"/>
              <a:t>B</a:t>
            </a:r>
            <a:r>
              <a:rPr lang="en-IN" sz="1900" dirty="0" smtClean="0"/>
              <a:t>2</a:t>
            </a:r>
            <a:r>
              <a:rPr lang="en-IN" dirty="0" smtClean="0"/>
              <a:t> = 2,61,000 -52200 = 208800</a:t>
            </a:r>
          </a:p>
          <a:p>
            <a:pPr>
              <a:buNone/>
            </a:pPr>
            <a:r>
              <a:rPr lang="en-IN" dirty="0" smtClean="0"/>
              <a:t>Depreciation after 3</a:t>
            </a:r>
            <a:r>
              <a:rPr lang="en-IN" baseline="30000" dirty="0" smtClean="0"/>
              <a:t>rd</a:t>
            </a:r>
            <a:r>
              <a:rPr lang="en-IN" dirty="0" smtClean="0"/>
              <a:t> year = D</a:t>
            </a:r>
            <a:r>
              <a:rPr lang="en-IN" sz="1900" dirty="0" smtClean="0"/>
              <a:t>3</a:t>
            </a:r>
            <a:r>
              <a:rPr lang="en-IN" dirty="0" smtClean="0"/>
              <a:t>  = K</a:t>
            </a:r>
            <a:r>
              <a:rPr lang="en-IN" sz="1900" dirty="0" smtClean="0"/>
              <a:t>3</a:t>
            </a:r>
            <a:r>
              <a:rPr lang="en-IN" dirty="0" smtClean="0"/>
              <a:t> (B</a:t>
            </a:r>
            <a:r>
              <a:rPr lang="en-IN" sz="1300" dirty="0" smtClean="0"/>
              <a:t>2</a:t>
            </a:r>
            <a:r>
              <a:rPr lang="en-IN" dirty="0" smtClean="0"/>
              <a:t>) = 0.3 x 208800 = Rs. 62640 </a:t>
            </a:r>
          </a:p>
          <a:p>
            <a:pPr>
              <a:buNone/>
            </a:pPr>
            <a:endParaRPr lang="en-IN" dirty="0" smtClean="0"/>
          </a:p>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7</a:t>
            </a:r>
            <a:endParaRPr lang="en-IN" dirty="0"/>
          </a:p>
        </p:txBody>
      </p:sp>
      <p:sp>
        <p:nvSpPr>
          <p:cNvPr id="3" name="Content Placeholder 2"/>
          <p:cNvSpPr>
            <a:spLocks noGrp="1"/>
          </p:cNvSpPr>
          <p:nvPr>
            <p:ph idx="1"/>
          </p:nvPr>
        </p:nvSpPr>
        <p:spPr/>
        <p:txBody>
          <a:bodyPr/>
          <a:lstStyle/>
          <a:p>
            <a:pPr lvl="0"/>
            <a:r>
              <a:rPr lang="en-IN" dirty="0" smtClean="0"/>
              <a:t>A company purchased in July 2011 a machine worth Rs. 1,00,000. Its salvage value is 10 % of purchase price and it has a warranty period of 10 years. Another machine was bought in January 2012  at rs. 44,000 with salvage value equal to rs. 4000 for 5 years. What is the depreciation amount in December, 2012?</a:t>
            </a:r>
          </a:p>
          <a:p>
            <a:pPr>
              <a:buNone/>
            </a:pPr>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Solution 7</a:t>
            </a:r>
            <a:endParaRPr lang="en-IN" dirty="0"/>
          </a:p>
        </p:txBody>
      </p:sp>
      <p:sp>
        <p:nvSpPr>
          <p:cNvPr id="3" name="Content Placeholder 2"/>
          <p:cNvSpPr>
            <a:spLocks noGrp="1"/>
          </p:cNvSpPr>
          <p:nvPr>
            <p:ph idx="1"/>
          </p:nvPr>
        </p:nvSpPr>
        <p:spPr/>
        <p:txBody>
          <a:bodyPr/>
          <a:lstStyle/>
          <a:p>
            <a:r>
              <a:rPr lang="en-IN" dirty="0" smtClean="0"/>
              <a:t>Hint : </a:t>
            </a:r>
          </a:p>
          <a:p>
            <a:pPr>
              <a:buFont typeface="Wingdings" pitchFamily="2" charset="2"/>
              <a:buChar char="Ø"/>
            </a:pPr>
            <a:r>
              <a:rPr lang="en-IN" dirty="0" smtClean="0"/>
              <a:t>depreciation in </a:t>
            </a:r>
            <a:r>
              <a:rPr lang="en-IN" dirty="0" err="1" smtClean="0"/>
              <a:t>dec</a:t>
            </a:r>
            <a:r>
              <a:rPr lang="en-IN" dirty="0" smtClean="0"/>
              <a:t> 2012 = </a:t>
            </a:r>
            <a:r>
              <a:rPr lang="en-IN" dirty="0" err="1" smtClean="0"/>
              <a:t>dep</a:t>
            </a:r>
            <a:r>
              <a:rPr lang="en-IN" dirty="0" smtClean="0"/>
              <a:t> of machine 1 for one and half years + </a:t>
            </a:r>
            <a:r>
              <a:rPr lang="en-IN" dirty="0" err="1" smtClean="0"/>
              <a:t>dep</a:t>
            </a:r>
            <a:r>
              <a:rPr lang="en-IN" dirty="0" smtClean="0"/>
              <a:t> of machine 2 for 1 year.</a:t>
            </a:r>
          </a:p>
          <a:p>
            <a:pPr>
              <a:buFont typeface="Wingdings" pitchFamily="2" charset="2"/>
              <a:buChar char="Ø"/>
            </a:pPr>
            <a:r>
              <a:rPr lang="en-IN" dirty="0" smtClean="0"/>
              <a:t>Depreciation must be calculated using straight line method.</a:t>
            </a:r>
          </a:p>
          <a:p>
            <a:pPr>
              <a:buFont typeface="Wingdings" pitchFamily="2" charset="2"/>
              <a:buChar char="Ø"/>
            </a:pPr>
            <a:endParaRPr lang="en-IN" dirty="0" smtClean="0"/>
          </a:p>
          <a:p>
            <a:pPr>
              <a:buNone/>
            </a:pPr>
            <a:r>
              <a:rPr lang="en-IN" dirty="0" err="1" smtClean="0"/>
              <a:t>Ans</a:t>
            </a:r>
            <a:r>
              <a:rPr lang="en-IN" dirty="0" smtClean="0"/>
              <a:t>: Rs. 21,500</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Concepts used in depreciation:</a:t>
            </a:r>
            <a:br>
              <a:rPr lang="en-IN" b="1" dirty="0" smtClean="0"/>
            </a:br>
            <a:endParaRPr lang="en-IN" dirty="0"/>
          </a:p>
        </p:txBody>
      </p:sp>
      <p:sp>
        <p:nvSpPr>
          <p:cNvPr id="3" name="Content Placeholder 2"/>
          <p:cNvSpPr>
            <a:spLocks noGrp="1"/>
          </p:cNvSpPr>
          <p:nvPr>
            <p:ph idx="1"/>
          </p:nvPr>
        </p:nvSpPr>
        <p:spPr/>
        <p:txBody>
          <a:bodyPr>
            <a:normAutofit fontScale="85000" lnSpcReduction="20000"/>
          </a:bodyPr>
          <a:lstStyle/>
          <a:p>
            <a:r>
              <a:rPr lang="en-IN" b="1" dirty="0" smtClean="0"/>
              <a:t>First cost : </a:t>
            </a:r>
            <a:r>
              <a:rPr lang="en-IN" dirty="0" smtClean="0"/>
              <a:t>This is the initial purchase price (P)</a:t>
            </a:r>
          </a:p>
          <a:p>
            <a:pPr>
              <a:buNone/>
            </a:pPr>
            <a:endParaRPr lang="en-IN" dirty="0" smtClean="0"/>
          </a:p>
          <a:p>
            <a:r>
              <a:rPr lang="en-IN" b="1" dirty="0" smtClean="0"/>
              <a:t>Useful life: </a:t>
            </a:r>
            <a:r>
              <a:rPr lang="en-IN" dirty="0" smtClean="0"/>
              <a:t>Period for which asset is physically usable. (n)</a:t>
            </a:r>
          </a:p>
          <a:p>
            <a:pPr>
              <a:buNone/>
            </a:pPr>
            <a:endParaRPr lang="en-IN" dirty="0" smtClean="0"/>
          </a:p>
          <a:p>
            <a:r>
              <a:rPr lang="en-IN" b="1" dirty="0" smtClean="0"/>
              <a:t>Salvage value: </a:t>
            </a:r>
            <a:r>
              <a:rPr lang="en-IN" dirty="0" smtClean="0"/>
              <a:t>This is the scrap/ resale value that seller gets on selling an asset after the end of its useful life. It is denoted using ‘F’</a:t>
            </a:r>
          </a:p>
          <a:p>
            <a:endParaRPr lang="en-IN" dirty="0" smtClean="0"/>
          </a:p>
          <a:p>
            <a:r>
              <a:rPr lang="en-IN" b="1" dirty="0" smtClean="0"/>
              <a:t>Book value : </a:t>
            </a:r>
            <a:r>
              <a:rPr lang="en-IN" dirty="0" smtClean="0"/>
              <a:t>The market value at the end of a financial year of an asset (B</a:t>
            </a:r>
            <a:r>
              <a:rPr lang="en-IN" baseline="-25000" dirty="0" smtClean="0"/>
              <a:t>t</a:t>
            </a:r>
            <a:r>
              <a:rPr lang="en-IN" dirty="0" smtClean="0"/>
              <a:t>= B</a:t>
            </a:r>
            <a:r>
              <a:rPr lang="en-IN" baseline="-25000" dirty="0" smtClean="0"/>
              <a:t>t-1</a:t>
            </a:r>
            <a:r>
              <a:rPr lang="en-IN" dirty="0" smtClean="0"/>
              <a:t> – </a:t>
            </a:r>
            <a:r>
              <a:rPr lang="en-IN" dirty="0" err="1" smtClean="0"/>
              <a:t>D</a:t>
            </a:r>
            <a:r>
              <a:rPr lang="en-IN" baseline="-25000" dirty="0" err="1" smtClean="0"/>
              <a:t>t</a:t>
            </a:r>
            <a:r>
              <a:rPr lang="en-IN" dirty="0" smtClean="0"/>
              <a:t>)</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r>
              <a:rPr lang="en-IN" dirty="0" smtClean="0"/>
              <a:t>Methods of depreciation</a:t>
            </a:r>
            <a:endParaRPr lang="en-IN" dirty="0"/>
          </a:p>
        </p:txBody>
      </p:sp>
      <p:sp>
        <p:nvSpPr>
          <p:cNvPr id="3" name="Content Placeholder 2"/>
          <p:cNvSpPr>
            <a:spLocks noGrp="1"/>
          </p:cNvSpPr>
          <p:nvPr>
            <p:ph idx="1"/>
          </p:nvPr>
        </p:nvSpPr>
        <p:spPr>
          <a:xfrm>
            <a:off x="457200" y="1219200"/>
            <a:ext cx="8229600" cy="4906963"/>
          </a:xfrm>
        </p:spPr>
        <p:txBody>
          <a:bodyPr>
            <a:normAutofit/>
          </a:bodyPr>
          <a:lstStyle/>
          <a:p>
            <a:pPr lvl="2">
              <a:buFont typeface="Wingdings" pitchFamily="2" charset="2"/>
              <a:buChar char="Ø"/>
            </a:pPr>
            <a:r>
              <a:rPr lang="en-IN" sz="3200" dirty="0" smtClean="0"/>
              <a:t>Straight line method of depreciation</a:t>
            </a:r>
          </a:p>
          <a:p>
            <a:pPr lvl="2">
              <a:buFont typeface="Wingdings" pitchFamily="2" charset="2"/>
              <a:buChar char="Ø"/>
            </a:pPr>
            <a:r>
              <a:rPr lang="en-IN" sz="3200" dirty="0" smtClean="0"/>
              <a:t>Declining balance method of depreciation</a:t>
            </a:r>
          </a:p>
          <a:p>
            <a:pPr lvl="2">
              <a:buFont typeface="Wingdings" pitchFamily="2" charset="2"/>
              <a:buChar char="Ø"/>
            </a:pPr>
            <a:r>
              <a:rPr lang="en-IN" sz="3200" dirty="0" smtClean="0"/>
              <a:t>Sum of the years—digits method of depreciation</a:t>
            </a:r>
          </a:p>
          <a:p>
            <a:pPr lvl="2">
              <a:buFont typeface="Wingdings" pitchFamily="2" charset="2"/>
              <a:buChar char="Ø"/>
            </a:pPr>
            <a:r>
              <a:rPr lang="en-IN" sz="3200" dirty="0" smtClean="0"/>
              <a:t> Service output method of depreciation.</a:t>
            </a:r>
          </a:p>
          <a:p>
            <a:pPr>
              <a:buNone/>
            </a:pPr>
            <a:endParaRPr lang="en-IN" i="1" dirty="0" smtClean="0"/>
          </a:p>
          <a:p>
            <a:pPr>
              <a:buNone/>
            </a:pPr>
            <a:r>
              <a:rPr lang="en-IN" i="1" dirty="0" smtClean="0"/>
              <a:t>The first two methods are most commonly used.</a:t>
            </a:r>
          </a:p>
          <a:p>
            <a:pPr>
              <a:buNone/>
            </a:pPr>
            <a:endParaRPr lang="en-IN" sz="40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lnSpcReduction="10000"/>
          </a:bodyPr>
          <a:lstStyle/>
          <a:p>
            <a:r>
              <a:rPr lang="en-IN" u="sng" dirty="0" smtClean="0">
                <a:solidFill>
                  <a:schemeClr val="tx2"/>
                </a:solidFill>
              </a:rPr>
              <a:t>Straight line method of depreciation</a:t>
            </a:r>
            <a:r>
              <a:rPr lang="en-IN" dirty="0" smtClean="0"/>
              <a:t> :</a:t>
            </a:r>
          </a:p>
          <a:p>
            <a:pPr>
              <a:buNone/>
            </a:pPr>
            <a:r>
              <a:rPr lang="en-IN" dirty="0" smtClean="0"/>
              <a:t>                   </a:t>
            </a:r>
            <a:r>
              <a:rPr lang="en-IN" dirty="0" err="1" smtClean="0"/>
              <a:t>Dt</a:t>
            </a:r>
            <a:r>
              <a:rPr lang="en-IN" dirty="0" smtClean="0"/>
              <a:t> = (P – F)/n </a:t>
            </a:r>
          </a:p>
          <a:p>
            <a:pPr>
              <a:buNone/>
            </a:pPr>
            <a:endParaRPr lang="en-IN" dirty="0" smtClean="0"/>
          </a:p>
          <a:p>
            <a:r>
              <a:rPr lang="en-IN" dirty="0" smtClean="0"/>
              <a:t>EXAMPLE 1:  A company has purchased an equipment whose first cost is Rs. 1,00,000 with an estimated life of eight years. The estimated salvage value of the equipment at the end of its lifetime is Rs. 20,000. Determine the depreciation charge and book value at the end of various years using the straight line method of depreciation. </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r>
              <a:rPr lang="en-IN" dirty="0" smtClean="0"/>
              <a:t>Solution:</a:t>
            </a:r>
          </a:p>
          <a:p>
            <a:pPr>
              <a:buNone/>
            </a:pPr>
            <a:r>
              <a:rPr lang="en-IN" dirty="0" smtClean="0"/>
              <a:t> P = Rs. 1,00,000;</a:t>
            </a:r>
          </a:p>
          <a:p>
            <a:pPr>
              <a:buNone/>
            </a:pPr>
            <a:r>
              <a:rPr lang="en-IN" dirty="0" smtClean="0"/>
              <a:t> F = Rs. 20,000; </a:t>
            </a:r>
          </a:p>
          <a:p>
            <a:pPr>
              <a:buNone/>
            </a:pPr>
            <a:r>
              <a:rPr lang="en-IN" dirty="0" smtClean="0"/>
              <a:t>n = 8 years </a:t>
            </a:r>
          </a:p>
          <a:p>
            <a:pPr>
              <a:buNone/>
            </a:pPr>
            <a:r>
              <a:rPr lang="en-IN" dirty="0" smtClean="0"/>
              <a:t> So, </a:t>
            </a:r>
            <a:r>
              <a:rPr lang="en-IN" dirty="0" err="1" smtClean="0"/>
              <a:t>Dt</a:t>
            </a:r>
            <a:r>
              <a:rPr lang="en-IN" dirty="0" smtClean="0"/>
              <a:t> = (P – F)/n = (1,00,000 – 20,000)/8 </a:t>
            </a:r>
          </a:p>
          <a:p>
            <a:pPr>
              <a:buNone/>
            </a:pPr>
            <a:r>
              <a:rPr lang="en-IN" dirty="0" smtClean="0"/>
              <a:t>                              = Rs. 10,000</a:t>
            </a:r>
          </a:p>
          <a:p>
            <a:pPr>
              <a:buNone/>
            </a:pPr>
            <a:r>
              <a:rPr lang="en-IN" dirty="0" smtClean="0"/>
              <a:t>In this approach, it should be noted that the depreciation is the same for all the periods.</a:t>
            </a:r>
          </a:p>
          <a:p>
            <a:pPr>
              <a:buNone/>
            </a:pPr>
            <a:r>
              <a:rPr lang="en-IN" dirty="0" smtClean="0"/>
              <a:t>                                                                   (</a:t>
            </a:r>
            <a:r>
              <a:rPr lang="en-IN" dirty="0" err="1" smtClean="0"/>
              <a:t>contd</a:t>
            </a:r>
            <a:r>
              <a:rPr lang="en-IN" dirty="0" smtClean="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547590627"/>
              </p:ext>
            </p:extLst>
          </p:nvPr>
        </p:nvGraphicFramePr>
        <p:xfrm>
          <a:off x="1524000" y="1397000"/>
          <a:ext cx="6096000" cy="397764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IN" dirty="0" smtClean="0"/>
                        <a:t>End of year  (t) </a:t>
                      </a:r>
                      <a:endParaRPr lang="en-IN" dirty="0"/>
                    </a:p>
                  </a:txBody>
                  <a:tcPr/>
                </a:tc>
                <a:tc>
                  <a:txBody>
                    <a:bodyPr/>
                    <a:lstStyle/>
                    <a:p>
                      <a:r>
                        <a:rPr lang="en-IN" dirty="0" smtClean="0"/>
                        <a:t>Depreciation  (</a:t>
                      </a:r>
                      <a:r>
                        <a:rPr lang="en-IN" dirty="0" err="1" smtClean="0"/>
                        <a:t>Dt</a:t>
                      </a:r>
                      <a:r>
                        <a:rPr lang="en-IN" dirty="0" smtClean="0"/>
                        <a:t> ) </a:t>
                      </a:r>
                      <a:endParaRPr lang="en-IN" dirty="0"/>
                    </a:p>
                  </a:txBody>
                  <a:tcPr/>
                </a:tc>
                <a:tc>
                  <a:txBody>
                    <a:bodyPr/>
                    <a:lstStyle/>
                    <a:p>
                      <a:r>
                        <a:rPr lang="en-IN" dirty="0" smtClean="0"/>
                        <a:t>Book value  </a:t>
                      </a:r>
                    </a:p>
                    <a:p>
                      <a:r>
                        <a:rPr lang="en-IN" dirty="0" smtClean="0"/>
                        <a:t>(Bt = B</a:t>
                      </a:r>
                      <a:r>
                        <a:rPr lang="en-IN" sz="1400" dirty="0" smtClean="0"/>
                        <a:t>t–1 </a:t>
                      </a:r>
                      <a:r>
                        <a:rPr lang="en-IN" dirty="0" smtClean="0"/>
                        <a:t>– </a:t>
                      </a:r>
                      <a:r>
                        <a:rPr lang="en-IN" dirty="0" err="1" smtClean="0"/>
                        <a:t>Dt</a:t>
                      </a:r>
                      <a:r>
                        <a:rPr lang="en-IN" dirty="0" smtClean="0"/>
                        <a:t> )</a:t>
                      </a:r>
                      <a:endParaRPr lang="en-IN" dirty="0"/>
                    </a:p>
                  </a:txBody>
                  <a:tcPr/>
                </a:tc>
              </a:tr>
              <a:tr h="370840">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Rs. 1,00,000</a:t>
                      </a:r>
                      <a:endParaRPr lang="en-IN" dirty="0"/>
                    </a:p>
                  </a:txBody>
                  <a:tcPr/>
                </a:tc>
              </a:tr>
              <a:tr h="370840">
                <a:tc>
                  <a:txBody>
                    <a:bodyPr/>
                    <a:lstStyle/>
                    <a:p>
                      <a:r>
                        <a:rPr lang="en-IN" dirty="0" smtClean="0"/>
                        <a:t>1</a:t>
                      </a:r>
                      <a:endParaRPr lang="en-IN" dirty="0"/>
                    </a:p>
                  </a:txBody>
                  <a:tcPr/>
                </a:tc>
                <a:tc>
                  <a:txBody>
                    <a:bodyPr/>
                    <a:lstStyle/>
                    <a:p>
                      <a:r>
                        <a:rPr lang="en-IN" dirty="0" smtClean="0"/>
                        <a:t>Rs. 10,000</a:t>
                      </a:r>
                      <a:endParaRPr lang="en-IN" dirty="0"/>
                    </a:p>
                  </a:txBody>
                  <a:tcPr/>
                </a:tc>
                <a:tc>
                  <a:txBody>
                    <a:bodyPr/>
                    <a:lstStyle/>
                    <a:p>
                      <a:r>
                        <a:rPr lang="en-IN" dirty="0" smtClean="0"/>
                        <a:t>Rs. 90,000</a:t>
                      </a:r>
                      <a:endParaRPr lang="en-IN" dirty="0"/>
                    </a:p>
                  </a:txBody>
                  <a:tcPr/>
                </a:tc>
              </a:tr>
              <a:tr h="370840">
                <a:tc>
                  <a:txBody>
                    <a:bodyPr/>
                    <a:lstStyle/>
                    <a:p>
                      <a:r>
                        <a:rPr lang="en-IN" dirty="0" smtClean="0"/>
                        <a:t>2</a:t>
                      </a:r>
                      <a:endParaRPr lang="en-IN" dirty="0"/>
                    </a:p>
                  </a:txBody>
                  <a:tcPr/>
                </a:tc>
                <a:tc>
                  <a:txBody>
                    <a:bodyPr/>
                    <a:lstStyle/>
                    <a:p>
                      <a:r>
                        <a:rPr lang="en-IN" dirty="0" smtClean="0"/>
                        <a:t>Rs. 10,000</a:t>
                      </a:r>
                      <a:endParaRPr lang="en-IN" dirty="0"/>
                    </a:p>
                  </a:txBody>
                  <a:tcPr/>
                </a:tc>
                <a:tc>
                  <a:txBody>
                    <a:bodyPr/>
                    <a:lstStyle/>
                    <a:p>
                      <a:r>
                        <a:rPr lang="en-IN" dirty="0" smtClean="0"/>
                        <a:t>Rs. 80,000</a:t>
                      </a:r>
                      <a:endParaRPr lang="en-IN" dirty="0"/>
                    </a:p>
                  </a:txBody>
                  <a:tcPr/>
                </a:tc>
              </a:tr>
              <a:tr h="370840">
                <a:tc>
                  <a:txBody>
                    <a:bodyPr/>
                    <a:lstStyle/>
                    <a:p>
                      <a:r>
                        <a:rPr lang="en-IN" dirty="0" smtClean="0"/>
                        <a:t>3</a:t>
                      </a:r>
                      <a:endParaRPr lang="en-IN" dirty="0"/>
                    </a:p>
                  </a:txBody>
                  <a:tcPr/>
                </a:tc>
                <a:tc>
                  <a:txBody>
                    <a:bodyPr/>
                    <a:lstStyle/>
                    <a:p>
                      <a:r>
                        <a:rPr lang="en-IN" smtClean="0"/>
                        <a:t>Rs. 10,000</a:t>
                      </a:r>
                      <a:endParaRPr lang="en-IN" dirty="0"/>
                    </a:p>
                  </a:txBody>
                  <a:tcPr/>
                </a:tc>
                <a:tc>
                  <a:txBody>
                    <a:bodyPr/>
                    <a:lstStyle/>
                    <a:p>
                      <a:r>
                        <a:rPr lang="en-IN" dirty="0" smtClean="0"/>
                        <a:t>Rs. 70,000</a:t>
                      </a:r>
                      <a:endParaRPr lang="en-IN" dirty="0"/>
                    </a:p>
                  </a:txBody>
                  <a:tcPr/>
                </a:tc>
              </a:tr>
              <a:tr h="370840">
                <a:tc>
                  <a:txBody>
                    <a:bodyPr/>
                    <a:lstStyle/>
                    <a:p>
                      <a:r>
                        <a:rPr lang="en-IN" dirty="0" smtClean="0"/>
                        <a:t>4</a:t>
                      </a:r>
                      <a:endParaRPr lang="en-IN" dirty="0"/>
                    </a:p>
                  </a:txBody>
                  <a:tcPr/>
                </a:tc>
                <a:tc>
                  <a:txBody>
                    <a:bodyPr/>
                    <a:lstStyle/>
                    <a:p>
                      <a:r>
                        <a:rPr lang="en-IN" smtClean="0"/>
                        <a:t>Rs. 10,000</a:t>
                      </a:r>
                      <a:endParaRPr lang="en-IN" dirty="0"/>
                    </a:p>
                  </a:txBody>
                  <a:tcPr/>
                </a:tc>
                <a:tc>
                  <a:txBody>
                    <a:bodyPr/>
                    <a:lstStyle/>
                    <a:p>
                      <a:r>
                        <a:rPr lang="en-IN" dirty="0" smtClean="0"/>
                        <a:t>Rs. 60,000</a:t>
                      </a:r>
                      <a:endParaRPr lang="en-IN" dirty="0"/>
                    </a:p>
                  </a:txBody>
                  <a:tcPr/>
                </a:tc>
              </a:tr>
              <a:tr h="370840">
                <a:tc>
                  <a:txBody>
                    <a:bodyPr/>
                    <a:lstStyle/>
                    <a:p>
                      <a:r>
                        <a:rPr lang="en-IN" dirty="0" smtClean="0"/>
                        <a:t>5</a:t>
                      </a:r>
                      <a:endParaRPr lang="en-IN" dirty="0"/>
                    </a:p>
                  </a:txBody>
                  <a:tcPr/>
                </a:tc>
                <a:tc>
                  <a:txBody>
                    <a:bodyPr/>
                    <a:lstStyle/>
                    <a:p>
                      <a:r>
                        <a:rPr lang="en-IN" smtClean="0"/>
                        <a:t>Rs. 10,000</a:t>
                      </a:r>
                      <a:endParaRPr lang="en-IN" dirty="0"/>
                    </a:p>
                  </a:txBody>
                  <a:tcPr/>
                </a:tc>
                <a:tc>
                  <a:txBody>
                    <a:bodyPr/>
                    <a:lstStyle/>
                    <a:p>
                      <a:r>
                        <a:rPr lang="en-IN" dirty="0" smtClean="0"/>
                        <a:t>Rs. 50,000</a:t>
                      </a:r>
                      <a:endParaRPr lang="en-IN" dirty="0"/>
                    </a:p>
                  </a:txBody>
                  <a:tcPr/>
                </a:tc>
              </a:tr>
              <a:tr h="370840">
                <a:tc>
                  <a:txBody>
                    <a:bodyPr/>
                    <a:lstStyle/>
                    <a:p>
                      <a:r>
                        <a:rPr lang="en-IN" dirty="0" smtClean="0"/>
                        <a:t>6</a:t>
                      </a:r>
                      <a:endParaRPr lang="en-IN" dirty="0"/>
                    </a:p>
                  </a:txBody>
                  <a:tcPr/>
                </a:tc>
                <a:tc>
                  <a:txBody>
                    <a:bodyPr/>
                    <a:lstStyle/>
                    <a:p>
                      <a:r>
                        <a:rPr lang="en-IN" smtClean="0"/>
                        <a:t>Rs. 10,000</a:t>
                      </a:r>
                      <a:endParaRPr lang="en-IN" dirty="0"/>
                    </a:p>
                  </a:txBody>
                  <a:tcPr/>
                </a:tc>
                <a:tc>
                  <a:txBody>
                    <a:bodyPr/>
                    <a:lstStyle/>
                    <a:p>
                      <a:r>
                        <a:rPr lang="en-IN" dirty="0" smtClean="0"/>
                        <a:t>Rs. 40,000</a:t>
                      </a:r>
                      <a:endParaRPr lang="en-IN" dirty="0"/>
                    </a:p>
                  </a:txBody>
                  <a:tcPr/>
                </a:tc>
              </a:tr>
              <a:tr h="370840">
                <a:tc>
                  <a:txBody>
                    <a:bodyPr/>
                    <a:lstStyle/>
                    <a:p>
                      <a:r>
                        <a:rPr lang="en-IN" dirty="0" smtClean="0"/>
                        <a:t>7</a:t>
                      </a:r>
                      <a:endParaRPr lang="en-IN" dirty="0"/>
                    </a:p>
                  </a:txBody>
                  <a:tcPr/>
                </a:tc>
                <a:tc>
                  <a:txBody>
                    <a:bodyPr/>
                    <a:lstStyle/>
                    <a:p>
                      <a:r>
                        <a:rPr lang="en-IN" dirty="0" err="1" smtClean="0"/>
                        <a:t>Rs</a:t>
                      </a:r>
                      <a:r>
                        <a:rPr lang="en-IN" dirty="0" smtClean="0"/>
                        <a:t>. 10,000</a:t>
                      </a:r>
                      <a:endParaRPr lang="en-IN" dirty="0"/>
                    </a:p>
                  </a:txBody>
                  <a:tcPr/>
                </a:tc>
                <a:tc>
                  <a:txBody>
                    <a:bodyPr/>
                    <a:lstStyle/>
                    <a:p>
                      <a:r>
                        <a:rPr lang="en-IN" dirty="0" smtClean="0"/>
                        <a:t>Rs. 30,000</a:t>
                      </a:r>
                      <a:endParaRPr lang="en-IN" dirty="0"/>
                    </a:p>
                  </a:txBody>
                  <a:tcPr/>
                </a:tc>
              </a:tr>
              <a:tr h="370840">
                <a:tc>
                  <a:txBody>
                    <a:bodyPr/>
                    <a:lstStyle/>
                    <a:p>
                      <a:r>
                        <a:rPr lang="en-IN" dirty="0" smtClean="0"/>
                        <a:t>8</a:t>
                      </a:r>
                      <a:endParaRPr lang="en-IN" dirty="0"/>
                    </a:p>
                  </a:txBody>
                  <a:tcPr/>
                </a:tc>
                <a:tc>
                  <a:txBody>
                    <a:bodyPr/>
                    <a:lstStyle/>
                    <a:p>
                      <a:r>
                        <a:rPr lang="en-IN" dirty="0" smtClean="0"/>
                        <a:t>Rs. 10,000</a:t>
                      </a:r>
                      <a:endParaRPr lang="en-IN" dirty="0"/>
                    </a:p>
                  </a:txBody>
                  <a:tcPr/>
                </a:tc>
                <a:tc>
                  <a:txBody>
                    <a:bodyPr/>
                    <a:lstStyle/>
                    <a:p>
                      <a:r>
                        <a:rPr lang="en-IN" dirty="0" smtClean="0"/>
                        <a:t>Rs. 20,000</a:t>
                      </a:r>
                      <a:endParaRPr lang="en-IN" dirty="0"/>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r>
              <a:rPr lang="en-IN" u="sng" dirty="0" smtClean="0">
                <a:solidFill>
                  <a:schemeClr val="tx2"/>
                </a:solidFill>
              </a:rPr>
              <a:t>Declining balance method of depreciation</a:t>
            </a:r>
            <a:r>
              <a:rPr lang="en-IN" dirty="0" smtClean="0"/>
              <a:t>: Let, K = a fixed percentage of depreciation Then, </a:t>
            </a:r>
            <a:r>
              <a:rPr lang="en-IN" dirty="0" err="1" smtClean="0"/>
              <a:t>Dt</a:t>
            </a:r>
            <a:r>
              <a:rPr lang="en-IN" dirty="0" smtClean="0"/>
              <a:t> = K (Bt-1)</a:t>
            </a:r>
          </a:p>
          <a:p>
            <a:pPr>
              <a:buNone/>
            </a:pPr>
            <a:r>
              <a:rPr lang="en-IN" dirty="0" smtClean="0"/>
              <a:t> EXAMPLE 2:  Consider Example 1 and demonstrate the calculations of the declining balance method of depreciation by assuming 0.2 for K.</a:t>
            </a:r>
          </a:p>
          <a:p>
            <a:pPr>
              <a:buNone/>
            </a:pPr>
            <a:r>
              <a:rPr lang="en-IN" dirty="0" smtClean="0"/>
              <a:t>Solution: P = Rs. 1,00,000 </a:t>
            </a:r>
          </a:p>
          <a:p>
            <a:pPr>
              <a:buNone/>
            </a:pPr>
            <a:r>
              <a:rPr lang="en-IN" dirty="0" smtClean="0"/>
              <a:t>                 F = Rs. 20,000</a:t>
            </a:r>
          </a:p>
          <a:p>
            <a:pPr>
              <a:buNone/>
            </a:pPr>
            <a:r>
              <a:rPr lang="en-IN" dirty="0" smtClean="0"/>
              <a:t>                 n = 8 years </a:t>
            </a:r>
          </a:p>
          <a:p>
            <a:pPr>
              <a:buNone/>
            </a:pPr>
            <a:r>
              <a:rPr lang="en-IN" dirty="0" smtClean="0"/>
              <a:t>                 K = 0.2</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533400"/>
          <a:ext cx="8229600" cy="425196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IN" dirty="0" smtClean="0"/>
                        <a:t>End of year (t)</a:t>
                      </a:r>
                      <a:endParaRPr lang="en-IN" dirty="0"/>
                    </a:p>
                  </a:txBody>
                  <a:tcPr/>
                </a:tc>
                <a:tc>
                  <a:txBody>
                    <a:bodyPr/>
                    <a:lstStyle/>
                    <a:p>
                      <a:r>
                        <a:rPr lang="en-IN" dirty="0" smtClean="0"/>
                        <a:t>Depreciation  (</a:t>
                      </a:r>
                      <a:r>
                        <a:rPr lang="en-IN" dirty="0" err="1" smtClean="0"/>
                        <a:t>Dt</a:t>
                      </a:r>
                      <a:r>
                        <a:rPr lang="en-IN" dirty="0" smtClean="0"/>
                        <a:t> ) </a:t>
                      </a:r>
                    </a:p>
                    <a:p>
                      <a:r>
                        <a:rPr lang="en-IN" dirty="0" smtClean="0"/>
                        <a:t>[</a:t>
                      </a:r>
                      <a:r>
                        <a:rPr lang="en-IN" baseline="0" dirty="0" smtClean="0"/>
                        <a:t> in Rs.] = K(</a:t>
                      </a:r>
                      <a:r>
                        <a:rPr lang="en-IN" dirty="0" smtClean="0"/>
                        <a:t>Bt–1 )</a:t>
                      </a:r>
                      <a:r>
                        <a:rPr lang="en-IN" baseline="0" dirty="0" smtClean="0"/>
                        <a:t> </a:t>
                      </a:r>
                      <a:endParaRPr lang="en-IN" dirty="0"/>
                    </a:p>
                  </a:txBody>
                  <a:tcPr/>
                </a:tc>
                <a:tc>
                  <a:txBody>
                    <a:bodyPr/>
                    <a:lstStyle/>
                    <a:p>
                      <a:r>
                        <a:rPr lang="en-IN" dirty="0" smtClean="0"/>
                        <a:t>Book value</a:t>
                      </a:r>
                    </a:p>
                    <a:p>
                      <a:r>
                        <a:rPr lang="en-IN" dirty="0" smtClean="0"/>
                        <a:t>(Bt = Bt–1 – </a:t>
                      </a:r>
                      <a:r>
                        <a:rPr lang="en-IN" dirty="0" err="1" smtClean="0"/>
                        <a:t>Dt</a:t>
                      </a:r>
                      <a:r>
                        <a:rPr lang="en-IN" dirty="0" smtClean="0"/>
                        <a:t> )</a:t>
                      </a:r>
                    </a:p>
                    <a:p>
                      <a:r>
                        <a:rPr lang="en-IN" dirty="0" smtClean="0"/>
                        <a:t>[in Rs.]</a:t>
                      </a:r>
                      <a:endParaRPr lang="en-IN" dirty="0"/>
                    </a:p>
                  </a:txBody>
                  <a:tcPr/>
                </a:tc>
              </a:tr>
              <a:tr h="370840">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100000</a:t>
                      </a:r>
                      <a:endParaRPr lang="en-IN" dirty="0"/>
                    </a:p>
                  </a:txBody>
                  <a:tcPr/>
                </a:tc>
              </a:tr>
              <a:tr h="370840">
                <a:tc>
                  <a:txBody>
                    <a:bodyPr/>
                    <a:lstStyle/>
                    <a:p>
                      <a:r>
                        <a:rPr lang="en-IN" dirty="0" smtClean="0"/>
                        <a:t>1</a:t>
                      </a:r>
                      <a:endParaRPr lang="en-IN" dirty="0"/>
                    </a:p>
                  </a:txBody>
                  <a:tcPr/>
                </a:tc>
                <a:tc>
                  <a:txBody>
                    <a:bodyPr/>
                    <a:lstStyle/>
                    <a:p>
                      <a:r>
                        <a:rPr lang="en-IN" dirty="0" smtClean="0"/>
                        <a:t>20000</a:t>
                      </a:r>
                      <a:endParaRPr lang="en-IN" dirty="0"/>
                    </a:p>
                  </a:txBody>
                  <a:tcPr/>
                </a:tc>
                <a:tc>
                  <a:txBody>
                    <a:bodyPr/>
                    <a:lstStyle/>
                    <a:p>
                      <a:r>
                        <a:rPr lang="en-IN" dirty="0" smtClean="0"/>
                        <a:t>80000</a:t>
                      </a:r>
                      <a:endParaRPr lang="en-IN" dirty="0"/>
                    </a:p>
                  </a:txBody>
                  <a:tcPr/>
                </a:tc>
              </a:tr>
              <a:tr h="370840">
                <a:tc>
                  <a:txBody>
                    <a:bodyPr/>
                    <a:lstStyle/>
                    <a:p>
                      <a:r>
                        <a:rPr lang="en-IN" dirty="0" smtClean="0"/>
                        <a:t>2</a:t>
                      </a:r>
                      <a:endParaRPr lang="en-IN" dirty="0"/>
                    </a:p>
                  </a:txBody>
                  <a:tcPr/>
                </a:tc>
                <a:tc>
                  <a:txBody>
                    <a:bodyPr/>
                    <a:lstStyle/>
                    <a:p>
                      <a:r>
                        <a:rPr lang="en-IN" dirty="0" smtClean="0"/>
                        <a:t>16000</a:t>
                      </a:r>
                      <a:endParaRPr lang="en-IN" dirty="0"/>
                    </a:p>
                  </a:txBody>
                  <a:tcPr/>
                </a:tc>
                <a:tc>
                  <a:txBody>
                    <a:bodyPr/>
                    <a:lstStyle/>
                    <a:p>
                      <a:r>
                        <a:rPr lang="en-IN" dirty="0" smtClean="0"/>
                        <a:t>64000</a:t>
                      </a:r>
                      <a:endParaRPr lang="en-IN" dirty="0"/>
                    </a:p>
                  </a:txBody>
                  <a:tcPr/>
                </a:tc>
              </a:tr>
              <a:tr h="370840">
                <a:tc>
                  <a:txBody>
                    <a:bodyPr/>
                    <a:lstStyle/>
                    <a:p>
                      <a:r>
                        <a:rPr lang="en-IN" dirty="0" smtClean="0"/>
                        <a:t>3</a:t>
                      </a:r>
                      <a:endParaRPr lang="en-IN" dirty="0"/>
                    </a:p>
                  </a:txBody>
                  <a:tcPr/>
                </a:tc>
                <a:tc>
                  <a:txBody>
                    <a:bodyPr/>
                    <a:lstStyle/>
                    <a:p>
                      <a:r>
                        <a:rPr lang="en-IN" dirty="0" smtClean="0"/>
                        <a:t>12800</a:t>
                      </a:r>
                      <a:endParaRPr lang="en-IN" dirty="0"/>
                    </a:p>
                  </a:txBody>
                  <a:tcPr/>
                </a:tc>
                <a:tc>
                  <a:txBody>
                    <a:bodyPr/>
                    <a:lstStyle/>
                    <a:p>
                      <a:r>
                        <a:rPr lang="en-IN" dirty="0" smtClean="0"/>
                        <a:t>51200</a:t>
                      </a:r>
                      <a:endParaRPr lang="en-IN" dirty="0"/>
                    </a:p>
                  </a:txBody>
                  <a:tcPr/>
                </a:tc>
              </a:tr>
              <a:tr h="370840">
                <a:tc>
                  <a:txBody>
                    <a:bodyPr/>
                    <a:lstStyle/>
                    <a:p>
                      <a:r>
                        <a:rPr lang="en-IN" dirty="0" smtClean="0"/>
                        <a:t>4</a:t>
                      </a:r>
                      <a:endParaRPr lang="en-IN" dirty="0"/>
                    </a:p>
                  </a:txBody>
                  <a:tcPr/>
                </a:tc>
                <a:tc>
                  <a:txBody>
                    <a:bodyPr/>
                    <a:lstStyle/>
                    <a:p>
                      <a:r>
                        <a:rPr lang="en-IN" dirty="0" smtClean="0"/>
                        <a:t>10240</a:t>
                      </a:r>
                      <a:endParaRPr lang="en-IN" dirty="0"/>
                    </a:p>
                  </a:txBody>
                  <a:tcPr/>
                </a:tc>
                <a:tc>
                  <a:txBody>
                    <a:bodyPr/>
                    <a:lstStyle/>
                    <a:p>
                      <a:r>
                        <a:rPr lang="en-IN" dirty="0" smtClean="0"/>
                        <a:t>40960</a:t>
                      </a:r>
                      <a:endParaRPr lang="en-IN" dirty="0"/>
                    </a:p>
                  </a:txBody>
                  <a:tcPr/>
                </a:tc>
              </a:tr>
              <a:tr h="370840">
                <a:tc>
                  <a:txBody>
                    <a:bodyPr/>
                    <a:lstStyle/>
                    <a:p>
                      <a:r>
                        <a:rPr lang="en-IN" dirty="0" smtClean="0"/>
                        <a:t>5</a:t>
                      </a:r>
                      <a:endParaRPr lang="en-IN" dirty="0"/>
                    </a:p>
                  </a:txBody>
                  <a:tcPr/>
                </a:tc>
                <a:tc>
                  <a:txBody>
                    <a:bodyPr/>
                    <a:lstStyle/>
                    <a:p>
                      <a:r>
                        <a:rPr lang="en-IN" dirty="0" smtClean="0"/>
                        <a:t>8192</a:t>
                      </a:r>
                      <a:endParaRPr lang="en-IN" dirty="0"/>
                    </a:p>
                  </a:txBody>
                  <a:tcPr/>
                </a:tc>
                <a:tc>
                  <a:txBody>
                    <a:bodyPr/>
                    <a:lstStyle/>
                    <a:p>
                      <a:r>
                        <a:rPr lang="en-IN" dirty="0" smtClean="0"/>
                        <a:t>32768</a:t>
                      </a:r>
                      <a:endParaRPr lang="en-IN" dirty="0"/>
                    </a:p>
                  </a:txBody>
                  <a:tcPr/>
                </a:tc>
              </a:tr>
              <a:tr h="370840">
                <a:tc>
                  <a:txBody>
                    <a:bodyPr/>
                    <a:lstStyle/>
                    <a:p>
                      <a:r>
                        <a:rPr lang="en-IN" dirty="0" smtClean="0"/>
                        <a:t>6</a:t>
                      </a:r>
                      <a:endParaRPr lang="en-IN" dirty="0"/>
                    </a:p>
                  </a:txBody>
                  <a:tcPr/>
                </a:tc>
                <a:tc>
                  <a:txBody>
                    <a:bodyPr/>
                    <a:lstStyle/>
                    <a:p>
                      <a:r>
                        <a:rPr lang="en-IN" dirty="0" smtClean="0"/>
                        <a:t>6553.60</a:t>
                      </a:r>
                      <a:endParaRPr lang="en-IN" dirty="0"/>
                    </a:p>
                  </a:txBody>
                  <a:tcPr/>
                </a:tc>
                <a:tc>
                  <a:txBody>
                    <a:bodyPr/>
                    <a:lstStyle/>
                    <a:p>
                      <a:r>
                        <a:rPr lang="en-IN" dirty="0" smtClean="0"/>
                        <a:t>26214.40</a:t>
                      </a:r>
                      <a:endParaRPr lang="en-IN" dirty="0"/>
                    </a:p>
                  </a:txBody>
                  <a:tcPr/>
                </a:tc>
              </a:tr>
              <a:tr h="370840">
                <a:tc>
                  <a:txBody>
                    <a:bodyPr/>
                    <a:lstStyle/>
                    <a:p>
                      <a:r>
                        <a:rPr lang="en-IN" dirty="0" smtClean="0"/>
                        <a:t>7</a:t>
                      </a:r>
                      <a:endParaRPr lang="en-IN" dirty="0"/>
                    </a:p>
                  </a:txBody>
                  <a:tcPr/>
                </a:tc>
                <a:tc>
                  <a:txBody>
                    <a:bodyPr/>
                    <a:lstStyle/>
                    <a:p>
                      <a:r>
                        <a:rPr lang="en-IN" dirty="0" smtClean="0"/>
                        <a:t>5242.88</a:t>
                      </a:r>
                      <a:endParaRPr lang="en-IN" dirty="0"/>
                    </a:p>
                  </a:txBody>
                  <a:tcPr/>
                </a:tc>
                <a:tc>
                  <a:txBody>
                    <a:bodyPr/>
                    <a:lstStyle/>
                    <a:p>
                      <a:r>
                        <a:rPr lang="en-IN" dirty="0" smtClean="0"/>
                        <a:t>20971.52</a:t>
                      </a:r>
                      <a:endParaRPr lang="en-IN" dirty="0"/>
                    </a:p>
                  </a:txBody>
                  <a:tcPr/>
                </a:tc>
              </a:tr>
              <a:tr h="370840">
                <a:tc>
                  <a:txBody>
                    <a:bodyPr/>
                    <a:lstStyle/>
                    <a:p>
                      <a:r>
                        <a:rPr lang="en-IN" dirty="0" smtClean="0"/>
                        <a:t>8</a:t>
                      </a:r>
                      <a:endParaRPr lang="en-IN" dirty="0"/>
                    </a:p>
                  </a:txBody>
                  <a:tcPr/>
                </a:tc>
                <a:tc>
                  <a:txBody>
                    <a:bodyPr/>
                    <a:lstStyle/>
                    <a:p>
                      <a:r>
                        <a:rPr lang="en-IN" dirty="0" smtClean="0"/>
                        <a:t>4194.30</a:t>
                      </a:r>
                      <a:endParaRPr lang="en-IN" dirty="0"/>
                    </a:p>
                  </a:txBody>
                  <a:tcPr/>
                </a:tc>
                <a:tc>
                  <a:txBody>
                    <a:bodyPr/>
                    <a:lstStyle/>
                    <a:p>
                      <a:r>
                        <a:rPr lang="en-IN" dirty="0" smtClean="0"/>
                        <a:t>16777.22</a:t>
                      </a:r>
                      <a:endParaRPr lang="en-IN" dirty="0"/>
                    </a:p>
                  </a:txBody>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554</TotalTime>
  <Words>1528</Words>
  <Application>Microsoft Office PowerPoint</Application>
  <PresentationFormat>On-screen Show (4:3)</PresentationFormat>
  <Paragraphs>209</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Depreciation</vt:lpstr>
      <vt:lpstr> What is depreciation?   </vt:lpstr>
      <vt:lpstr>Concepts used in depreciation: </vt:lpstr>
      <vt:lpstr>Methods of depreciation</vt:lpstr>
      <vt:lpstr>PowerPoint Presentation</vt:lpstr>
      <vt:lpstr>PowerPoint Presentation</vt:lpstr>
      <vt:lpstr>PowerPoint Presentation</vt:lpstr>
      <vt:lpstr>PowerPoint Presentation</vt:lpstr>
      <vt:lpstr>PowerPoint Presentation</vt:lpstr>
      <vt:lpstr>Double declining method</vt:lpstr>
      <vt:lpstr>PowerPoint Presentation</vt:lpstr>
      <vt:lpstr>PowerPoint Presentation</vt:lpstr>
      <vt:lpstr>Example 3</vt:lpstr>
      <vt:lpstr>Solution 3 </vt:lpstr>
      <vt:lpstr>Solution 3 (contd)</vt:lpstr>
      <vt:lpstr>Service output method of depreciation</vt:lpstr>
      <vt:lpstr>Example 4</vt:lpstr>
      <vt:lpstr>Solution 4</vt:lpstr>
      <vt:lpstr>Example 5</vt:lpstr>
      <vt:lpstr>Solution 5</vt:lpstr>
      <vt:lpstr>Example 6</vt:lpstr>
      <vt:lpstr>Solution 6</vt:lpstr>
      <vt:lpstr>Example 7</vt:lpstr>
      <vt:lpstr>Solution 7</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Depreciation</dc:title>
  <dc:creator>U  S E R</dc:creator>
  <cp:lastModifiedBy>USER</cp:lastModifiedBy>
  <cp:revision>52</cp:revision>
  <dcterms:created xsi:type="dcterms:W3CDTF">2006-08-16T00:00:00Z</dcterms:created>
  <dcterms:modified xsi:type="dcterms:W3CDTF">2021-10-22T05:56:04Z</dcterms:modified>
</cp:coreProperties>
</file>