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8" r:id="rId11"/>
    <p:sldId id="266" r:id="rId12"/>
    <p:sldId id="267" r:id="rId13"/>
    <p:sldId id="272" r:id="rId14"/>
    <p:sldId id="273"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Replacement and maintenance</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Challenger </a:t>
            </a:r>
            <a:r>
              <a:rPr lang="en-IN" dirty="0" err="1" smtClean="0"/>
              <a:t>vs</a:t>
            </a:r>
            <a:r>
              <a:rPr lang="en-IN" dirty="0" smtClean="0"/>
              <a:t> Defender</a:t>
            </a:r>
            <a:endParaRPr lang="en-IN" dirty="0"/>
          </a:p>
        </p:txBody>
      </p:sp>
      <p:sp>
        <p:nvSpPr>
          <p:cNvPr id="3" name="Content Placeholder 2"/>
          <p:cNvSpPr>
            <a:spLocks noGrp="1"/>
          </p:cNvSpPr>
          <p:nvPr>
            <p:ph idx="1"/>
          </p:nvPr>
        </p:nvSpPr>
        <p:spPr/>
        <p:txBody>
          <a:bodyPr/>
          <a:lstStyle/>
          <a:p>
            <a:r>
              <a:rPr lang="en-IN" dirty="0" smtClean="0"/>
              <a:t>Challenger is the cheapest among all new alternative assets available in the market.</a:t>
            </a:r>
          </a:p>
          <a:p>
            <a:r>
              <a:rPr lang="en-IN" dirty="0" smtClean="0"/>
              <a:t>Defender is the old existing asset, currently in service.</a:t>
            </a:r>
          </a:p>
          <a:p>
            <a:r>
              <a:rPr lang="en-IN" dirty="0" smtClean="0"/>
              <a:t>Defender is replaced with challenger if equated uniform  annual cost (EUAC) of challenger is less than EUAC of defender</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1</a:t>
            </a:r>
            <a:endParaRPr lang="en-IN" dirty="0"/>
          </a:p>
        </p:txBody>
      </p:sp>
      <p:sp>
        <p:nvSpPr>
          <p:cNvPr id="3" name="Content Placeholder 2"/>
          <p:cNvSpPr>
            <a:spLocks noGrp="1"/>
          </p:cNvSpPr>
          <p:nvPr>
            <p:ph idx="1"/>
          </p:nvPr>
        </p:nvSpPr>
        <p:spPr/>
        <p:txBody>
          <a:bodyPr>
            <a:normAutofit/>
          </a:bodyPr>
          <a:lstStyle/>
          <a:p>
            <a:r>
              <a:rPr lang="en-IN" dirty="0" smtClean="0"/>
              <a:t>A firm is considering replacement of an equipment, whose first cost is Rs. 4,000 and the scrap value is negligible at the end of any year. Based on experience, it was found that the maintenance cost is zero during the first year and it increases by Rs. 200 every year thereafter.</a:t>
            </a:r>
          </a:p>
          <a:p>
            <a:pPr>
              <a:buNone/>
            </a:pPr>
            <a:r>
              <a:rPr lang="en-IN" dirty="0" smtClean="0"/>
              <a:t>When should the equipment be replaced?</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smtClean="0"/>
              <a:t>Solution 1</a:t>
            </a:r>
            <a:endParaRPr lang="en-IN" dirty="0"/>
          </a:p>
        </p:txBody>
      </p:sp>
      <p:graphicFrame>
        <p:nvGraphicFramePr>
          <p:cNvPr id="4" name="Content Placeholder 3"/>
          <p:cNvGraphicFramePr>
            <a:graphicFrameLocks noGrp="1"/>
          </p:cNvGraphicFramePr>
          <p:nvPr>
            <p:ph idx="1"/>
          </p:nvPr>
        </p:nvGraphicFramePr>
        <p:xfrm>
          <a:off x="381000" y="838203"/>
          <a:ext cx="8305800" cy="6270609"/>
        </p:xfrm>
        <a:graphic>
          <a:graphicData uri="http://schemas.openxmlformats.org/drawingml/2006/table">
            <a:tbl>
              <a:tblPr firstRow="1" bandRow="1">
                <a:tableStyleId>{F5AB1C69-6EDB-4FF4-983F-18BD219EF322}</a:tableStyleId>
              </a:tblPr>
              <a:tblGrid>
                <a:gridCol w="1384300"/>
                <a:gridCol w="1384300"/>
                <a:gridCol w="1384300"/>
                <a:gridCol w="1384300"/>
                <a:gridCol w="1384300"/>
                <a:gridCol w="1384300"/>
              </a:tblGrid>
              <a:tr h="2014234">
                <a:tc>
                  <a:txBody>
                    <a:bodyPr/>
                    <a:lstStyle/>
                    <a:p>
                      <a:pPr algn="l" fontAlgn="b"/>
                      <a:r>
                        <a:rPr lang="en-IN" sz="2400" u="none" strike="noStrike" dirty="0"/>
                        <a:t>End of year</a:t>
                      </a:r>
                      <a:endParaRPr lang="en-IN" sz="2400" b="0" i="0" u="none" strike="noStrike" dirty="0">
                        <a:solidFill>
                          <a:srgbClr val="000000"/>
                        </a:solidFill>
                        <a:latin typeface="Calibri"/>
                      </a:endParaRPr>
                    </a:p>
                  </a:txBody>
                  <a:tcPr marL="9525" marR="9525" marT="9525" marB="0" anchor="b"/>
                </a:tc>
                <a:tc>
                  <a:txBody>
                    <a:bodyPr/>
                    <a:lstStyle/>
                    <a:p>
                      <a:pPr algn="l" fontAlgn="b"/>
                      <a:r>
                        <a:rPr lang="en-IN" sz="2400" u="none" strike="noStrike" dirty="0" smtClean="0"/>
                        <a:t>Maintenance </a:t>
                      </a:r>
                      <a:r>
                        <a:rPr lang="en-IN" sz="2400" u="none" strike="noStrike" dirty="0"/>
                        <a:t>cost (Rs.)</a:t>
                      </a:r>
                      <a:endParaRPr lang="en-IN" sz="2400" b="0" i="0" u="none" strike="noStrike" dirty="0">
                        <a:solidFill>
                          <a:srgbClr val="000000"/>
                        </a:solidFill>
                        <a:latin typeface="Calibri"/>
                      </a:endParaRPr>
                    </a:p>
                  </a:txBody>
                  <a:tcPr marL="9525" marR="9525" marT="9525" marB="0" anchor="b"/>
                </a:tc>
                <a:tc>
                  <a:txBody>
                    <a:bodyPr/>
                    <a:lstStyle/>
                    <a:p>
                      <a:pPr algn="l" fontAlgn="b"/>
                      <a:r>
                        <a:rPr lang="en-IN" sz="2400" u="none" strike="noStrike" dirty="0"/>
                        <a:t>Summation of maintenance cost (Rs.)</a:t>
                      </a:r>
                      <a:endParaRPr lang="en-IN" sz="2400" b="0" i="0" u="none" strike="noStrike" dirty="0">
                        <a:solidFill>
                          <a:srgbClr val="000000"/>
                        </a:solidFill>
                        <a:latin typeface="Calibri"/>
                      </a:endParaRPr>
                    </a:p>
                  </a:txBody>
                  <a:tcPr marL="9525" marR="9525" marT="9525" marB="0" anchor="b"/>
                </a:tc>
                <a:tc>
                  <a:txBody>
                    <a:bodyPr/>
                    <a:lstStyle/>
                    <a:p>
                      <a:pPr algn="l" fontAlgn="b"/>
                      <a:r>
                        <a:rPr lang="en-IN" sz="2400" u="none" strike="noStrike"/>
                        <a:t>Average cost of maintenance (Rs.)</a:t>
                      </a:r>
                      <a:endParaRPr lang="en-IN" sz="2400" b="0" i="0" u="none" strike="noStrike">
                        <a:solidFill>
                          <a:srgbClr val="000000"/>
                        </a:solidFill>
                        <a:latin typeface="Calibri"/>
                      </a:endParaRPr>
                    </a:p>
                  </a:txBody>
                  <a:tcPr marL="9525" marR="9525" marT="9525" marB="0" anchor="b"/>
                </a:tc>
                <a:tc>
                  <a:txBody>
                    <a:bodyPr/>
                    <a:lstStyle/>
                    <a:p>
                      <a:pPr algn="l" fontAlgn="b"/>
                      <a:r>
                        <a:rPr lang="en-IN" sz="2400" u="none" strike="noStrike"/>
                        <a:t>Average first cost (Rs.)</a:t>
                      </a:r>
                      <a:endParaRPr lang="en-IN" sz="2400" b="0" i="0" u="none" strike="noStrike">
                        <a:solidFill>
                          <a:srgbClr val="000000"/>
                        </a:solidFill>
                        <a:latin typeface="Calibri"/>
                      </a:endParaRPr>
                    </a:p>
                  </a:txBody>
                  <a:tcPr marL="9525" marR="9525" marT="9525" marB="0" anchor="b"/>
                </a:tc>
                <a:tc>
                  <a:txBody>
                    <a:bodyPr/>
                    <a:lstStyle/>
                    <a:p>
                      <a:pPr algn="l" fontAlgn="b"/>
                      <a:r>
                        <a:rPr lang="en-IN" sz="2400" u="none" strike="noStrike" dirty="0"/>
                        <a:t>Sum of average cost (Rs</a:t>
                      </a:r>
                      <a:r>
                        <a:rPr lang="en-IN" sz="2400" u="none" strike="noStrike" dirty="0" smtClean="0"/>
                        <a:t>.)=(EUAC)= (Total annual cost)</a:t>
                      </a:r>
                      <a:endParaRPr lang="en-IN" sz="2400" b="0" i="0" u="none" strike="noStrike" dirty="0">
                        <a:solidFill>
                          <a:srgbClr val="000000"/>
                        </a:solidFill>
                        <a:latin typeface="Calibri"/>
                      </a:endParaRPr>
                    </a:p>
                  </a:txBody>
                  <a:tcPr marL="9525" marR="9525" marT="9525" marB="0" anchor="b"/>
                </a:tc>
              </a:tr>
              <a:tr h="411196">
                <a:tc>
                  <a:txBody>
                    <a:bodyPr/>
                    <a:lstStyle/>
                    <a:p>
                      <a:pPr algn="l" fontAlgn="b"/>
                      <a:r>
                        <a:rPr lang="en-IN" sz="2400" u="none" strike="noStrike"/>
                        <a:t>(n)</a:t>
                      </a:r>
                      <a:endParaRPr lang="en-IN" sz="2400" b="0" i="0" u="none" strike="noStrike">
                        <a:solidFill>
                          <a:srgbClr val="000000"/>
                        </a:solidFill>
                        <a:latin typeface="Calibri"/>
                      </a:endParaRPr>
                    </a:p>
                  </a:txBody>
                  <a:tcPr marL="9525" marR="9525" marT="9525" marB="0" anchor="b"/>
                </a:tc>
                <a:tc>
                  <a:txBody>
                    <a:bodyPr/>
                    <a:lstStyle/>
                    <a:p>
                      <a:pPr algn="l" fontAlgn="b"/>
                      <a:endParaRPr lang="en-IN" sz="2400" b="0" i="0" u="none" strike="noStrike">
                        <a:solidFill>
                          <a:srgbClr val="000000"/>
                        </a:solidFill>
                        <a:latin typeface="Calibri"/>
                      </a:endParaRPr>
                    </a:p>
                  </a:txBody>
                  <a:tcPr marL="9525" marR="9525" marT="9525" marB="0" anchor="b"/>
                </a:tc>
                <a:tc>
                  <a:txBody>
                    <a:bodyPr/>
                    <a:lstStyle/>
                    <a:p>
                      <a:pPr algn="l" fontAlgn="b"/>
                      <a:r>
                        <a:rPr lang="en-IN" sz="2400" u="none" strike="noStrike" dirty="0"/>
                        <a:t>∑B</a:t>
                      </a:r>
                      <a:endParaRPr lang="en-IN" sz="2400" b="0" i="0" u="none" strike="noStrike" dirty="0">
                        <a:solidFill>
                          <a:srgbClr val="000000"/>
                        </a:solidFill>
                        <a:latin typeface="Calibri"/>
                      </a:endParaRPr>
                    </a:p>
                  </a:txBody>
                  <a:tcPr marL="9525" marR="9525" marT="9525" marB="0" anchor="b"/>
                </a:tc>
                <a:tc>
                  <a:txBody>
                    <a:bodyPr/>
                    <a:lstStyle/>
                    <a:p>
                      <a:pPr algn="l" fontAlgn="b"/>
                      <a:r>
                        <a:rPr lang="en-IN" sz="2400" u="none" strike="noStrike" dirty="0"/>
                        <a:t>C/A</a:t>
                      </a:r>
                      <a:endParaRPr lang="en-IN" sz="2400" b="0" i="0" u="none" strike="noStrike" dirty="0">
                        <a:solidFill>
                          <a:srgbClr val="000000"/>
                        </a:solidFill>
                        <a:latin typeface="Calibri"/>
                      </a:endParaRPr>
                    </a:p>
                  </a:txBody>
                  <a:tcPr marL="9525" marR="9525" marT="9525" marB="0" anchor="b"/>
                </a:tc>
                <a:tc>
                  <a:txBody>
                    <a:bodyPr/>
                    <a:lstStyle/>
                    <a:p>
                      <a:pPr algn="l" fontAlgn="b"/>
                      <a:r>
                        <a:rPr lang="en-IN" sz="2400" u="none" strike="noStrike" dirty="0" smtClean="0"/>
                        <a:t>4000/n</a:t>
                      </a:r>
                      <a:endParaRPr lang="en-IN" sz="2400" b="0" i="0" u="none" strike="noStrike" dirty="0">
                        <a:solidFill>
                          <a:srgbClr val="000000"/>
                        </a:solidFill>
                        <a:latin typeface="Calibri"/>
                      </a:endParaRPr>
                    </a:p>
                  </a:txBody>
                  <a:tcPr marL="9525" marR="9525" marT="9525" marB="0" anchor="b"/>
                </a:tc>
                <a:tc>
                  <a:txBody>
                    <a:bodyPr/>
                    <a:lstStyle/>
                    <a:p>
                      <a:pPr algn="l" fontAlgn="b"/>
                      <a:r>
                        <a:rPr lang="en-IN" sz="2400" u="none" strike="noStrike"/>
                        <a:t>D+ E</a:t>
                      </a:r>
                      <a:endParaRPr lang="en-IN" sz="2400" b="0" i="0" u="none" strike="noStrike">
                        <a:solidFill>
                          <a:srgbClr val="000000"/>
                        </a:solidFill>
                        <a:latin typeface="Calibri"/>
                      </a:endParaRPr>
                    </a:p>
                  </a:txBody>
                  <a:tcPr marL="9525" marR="9525" marT="9525" marB="0" anchor="b"/>
                </a:tc>
              </a:tr>
              <a:tr h="411196">
                <a:tc>
                  <a:txBody>
                    <a:bodyPr/>
                    <a:lstStyle/>
                    <a:p>
                      <a:pPr algn="l" fontAlgn="b"/>
                      <a:r>
                        <a:rPr lang="en-IN" sz="2400" u="none" strike="noStrike"/>
                        <a:t>A</a:t>
                      </a:r>
                      <a:endParaRPr lang="en-IN" sz="2400" b="0" i="0" u="none" strike="noStrike">
                        <a:solidFill>
                          <a:srgbClr val="000000"/>
                        </a:solidFill>
                        <a:latin typeface="Calibri"/>
                      </a:endParaRPr>
                    </a:p>
                  </a:txBody>
                  <a:tcPr marL="9525" marR="9525" marT="9525" marB="0" anchor="b"/>
                </a:tc>
                <a:tc>
                  <a:txBody>
                    <a:bodyPr/>
                    <a:lstStyle/>
                    <a:p>
                      <a:pPr algn="l" fontAlgn="b"/>
                      <a:r>
                        <a:rPr lang="en-IN" sz="2400" u="none" strike="noStrike" dirty="0"/>
                        <a:t>B</a:t>
                      </a:r>
                      <a:endParaRPr lang="en-IN" sz="2400" b="0" i="0" u="none" strike="noStrike" dirty="0">
                        <a:solidFill>
                          <a:srgbClr val="000000"/>
                        </a:solidFill>
                        <a:latin typeface="Calibri"/>
                      </a:endParaRPr>
                    </a:p>
                  </a:txBody>
                  <a:tcPr marL="9525" marR="9525" marT="9525" marB="0" anchor="b"/>
                </a:tc>
                <a:tc>
                  <a:txBody>
                    <a:bodyPr/>
                    <a:lstStyle/>
                    <a:p>
                      <a:pPr algn="l" fontAlgn="b"/>
                      <a:r>
                        <a:rPr lang="en-IN" sz="2400" u="none" strike="noStrike" dirty="0"/>
                        <a:t>C</a:t>
                      </a:r>
                      <a:endParaRPr lang="en-IN" sz="2400" b="0" i="0" u="none" strike="noStrike" dirty="0">
                        <a:solidFill>
                          <a:srgbClr val="000000"/>
                        </a:solidFill>
                        <a:latin typeface="Calibri"/>
                      </a:endParaRPr>
                    </a:p>
                  </a:txBody>
                  <a:tcPr marL="9525" marR="9525" marT="9525" marB="0" anchor="b"/>
                </a:tc>
                <a:tc>
                  <a:txBody>
                    <a:bodyPr/>
                    <a:lstStyle/>
                    <a:p>
                      <a:pPr algn="l" fontAlgn="b"/>
                      <a:r>
                        <a:rPr lang="en-IN" sz="2400" u="none" strike="noStrike" dirty="0"/>
                        <a:t>D</a:t>
                      </a:r>
                      <a:endParaRPr lang="en-IN" sz="2400" b="0" i="0" u="none" strike="noStrike" dirty="0">
                        <a:solidFill>
                          <a:srgbClr val="000000"/>
                        </a:solidFill>
                        <a:latin typeface="Calibri"/>
                      </a:endParaRPr>
                    </a:p>
                  </a:txBody>
                  <a:tcPr marL="9525" marR="9525" marT="9525" marB="0" anchor="b"/>
                </a:tc>
                <a:tc>
                  <a:txBody>
                    <a:bodyPr/>
                    <a:lstStyle/>
                    <a:p>
                      <a:pPr algn="l" fontAlgn="b"/>
                      <a:r>
                        <a:rPr lang="en-IN" sz="2400" u="none" strike="noStrike" dirty="0"/>
                        <a:t>E</a:t>
                      </a:r>
                      <a:endParaRPr lang="en-IN" sz="2400" b="0" i="0" u="none" strike="noStrike" dirty="0">
                        <a:solidFill>
                          <a:srgbClr val="000000"/>
                        </a:solidFill>
                        <a:latin typeface="Calibri"/>
                      </a:endParaRPr>
                    </a:p>
                  </a:txBody>
                  <a:tcPr marL="9525" marR="9525" marT="9525" marB="0" anchor="b"/>
                </a:tc>
                <a:tc>
                  <a:txBody>
                    <a:bodyPr/>
                    <a:lstStyle/>
                    <a:p>
                      <a:pPr algn="l" fontAlgn="b"/>
                      <a:r>
                        <a:rPr lang="en-IN" sz="2400" u="none" strike="noStrike"/>
                        <a:t>F</a:t>
                      </a:r>
                      <a:endParaRPr lang="en-IN" sz="2400" b="0" i="0" u="none" strike="noStrike">
                        <a:solidFill>
                          <a:srgbClr val="000000"/>
                        </a:solidFill>
                        <a:latin typeface="Calibri"/>
                      </a:endParaRPr>
                    </a:p>
                  </a:txBody>
                  <a:tcPr marL="9525" marR="9525" marT="9525" marB="0" anchor="b"/>
                </a:tc>
              </a:tr>
              <a:tr h="411196">
                <a:tc>
                  <a:txBody>
                    <a:bodyPr/>
                    <a:lstStyle/>
                    <a:p>
                      <a:pPr algn="r" fontAlgn="b"/>
                      <a:r>
                        <a:rPr lang="en-IN" sz="2400" u="none" strike="noStrike" dirty="0"/>
                        <a:t>1</a:t>
                      </a:r>
                      <a:endParaRPr lang="en-IN" sz="2400" b="0" i="0" u="none" strike="noStrike" dirty="0">
                        <a:solidFill>
                          <a:srgbClr val="000000"/>
                        </a:solidFill>
                        <a:latin typeface="Calibri"/>
                      </a:endParaRPr>
                    </a:p>
                  </a:txBody>
                  <a:tcPr marL="9525" marR="9525" marT="9525" marB="0" anchor="b"/>
                </a:tc>
                <a:tc>
                  <a:txBody>
                    <a:bodyPr/>
                    <a:lstStyle/>
                    <a:p>
                      <a:pPr algn="r" fontAlgn="b"/>
                      <a:r>
                        <a:rPr lang="en-IN" sz="2400" u="none" strike="noStrike" dirty="0"/>
                        <a:t>0</a:t>
                      </a:r>
                      <a:endParaRPr lang="en-IN" sz="2400" b="0" i="0" u="none" strike="noStrike" dirty="0">
                        <a:solidFill>
                          <a:srgbClr val="000000"/>
                        </a:solidFill>
                        <a:latin typeface="Calibri"/>
                      </a:endParaRPr>
                    </a:p>
                  </a:txBody>
                  <a:tcPr marL="9525" marR="9525" marT="9525" marB="0" anchor="b"/>
                </a:tc>
                <a:tc>
                  <a:txBody>
                    <a:bodyPr/>
                    <a:lstStyle/>
                    <a:p>
                      <a:pPr algn="r" fontAlgn="b"/>
                      <a:r>
                        <a:rPr lang="en-IN" sz="2400" u="none" strike="noStrike"/>
                        <a:t>0</a:t>
                      </a:r>
                      <a:endParaRPr lang="en-IN" sz="2400" b="0" i="0" u="none" strike="noStrike">
                        <a:solidFill>
                          <a:srgbClr val="000000"/>
                        </a:solidFill>
                        <a:latin typeface="Calibri"/>
                      </a:endParaRPr>
                    </a:p>
                  </a:txBody>
                  <a:tcPr marL="9525" marR="9525" marT="9525" marB="0" anchor="b"/>
                </a:tc>
                <a:tc>
                  <a:txBody>
                    <a:bodyPr/>
                    <a:lstStyle/>
                    <a:p>
                      <a:pPr algn="r" fontAlgn="b"/>
                      <a:r>
                        <a:rPr lang="en-IN" sz="2400" u="none" strike="noStrike" dirty="0"/>
                        <a:t>0</a:t>
                      </a:r>
                      <a:endParaRPr lang="en-IN" sz="2400" b="0" i="0" u="none" strike="noStrike" dirty="0">
                        <a:solidFill>
                          <a:srgbClr val="000000"/>
                        </a:solidFill>
                        <a:latin typeface="Calibri"/>
                      </a:endParaRPr>
                    </a:p>
                  </a:txBody>
                  <a:tcPr marL="9525" marR="9525" marT="9525" marB="0" anchor="b"/>
                </a:tc>
                <a:tc>
                  <a:txBody>
                    <a:bodyPr/>
                    <a:lstStyle/>
                    <a:p>
                      <a:pPr algn="r" fontAlgn="b"/>
                      <a:r>
                        <a:rPr lang="en-IN" sz="2400" u="none" strike="noStrike" dirty="0"/>
                        <a:t>4000</a:t>
                      </a:r>
                      <a:endParaRPr lang="en-IN" sz="2400" b="0" i="0" u="none" strike="noStrike" dirty="0">
                        <a:solidFill>
                          <a:srgbClr val="000000"/>
                        </a:solidFill>
                        <a:latin typeface="Calibri"/>
                      </a:endParaRPr>
                    </a:p>
                  </a:txBody>
                  <a:tcPr marL="9525" marR="9525" marT="9525" marB="0" anchor="b"/>
                </a:tc>
                <a:tc>
                  <a:txBody>
                    <a:bodyPr/>
                    <a:lstStyle/>
                    <a:p>
                      <a:pPr algn="r" fontAlgn="b"/>
                      <a:r>
                        <a:rPr lang="en-IN" sz="2400" u="none" strike="noStrike" dirty="0"/>
                        <a:t>4000</a:t>
                      </a:r>
                      <a:endParaRPr lang="en-IN" sz="2400" b="0" i="0" u="none" strike="noStrike" dirty="0">
                        <a:solidFill>
                          <a:srgbClr val="000000"/>
                        </a:solidFill>
                        <a:latin typeface="Calibri"/>
                      </a:endParaRPr>
                    </a:p>
                  </a:txBody>
                  <a:tcPr marL="9525" marR="9525" marT="9525" marB="0" anchor="b"/>
                </a:tc>
              </a:tr>
              <a:tr h="411196">
                <a:tc>
                  <a:txBody>
                    <a:bodyPr/>
                    <a:lstStyle/>
                    <a:p>
                      <a:pPr algn="r" fontAlgn="b"/>
                      <a:r>
                        <a:rPr lang="en-IN" sz="2400" u="none" strike="noStrike" dirty="0"/>
                        <a:t>2</a:t>
                      </a:r>
                      <a:endParaRPr lang="en-IN" sz="2400" b="0" i="0" u="none" strike="noStrike" dirty="0">
                        <a:solidFill>
                          <a:srgbClr val="000000"/>
                        </a:solidFill>
                        <a:latin typeface="Calibri"/>
                      </a:endParaRPr>
                    </a:p>
                  </a:txBody>
                  <a:tcPr marL="9525" marR="9525" marT="9525" marB="0" anchor="b"/>
                </a:tc>
                <a:tc>
                  <a:txBody>
                    <a:bodyPr/>
                    <a:lstStyle/>
                    <a:p>
                      <a:pPr algn="r" fontAlgn="b"/>
                      <a:r>
                        <a:rPr lang="en-IN" sz="2400" u="none" strike="noStrike" dirty="0"/>
                        <a:t>200</a:t>
                      </a:r>
                      <a:endParaRPr lang="en-IN" sz="2400" b="0" i="0" u="none" strike="noStrike" dirty="0">
                        <a:solidFill>
                          <a:srgbClr val="000000"/>
                        </a:solidFill>
                        <a:latin typeface="Calibri"/>
                      </a:endParaRPr>
                    </a:p>
                  </a:txBody>
                  <a:tcPr marL="9525" marR="9525" marT="9525" marB="0" anchor="b"/>
                </a:tc>
                <a:tc>
                  <a:txBody>
                    <a:bodyPr/>
                    <a:lstStyle/>
                    <a:p>
                      <a:pPr algn="r" fontAlgn="b"/>
                      <a:r>
                        <a:rPr lang="en-IN" sz="2400" u="none" strike="noStrike" dirty="0"/>
                        <a:t>200</a:t>
                      </a:r>
                      <a:endParaRPr lang="en-IN" sz="2400" b="0" i="0" u="none" strike="noStrike" dirty="0">
                        <a:solidFill>
                          <a:srgbClr val="000000"/>
                        </a:solidFill>
                        <a:latin typeface="Calibri"/>
                      </a:endParaRPr>
                    </a:p>
                  </a:txBody>
                  <a:tcPr marL="9525" marR="9525" marT="9525" marB="0" anchor="b"/>
                </a:tc>
                <a:tc>
                  <a:txBody>
                    <a:bodyPr/>
                    <a:lstStyle/>
                    <a:p>
                      <a:pPr algn="r" fontAlgn="b"/>
                      <a:r>
                        <a:rPr lang="en-IN" sz="2400" u="none" strike="noStrike" dirty="0"/>
                        <a:t>100</a:t>
                      </a:r>
                      <a:endParaRPr lang="en-IN" sz="2400" b="0" i="0" u="none" strike="noStrike" dirty="0">
                        <a:solidFill>
                          <a:srgbClr val="000000"/>
                        </a:solidFill>
                        <a:latin typeface="Calibri"/>
                      </a:endParaRPr>
                    </a:p>
                  </a:txBody>
                  <a:tcPr marL="9525" marR="9525" marT="9525" marB="0" anchor="b"/>
                </a:tc>
                <a:tc>
                  <a:txBody>
                    <a:bodyPr/>
                    <a:lstStyle/>
                    <a:p>
                      <a:pPr algn="r" fontAlgn="b"/>
                      <a:r>
                        <a:rPr lang="en-IN" sz="2400" u="none" strike="noStrike" dirty="0"/>
                        <a:t>2000</a:t>
                      </a:r>
                      <a:endParaRPr lang="en-IN" sz="2400" b="0" i="0" u="none" strike="noStrike" dirty="0">
                        <a:solidFill>
                          <a:srgbClr val="000000"/>
                        </a:solidFill>
                        <a:latin typeface="Calibri"/>
                      </a:endParaRPr>
                    </a:p>
                  </a:txBody>
                  <a:tcPr marL="9525" marR="9525" marT="9525" marB="0" anchor="b"/>
                </a:tc>
                <a:tc>
                  <a:txBody>
                    <a:bodyPr/>
                    <a:lstStyle/>
                    <a:p>
                      <a:pPr algn="r" fontAlgn="b"/>
                      <a:r>
                        <a:rPr lang="en-IN" sz="2400" u="none" strike="noStrike" dirty="0"/>
                        <a:t>2100</a:t>
                      </a:r>
                      <a:endParaRPr lang="en-IN" sz="2400" b="0" i="0" u="none" strike="noStrike" dirty="0">
                        <a:solidFill>
                          <a:srgbClr val="000000"/>
                        </a:solidFill>
                        <a:latin typeface="Calibri"/>
                      </a:endParaRPr>
                    </a:p>
                  </a:txBody>
                  <a:tcPr marL="9525" marR="9525" marT="9525" marB="0" anchor="b"/>
                </a:tc>
              </a:tr>
              <a:tr h="411196">
                <a:tc>
                  <a:txBody>
                    <a:bodyPr/>
                    <a:lstStyle/>
                    <a:p>
                      <a:pPr algn="r" fontAlgn="b"/>
                      <a:r>
                        <a:rPr lang="en-IN" sz="2400" u="none" strike="noStrike" dirty="0"/>
                        <a:t>3</a:t>
                      </a:r>
                      <a:endParaRPr lang="en-IN" sz="2400" b="0" i="0" u="none" strike="noStrike" dirty="0">
                        <a:solidFill>
                          <a:srgbClr val="000000"/>
                        </a:solidFill>
                        <a:latin typeface="Calibri"/>
                      </a:endParaRPr>
                    </a:p>
                  </a:txBody>
                  <a:tcPr marL="9525" marR="9525" marT="9525" marB="0" anchor="b"/>
                </a:tc>
                <a:tc>
                  <a:txBody>
                    <a:bodyPr/>
                    <a:lstStyle/>
                    <a:p>
                      <a:pPr algn="r" fontAlgn="b"/>
                      <a:r>
                        <a:rPr lang="en-IN" sz="2400" u="none" strike="noStrike" dirty="0"/>
                        <a:t>400</a:t>
                      </a:r>
                      <a:endParaRPr lang="en-IN" sz="2400" b="0" i="0" u="none" strike="noStrike" dirty="0">
                        <a:solidFill>
                          <a:srgbClr val="000000"/>
                        </a:solidFill>
                        <a:latin typeface="Calibri"/>
                      </a:endParaRPr>
                    </a:p>
                  </a:txBody>
                  <a:tcPr marL="9525" marR="9525" marT="9525" marB="0" anchor="b"/>
                </a:tc>
                <a:tc>
                  <a:txBody>
                    <a:bodyPr/>
                    <a:lstStyle/>
                    <a:p>
                      <a:pPr algn="r" fontAlgn="b"/>
                      <a:r>
                        <a:rPr lang="en-IN" sz="2400" u="none" strike="noStrike" dirty="0"/>
                        <a:t>600</a:t>
                      </a:r>
                      <a:endParaRPr lang="en-IN" sz="2400" b="0" i="0" u="none" strike="noStrike" dirty="0">
                        <a:solidFill>
                          <a:srgbClr val="000000"/>
                        </a:solidFill>
                        <a:latin typeface="Calibri"/>
                      </a:endParaRPr>
                    </a:p>
                  </a:txBody>
                  <a:tcPr marL="9525" marR="9525" marT="9525" marB="0" anchor="b"/>
                </a:tc>
                <a:tc>
                  <a:txBody>
                    <a:bodyPr/>
                    <a:lstStyle/>
                    <a:p>
                      <a:pPr algn="r" fontAlgn="b"/>
                      <a:r>
                        <a:rPr lang="en-IN" sz="2400" u="none" strike="noStrike" dirty="0"/>
                        <a:t>200</a:t>
                      </a:r>
                      <a:endParaRPr lang="en-IN" sz="2400" b="0" i="0" u="none" strike="noStrike" dirty="0">
                        <a:solidFill>
                          <a:srgbClr val="000000"/>
                        </a:solidFill>
                        <a:latin typeface="Calibri"/>
                      </a:endParaRPr>
                    </a:p>
                  </a:txBody>
                  <a:tcPr marL="9525" marR="9525" marT="9525" marB="0" anchor="b"/>
                </a:tc>
                <a:tc>
                  <a:txBody>
                    <a:bodyPr/>
                    <a:lstStyle/>
                    <a:p>
                      <a:pPr algn="r" fontAlgn="b"/>
                      <a:r>
                        <a:rPr lang="en-IN" sz="2400" u="none" strike="noStrike" dirty="0"/>
                        <a:t>1,333.33</a:t>
                      </a:r>
                      <a:endParaRPr lang="en-IN" sz="2400" b="0" i="0" u="none" strike="noStrike" dirty="0">
                        <a:solidFill>
                          <a:srgbClr val="000000"/>
                        </a:solidFill>
                        <a:latin typeface="Calibri"/>
                      </a:endParaRPr>
                    </a:p>
                  </a:txBody>
                  <a:tcPr marL="9525" marR="9525" marT="9525" marB="0" anchor="b"/>
                </a:tc>
                <a:tc>
                  <a:txBody>
                    <a:bodyPr/>
                    <a:lstStyle/>
                    <a:p>
                      <a:pPr algn="r" fontAlgn="b"/>
                      <a:r>
                        <a:rPr lang="en-IN" sz="2400" u="none" strike="noStrike" dirty="0"/>
                        <a:t>1,533.33</a:t>
                      </a:r>
                      <a:endParaRPr lang="en-IN" sz="2400" b="0" i="0" u="none" strike="noStrike" dirty="0">
                        <a:solidFill>
                          <a:srgbClr val="000000"/>
                        </a:solidFill>
                        <a:latin typeface="Calibri"/>
                      </a:endParaRPr>
                    </a:p>
                  </a:txBody>
                  <a:tcPr marL="9525" marR="9525" marT="9525" marB="0" anchor="b"/>
                </a:tc>
              </a:tr>
              <a:tr h="411196">
                <a:tc>
                  <a:txBody>
                    <a:bodyPr/>
                    <a:lstStyle/>
                    <a:p>
                      <a:pPr algn="r" fontAlgn="b"/>
                      <a:r>
                        <a:rPr lang="en-IN" sz="2400" u="none" strike="noStrike"/>
                        <a:t>4</a:t>
                      </a:r>
                      <a:endParaRPr lang="en-IN" sz="2400" b="0" i="0" u="none" strike="noStrike">
                        <a:solidFill>
                          <a:srgbClr val="000000"/>
                        </a:solidFill>
                        <a:latin typeface="Calibri"/>
                      </a:endParaRPr>
                    </a:p>
                  </a:txBody>
                  <a:tcPr marL="9525" marR="9525" marT="9525" marB="0" anchor="b"/>
                </a:tc>
                <a:tc>
                  <a:txBody>
                    <a:bodyPr/>
                    <a:lstStyle/>
                    <a:p>
                      <a:pPr algn="r" fontAlgn="b"/>
                      <a:r>
                        <a:rPr lang="en-IN" sz="2400" u="none" strike="noStrike" dirty="0"/>
                        <a:t>600</a:t>
                      </a:r>
                      <a:endParaRPr lang="en-IN" sz="2400" b="0" i="0" u="none" strike="noStrike" dirty="0">
                        <a:solidFill>
                          <a:srgbClr val="000000"/>
                        </a:solidFill>
                        <a:latin typeface="Calibri"/>
                      </a:endParaRPr>
                    </a:p>
                  </a:txBody>
                  <a:tcPr marL="9525" marR="9525" marT="9525" marB="0" anchor="b"/>
                </a:tc>
                <a:tc>
                  <a:txBody>
                    <a:bodyPr/>
                    <a:lstStyle/>
                    <a:p>
                      <a:pPr algn="r" fontAlgn="b"/>
                      <a:r>
                        <a:rPr lang="en-IN" sz="2400" u="none" strike="noStrike" dirty="0"/>
                        <a:t>1200</a:t>
                      </a:r>
                      <a:endParaRPr lang="en-IN" sz="2400" b="0" i="0" u="none" strike="noStrike" dirty="0">
                        <a:solidFill>
                          <a:srgbClr val="000000"/>
                        </a:solidFill>
                        <a:latin typeface="Calibri"/>
                      </a:endParaRPr>
                    </a:p>
                  </a:txBody>
                  <a:tcPr marL="9525" marR="9525" marT="9525" marB="0" anchor="b"/>
                </a:tc>
                <a:tc>
                  <a:txBody>
                    <a:bodyPr/>
                    <a:lstStyle/>
                    <a:p>
                      <a:pPr algn="r" fontAlgn="b"/>
                      <a:r>
                        <a:rPr lang="en-IN" sz="2400" u="none" strike="noStrike"/>
                        <a:t>300</a:t>
                      </a:r>
                      <a:endParaRPr lang="en-IN" sz="2400" b="0" i="0" u="none" strike="noStrike">
                        <a:solidFill>
                          <a:srgbClr val="000000"/>
                        </a:solidFill>
                        <a:latin typeface="Calibri"/>
                      </a:endParaRPr>
                    </a:p>
                  </a:txBody>
                  <a:tcPr marL="9525" marR="9525" marT="9525" marB="0" anchor="b"/>
                </a:tc>
                <a:tc>
                  <a:txBody>
                    <a:bodyPr/>
                    <a:lstStyle/>
                    <a:p>
                      <a:pPr algn="r" fontAlgn="b"/>
                      <a:r>
                        <a:rPr lang="en-IN" sz="2400" u="none" strike="noStrike" dirty="0"/>
                        <a:t>1000</a:t>
                      </a:r>
                      <a:endParaRPr lang="en-IN" sz="2400" b="0" i="0" u="none" strike="noStrike" dirty="0">
                        <a:solidFill>
                          <a:srgbClr val="000000"/>
                        </a:solidFill>
                        <a:latin typeface="Calibri"/>
                      </a:endParaRPr>
                    </a:p>
                  </a:txBody>
                  <a:tcPr marL="9525" marR="9525" marT="9525" marB="0" anchor="b"/>
                </a:tc>
                <a:tc>
                  <a:txBody>
                    <a:bodyPr/>
                    <a:lstStyle/>
                    <a:p>
                      <a:pPr algn="r" fontAlgn="b"/>
                      <a:r>
                        <a:rPr lang="en-IN" sz="2400" u="none" strike="noStrike" dirty="0"/>
                        <a:t>1300</a:t>
                      </a:r>
                      <a:endParaRPr lang="en-IN" sz="2400" b="0" i="0" u="none" strike="noStrike" dirty="0">
                        <a:solidFill>
                          <a:srgbClr val="000000"/>
                        </a:solidFill>
                        <a:latin typeface="Calibri"/>
                      </a:endParaRPr>
                    </a:p>
                  </a:txBody>
                  <a:tcPr marL="9525" marR="9525" marT="9525" marB="0" anchor="b"/>
                </a:tc>
              </a:tr>
              <a:tr h="411196">
                <a:tc>
                  <a:txBody>
                    <a:bodyPr/>
                    <a:lstStyle/>
                    <a:p>
                      <a:pPr algn="r" fontAlgn="b"/>
                      <a:r>
                        <a:rPr lang="en-IN" sz="2400" u="none" strike="noStrike"/>
                        <a:t>5</a:t>
                      </a:r>
                      <a:endParaRPr lang="en-IN" sz="2400" b="0" i="0" u="none" strike="noStrike">
                        <a:solidFill>
                          <a:srgbClr val="000000"/>
                        </a:solidFill>
                        <a:latin typeface="Calibri"/>
                      </a:endParaRPr>
                    </a:p>
                  </a:txBody>
                  <a:tcPr marL="9525" marR="9525" marT="9525" marB="0" anchor="b"/>
                </a:tc>
                <a:tc>
                  <a:txBody>
                    <a:bodyPr/>
                    <a:lstStyle/>
                    <a:p>
                      <a:pPr algn="r" fontAlgn="b"/>
                      <a:r>
                        <a:rPr lang="en-IN" sz="2400" u="none" strike="noStrike"/>
                        <a:t>800</a:t>
                      </a:r>
                      <a:endParaRPr lang="en-IN" sz="2400" b="0" i="0" u="none" strike="noStrike">
                        <a:solidFill>
                          <a:srgbClr val="000000"/>
                        </a:solidFill>
                        <a:latin typeface="Calibri"/>
                      </a:endParaRPr>
                    </a:p>
                  </a:txBody>
                  <a:tcPr marL="9525" marR="9525" marT="9525" marB="0" anchor="b"/>
                </a:tc>
                <a:tc>
                  <a:txBody>
                    <a:bodyPr/>
                    <a:lstStyle/>
                    <a:p>
                      <a:pPr algn="r" fontAlgn="b"/>
                      <a:r>
                        <a:rPr lang="en-IN" sz="2400" u="none" strike="noStrike"/>
                        <a:t>2000</a:t>
                      </a:r>
                      <a:endParaRPr lang="en-IN" sz="2400" b="0" i="0" u="none" strike="noStrike">
                        <a:solidFill>
                          <a:srgbClr val="000000"/>
                        </a:solidFill>
                        <a:latin typeface="Calibri"/>
                      </a:endParaRPr>
                    </a:p>
                  </a:txBody>
                  <a:tcPr marL="9525" marR="9525" marT="9525" marB="0" anchor="b"/>
                </a:tc>
                <a:tc>
                  <a:txBody>
                    <a:bodyPr/>
                    <a:lstStyle/>
                    <a:p>
                      <a:pPr algn="r" fontAlgn="b"/>
                      <a:r>
                        <a:rPr lang="en-IN" sz="2400" u="none" strike="noStrike"/>
                        <a:t>400</a:t>
                      </a:r>
                      <a:endParaRPr lang="en-IN" sz="2400" b="0" i="0" u="none" strike="noStrike">
                        <a:solidFill>
                          <a:srgbClr val="000000"/>
                        </a:solidFill>
                        <a:latin typeface="Calibri"/>
                      </a:endParaRPr>
                    </a:p>
                  </a:txBody>
                  <a:tcPr marL="9525" marR="9525" marT="9525" marB="0" anchor="b"/>
                </a:tc>
                <a:tc>
                  <a:txBody>
                    <a:bodyPr/>
                    <a:lstStyle/>
                    <a:p>
                      <a:pPr algn="r" fontAlgn="b"/>
                      <a:r>
                        <a:rPr lang="en-IN" sz="2400" u="none" strike="noStrike"/>
                        <a:t>800</a:t>
                      </a:r>
                      <a:endParaRPr lang="en-IN" sz="2400" b="0" i="0" u="none" strike="noStrike">
                        <a:solidFill>
                          <a:srgbClr val="000000"/>
                        </a:solidFill>
                        <a:latin typeface="Calibri"/>
                      </a:endParaRPr>
                    </a:p>
                  </a:txBody>
                  <a:tcPr marL="9525" marR="9525" marT="9525" marB="0" anchor="b"/>
                </a:tc>
                <a:tc>
                  <a:txBody>
                    <a:bodyPr/>
                    <a:lstStyle/>
                    <a:p>
                      <a:pPr algn="r" fontAlgn="b"/>
                      <a:r>
                        <a:rPr lang="en-IN" sz="2400" u="none" strike="noStrike" dirty="0"/>
                        <a:t>1200</a:t>
                      </a:r>
                      <a:endParaRPr lang="en-IN" sz="2400" b="0" i="0" u="none" strike="noStrike" dirty="0">
                        <a:solidFill>
                          <a:srgbClr val="000000"/>
                        </a:solidFill>
                        <a:latin typeface="Calibri"/>
                      </a:endParaRPr>
                    </a:p>
                  </a:txBody>
                  <a:tcPr marL="9525" marR="9525" marT="9525" marB="0" anchor="b"/>
                </a:tc>
              </a:tr>
              <a:tr h="411196">
                <a:tc>
                  <a:txBody>
                    <a:bodyPr/>
                    <a:lstStyle/>
                    <a:p>
                      <a:pPr algn="r" fontAlgn="b"/>
                      <a:r>
                        <a:rPr lang="en-IN" sz="2400" b="1" u="none" strike="noStrike" dirty="0" err="1" smtClean="0"/>
                        <a:t>Ans</a:t>
                      </a:r>
                      <a:r>
                        <a:rPr lang="en-IN" sz="2400" b="1" u="none" strike="noStrike" dirty="0" smtClean="0"/>
                        <a:t>: 6</a:t>
                      </a:r>
                      <a:endParaRPr lang="en-IN" sz="2400" b="1" i="0" u="none" strike="noStrike" dirty="0">
                        <a:solidFill>
                          <a:srgbClr val="000000"/>
                        </a:solidFill>
                        <a:latin typeface="Calibri"/>
                      </a:endParaRPr>
                    </a:p>
                  </a:txBody>
                  <a:tcPr marL="9525" marR="9525" marT="9525" marB="0" anchor="b"/>
                </a:tc>
                <a:tc>
                  <a:txBody>
                    <a:bodyPr/>
                    <a:lstStyle/>
                    <a:p>
                      <a:pPr algn="r" fontAlgn="b"/>
                      <a:r>
                        <a:rPr lang="en-IN" sz="2400" u="none" strike="noStrike" dirty="0"/>
                        <a:t>1000</a:t>
                      </a:r>
                      <a:endParaRPr lang="en-IN" sz="2400" b="0" i="0" u="none" strike="noStrike" dirty="0">
                        <a:solidFill>
                          <a:srgbClr val="000000"/>
                        </a:solidFill>
                        <a:latin typeface="Calibri"/>
                      </a:endParaRPr>
                    </a:p>
                  </a:txBody>
                  <a:tcPr marL="9525" marR="9525" marT="9525" marB="0" anchor="b"/>
                </a:tc>
                <a:tc>
                  <a:txBody>
                    <a:bodyPr/>
                    <a:lstStyle/>
                    <a:p>
                      <a:pPr algn="r" fontAlgn="b"/>
                      <a:r>
                        <a:rPr lang="en-IN" sz="2400" u="none" strike="noStrike"/>
                        <a:t>3000</a:t>
                      </a:r>
                      <a:endParaRPr lang="en-IN" sz="2400" b="0" i="0" u="none" strike="noStrike">
                        <a:solidFill>
                          <a:srgbClr val="000000"/>
                        </a:solidFill>
                        <a:latin typeface="Calibri"/>
                      </a:endParaRPr>
                    </a:p>
                  </a:txBody>
                  <a:tcPr marL="9525" marR="9525" marT="9525" marB="0" anchor="b"/>
                </a:tc>
                <a:tc>
                  <a:txBody>
                    <a:bodyPr/>
                    <a:lstStyle/>
                    <a:p>
                      <a:pPr algn="r" fontAlgn="b"/>
                      <a:r>
                        <a:rPr lang="en-IN" sz="2400" u="none" strike="noStrike"/>
                        <a:t>500</a:t>
                      </a:r>
                      <a:endParaRPr lang="en-IN" sz="2400" b="0" i="0" u="none" strike="noStrike">
                        <a:solidFill>
                          <a:srgbClr val="000000"/>
                        </a:solidFill>
                        <a:latin typeface="Calibri"/>
                      </a:endParaRPr>
                    </a:p>
                  </a:txBody>
                  <a:tcPr marL="9525" marR="9525" marT="9525" marB="0" anchor="b"/>
                </a:tc>
                <a:tc>
                  <a:txBody>
                    <a:bodyPr/>
                    <a:lstStyle/>
                    <a:p>
                      <a:pPr algn="r" fontAlgn="b"/>
                      <a:r>
                        <a:rPr lang="en-IN" sz="2400" u="none" strike="noStrike"/>
                        <a:t>666.67</a:t>
                      </a:r>
                      <a:endParaRPr lang="en-IN" sz="2400" b="0" i="0" u="none" strike="noStrike">
                        <a:solidFill>
                          <a:srgbClr val="000000"/>
                        </a:solidFill>
                        <a:latin typeface="Calibri"/>
                      </a:endParaRPr>
                    </a:p>
                  </a:txBody>
                  <a:tcPr marL="9525" marR="9525" marT="9525" marB="0" anchor="b"/>
                </a:tc>
                <a:tc>
                  <a:txBody>
                    <a:bodyPr/>
                    <a:lstStyle/>
                    <a:p>
                      <a:pPr algn="l" fontAlgn="b"/>
                      <a:r>
                        <a:rPr lang="en-IN" sz="2400" u="none" strike="noStrike" dirty="0"/>
                        <a:t>1,166.67*</a:t>
                      </a:r>
                      <a:endParaRPr lang="en-IN" sz="2400" b="0" i="0" u="none" strike="noStrike" dirty="0">
                        <a:solidFill>
                          <a:srgbClr val="000000"/>
                        </a:solidFill>
                        <a:latin typeface="Calibri"/>
                      </a:endParaRPr>
                    </a:p>
                  </a:txBody>
                  <a:tcPr marL="9525" marR="9525" marT="9525" marB="0" anchor="b"/>
                </a:tc>
              </a:tr>
              <a:tr h="411196">
                <a:tc>
                  <a:txBody>
                    <a:bodyPr/>
                    <a:lstStyle/>
                    <a:p>
                      <a:pPr algn="r" fontAlgn="b"/>
                      <a:r>
                        <a:rPr lang="en-IN" sz="2400" u="none" strike="noStrike"/>
                        <a:t>7</a:t>
                      </a:r>
                      <a:endParaRPr lang="en-IN" sz="2400" b="0" i="0" u="none" strike="noStrike">
                        <a:solidFill>
                          <a:srgbClr val="000000"/>
                        </a:solidFill>
                        <a:latin typeface="Calibri"/>
                      </a:endParaRPr>
                    </a:p>
                  </a:txBody>
                  <a:tcPr marL="9525" marR="9525" marT="9525" marB="0" anchor="b"/>
                </a:tc>
                <a:tc>
                  <a:txBody>
                    <a:bodyPr/>
                    <a:lstStyle/>
                    <a:p>
                      <a:pPr algn="r" fontAlgn="b"/>
                      <a:r>
                        <a:rPr lang="en-IN" sz="2400" u="none" strike="noStrike"/>
                        <a:t>1200</a:t>
                      </a:r>
                      <a:endParaRPr lang="en-IN" sz="2400" b="0" i="0" u="none" strike="noStrike">
                        <a:solidFill>
                          <a:srgbClr val="000000"/>
                        </a:solidFill>
                        <a:latin typeface="Calibri"/>
                      </a:endParaRPr>
                    </a:p>
                  </a:txBody>
                  <a:tcPr marL="9525" marR="9525" marT="9525" marB="0" anchor="b"/>
                </a:tc>
                <a:tc>
                  <a:txBody>
                    <a:bodyPr/>
                    <a:lstStyle/>
                    <a:p>
                      <a:pPr algn="r" fontAlgn="b"/>
                      <a:r>
                        <a:rPr lang="en-IN" sz="2400" u="none" strike="noStrike"/>
                        <a:t>4200</a:t>
                      </a:r>
                      <a:endParaRPr lang="en-IN" sz="2400" b="0" i="0" u="none" strike="noStrike">
                        <a:solidFill>
                          <a:srgbClr val="000000"/>
                        </a:solidFill>
                        <a:latin typeface="Calibri"/>
                      </a:endParaRPr>
                    </a:p>
                  </a:txBody>
                  <a:tcPr marL="9525" marR="9525" marT="9525" marB="0" anchor="b"/>
                </a:tc>
                <a:tc>
                  <a:txBody>
                    <a:bodyPr/>
                    <a:lstStyle/>
                    <a:p>
                      <a:pPr algn="r" fontAlgn="b"/>
                      <a:r>
                        <a:rPr lang="en-IN" sz="2400" u="none" strike="noStrike"/>
                        <a:t>600</a:t>
                      </a:r>
                      <a:endParaRPr lang="en-IN" sz="2400" b="0" i="0" u="none" strike="noStrike">
                        <a:solidFill>
                          <a:srgbClr val="000000"/>
                        </a:solidFill>
                        <a:latin typeface="Calibri"/>
                      </a:endParaRPr>
                    </a:p>
                  </a:txBody>
                  <a:tcPr marL="9525" marR="9525" marT="9525" marB="0" anchor="b"/>
                </a:tc>
                <a:tc>
                  <a:txBody>
                    <a:bodyPr/>
                    <a:lstStyle/>
                    <a:p>
                      <a:pPr algn="r" fontAlgn="b"/>
                      <a:r>
                        <a:rPr lang="en-IN" sz="2400" u="none" strike="noStrike"/>
                        <a:t>571.43</a:t>
                      </a:r>
                      <a:endParaRPr lang="en-IN" sz="2400" b="0" i="0" u="none" strike="noStrike">
                        <a:solidFill>
                          <a:srgbClr val="000000"/>
                        </a:solidFill>
                        <a:latin typeface="Calibri"/>
                      </a:endParaRPr>
                    </a:p>
                  </a:txBody>
                  <a:tcPr marL="9525" marR="9525" marT="9525" marB="0" anchor="b"/>
                </a:tc>
                <a:tc>
                  <a:txBody>
                    <a:bodyPr/>
                    <a:lstStyle/>
                    <a:p>
                      <a:pPr algn="r" fontAlgn="b"/>
                      <a:r>
                        <a:rPr lang="en-IN" sz="2400" u="none" strike="noStrike" dirty="0"/>
                        <a:t>1,171.43</a:t>
                      </a:r>
                      <a:endParaRPr lang="en-IN" sz="2400" b="0" i="0" u="none" strike="noStrike" dirty="0">
                        <a:solidFill>
                          <a:srgbClr val="000000"/>
                        </a:solidFill>
                        <a:latin typeface="Calibri"/>
                      </a:endParaRPr>
                    </a:p>
                  </a:txBody>
                  <a:tcPr marL="9525" marR="9525" marT="9525" marB="0" anchor="b"/>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a:t>
            </a:r>
            <a:endParaRPr lang="en-IN" dirty="0"/>
          </a:p>
        </p:txBody>
      </p:sp>
      <p:sp>
        <p:nvSpPr>
          <p:cNvPr id="3" name="Content Placeholder 2"/>
          <p:cNvSpPr>
            <a:spLocks noGrp="1"/>
          </p:cNvSpPr>
          <p:nvPr>
            <p:ph idx="1"/>
          </p:nvPr>
        </p:nvSpPr>
        <p:spPr/>
        <p:txBody>
          <a:bodyPr>
            <a:normAutofit lnSpcReduction="10000"/>
          </a:bodyPr>
          <a:lstStyle/>
          <a:p>
            <a:pPr lvl="0"/>
            <a:r>
              <a:rPr lang="en-IN" dirty="0" smtClean="0"/>
              <a:t>A firm is considering replacement of an equipment, whose first cost is Rs. 1,750 and the scrap value is negligible at any year. Based on experience, it was found that the maintenance cost is zero during the first year and it increases by Rs. 100 every year thereafter.</a:t>
            </a:r>
          </a:p>
          <a:p>
            <a:r>
              <a:rPr lang="en-IN" dirty="0" smtClean="0"/>
              <a:t> When should the equipment be replaced if </a:t>
            </a:r>
            <a:r>
              <a:rPr lang="en-IN" dirty="0" err="1" smtClean="0"/>
              <a:t>i</a:t>
            </a:r>
            <a:r>
              <a:rPr lang="en-IN" dirty="0" smtClean="0"/>
              <a:t> = 0%?</a:t>
            </a:r>
          </a:p>
          <a:p>
            <a:endParaRPr lang="en-IN" dirty="0" smtClean="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IN" dirty="0" smtClean="0"/>
              <a:t>Solution 2</a:t>
            </a:r>
            <a:endParaRPr lang="en-IN" dirty="0"/>
          </a:p>
        </p:txBody>
      </p:sp>
      <p:graphicFrame>
        <p:nvGraphicFramePr>
          <p:cNvPr id="4" name="Content Placeholder 3"/>
          <p:cNvGraphicFramePr>
            <a:graphicFrameLocks noGrp="1"/>
          </p:cNvGraphicFramePr>
          <p:nvPr>
            <p:ph idx="1"/>
          </p:nvPr>
        </p:nvGraphicFramePr>
        <p:xfrm>
          <a:off x="228600" y="685800"/>
          <a:ext cx="8915400" cy="6168009"/>
        </p:xfrm>
        <a:graphic>
          <a:graphicData uri="http://schemas.openxmlformats.org/drawingml/2006/table">
            <a:tbl>
              <a:tblPr firstRow="1" bandRow="1">
                <a:tableStyleId>{5C22544A-7EE6-4342-B048-85BDC9FD1C3A}</a:tableStyleId>
              </a:tblPr>
              <a:tblGrid>
                <a:gridCol w="1485900"/>
                <a:gridCol w="1485900"/>
                <a:gridCol w="1485900"/>
                <a:gridCol w="1485900"/>
                <a:gridCol w="1485900"/>
                <a:gridCol w="1485900"/>
              </a:tblGrid>
              <a:tr h="579120">
                <a:tc>
                  <a:txBody>
                    <a:bodyPr/>
                    <a:lstStyle/>
                    <a:p>
                      <a:pPr fontAlgn="b">
                        <a:lnSpc>
                          <a:spcPct val="115000"/>
                        </a:lnSpc>
                        <a:spcAft>
                          <a:spcPts val="0"/>
                        </a:spcAft>
                      </a:pPr>
                      <a:r>
                        <a:rPr lang="en-IN" sz="1800" b="1" kern="1200" dirty="0">
                          <a:solidFill>
                            <a:srgbClr val="FFFFFF"/>
                          </a:solidFill>
                          <a:latin typeface="Calibri"/>
                          <a:ea typeface="Times New Roman"/>
                          <a:cs typeface="Arial"/>
                        </a:rPr>
                        <a:t>End of year</a:t>
                      </a:r>
                      <a:r>
                        <a:rPr lang="en-IN" sz="1800" b="1" kern="1200" dirty="0">
                          <a:solidFill>
                            <a:srgbClr val="000000"/>
                          </a:solidFill>
                          <a:latin typeface="Calibri"/>
                          <a:ea typeface="Times New Roman"/>
                          <a:cs typeface="Arial"/>
                        </a:rPr>
                        <a:t> </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b="1" kern="1200" dirty="0">
                          <a:solidFill>
                            <a:srgbClr val="FFFFFF"/>
                          </a:solidFill>
                          <a:latin typeface="Calibri"/>
                          <a:ea typeface="Times New Roman"/>
                          <a:cs typeface="Arial"/>
                        </a:rPr>
                        <a:t>Maintenance cost (Rs.)</a:t>
                      </a:r>
                      <a:r>
                        <a:rPr lang="en-IN" sz="1800" b="1" kern="1200" dirty="0">
                          <a:solidFill>
                            <a:srgbClr val="000000"/>
                          </a:solidFill>
                          <a:latin typeface="Calibri"/>
                          <a:ea typeface="Times New Roman"/>
                          <a:cs typeface="Arial"/>
                        </a:rPr>
                        <a:t> </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b="1" kern="1200" dirty="0">
                          <a:solidFill>
                            <a:srgbClr val="FFFFFF"/>
                          </a:solidFill>
                          <a:latin typeface="Calibri"/>
                          <a:ea typeface="Times New Roman"/>
                          <a:cs typeface="Arial"/>
                        </a:rPr>
                        <a:t>Summation of maintenance cost (Rs.)</a:t>
                      </a:r>
                      <a:r>
                        <a:rPr lang="en-IN" sz="1800" b="1" kern="1200" dirty="0">
                          <a:solidFill>
                            <a:srgbClr val="000000"/>
                          </a:solidFill>
                          <a:latin typeface="Calibri"/>
                          <a:ea typeface="Times New Roman"/>
                          <a:cs typeface="Arial"/>
                        </a:rPr>
                        <a:t> </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b="1" kern="1200">
                          <a:solidFill>
                            <a:srgbClr val="FFFFFF"/>
                          </a:solidFill>
                          <a:latin typeface="Calibri"/>
                          <a:ea typeface="Times New Roman"/>
                          <a:cs typeface="Arial"/>
                        </a:rPr>
                        <a:t>Average cost of maintenance (Rs.)</a:t>
                      </a:r>
                      <a:r>
                        <a:rPr lang="en-IN" sz="1800" b="1" kern="1200">
                          <a:solidFill>
                            <a:srgbClr val="000000"/>
                          </a:solidFill>
                          <a:latin typeface="Calibri"/>
                          <a:ea typeface="Times New Roman"/>
                          <a:cs typeface="Arial"/>
                        </a:rPr>
                        <a:t> </a:t>
                      </a:r>
                      <a:endParaRPr lang="en-IN" sz="180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b="1" kern="1200">
                          <a:solidFill>
                            <a:srgbClr val="FFFFFF"/>
                          </a:solidFill>
                          <a:latin typeface="Calibri"/>
                          <a:ea typeface="Times New Roman"/>
                          <a:cs typeface="Arial"/>
                        </a:rPr>
                        <a:t>Average first cost (Rs.)</a:t>
                      </a:r>
                      <a:r>
                        <a:rPr lang="en-IN" sz="1800" b="1" kern="1200">
                          <a:solidFill>
                            <a:srgbClr val="000000"/>
                          </a:solidFill>
                          <a:latin typeface="Calibri"/>
                          <a:ea typeface="Times New Roman"/>
                          <a:cs typeface="Arial"/>
                        </a:rPr>
                        <a:t> </a:t>
                      </a:r>
                      <a:endParaRPr lang="en-IN" sz="180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b="1" kern="1200">
                          <a:solidFill>
                            <a:srgbClr val="FFFFFF"/>
                          </a:solidFill>
                          <a:latin typeface="Calibri"/>
                          <a:ea typeface="Times New Roman"/>
                          <a:cs typeface="Arial"/>
                        </a:rPr>
                        <a:t>Sum of average cost (Rs.)</a:t>
                      </a:r>
                      <a:r>
                        <a:rPr lang="en-IN" sz="1800" b="1" kern="1200">
                          <a:solidFill>
                            <a:srgbClr val="000000"/>
                          </a:solidFill>
                          <a:latin typeface="Calibri"/>
                          <a:ea typeface="Times New Roman"/>
                          <a:cs typeface="Arial"/>
                        </a:rPr>
                        <a:t> </a:t>
                      </a:r>
                      <a:endParaRPr lang="en-IN" sz="1800">
                        <a:latin typeface="Calibri"/>
                        <a:ea typeface="Times New Roman"/>
                        <a:cs typeface="Times New Roman"/>
                      </a:endParaRPr>
                    </a:p>
                  </a:txBody>
                  <a:tcPr marL="9525" marR="9525" marT="9525" marB="0" anchor="b"/>
                </a:tc>
              </a:tr>
              <a:tr h="579120">
                <a:tc>
                  <a:txBody>
                    <a:bodyPr/>
                    <a:lstStyle/>
                    <a:p>
                      <a:pPr fontAlgn="b">
                        <a:lnSpc>
                          <a:spcPct val="115000"/>
                        </a:lnSpc>
                        <a:spcAft>
                          <a:spcPts val="0"/>
                        </a:spcAft>
                      </a:pPr>
                      <a:r>
                        <a:rPr lang="en-IN" sz="1800" b="1" kern="1200">
                          <a:solidFill>
                            <a:srgbClr val="000000"/>
                          </a:solidFill>
                          <a:latin typeface="Calibri"/>
                          <a:ea typeface="Times New Roman"/>
                          <a:cs typeface="Arial"/>
                        </a:rPr>
                        <a:t>(n) </a:t>
                      </a:r>
                      <a:endParaRPr lang="en-IN" sz="1800">
                        <a:latin typeface="Calibri"/>
                        <a:ea typeface="Times New Roman"/>
                        <a:cs typeface="Times New Roman"/>
                      </a:endParaRPr>
                    </a:p>
                  </a:txBody>
                  <a:tcPr marL="9525" marR="9525" marT="9525" marB="0" anchor="b"/>
                </a:tc>
                <a:tc>
                  <a:txBody>
                    <a:bodyPr/>
                    <a:lstStyle/>
                    <a:p>
                      <a:pPr>
                        <a:lnSpc>
                          <a:spcPct val="115000"/>
                        </a:lnSpc>
                      </a:pPr>
                      <a:endParaRPr lang="en-IN" sz="1800">
                        <a:latin typeface="Calibri"/>
                      </a:endParaRPr>
                    </a:p>
                  </a:txBody>
                  <a:tcPr marL="9525" marR="9525" marT="9525" marB="0" anchor="b"/>
                </a:tc>
                <a:tc>
                  <a:txBody>
                    <a:bodyPr/>
                    <a:lstStyle/>
                    <a:p>
                      <a:pPr fontAlgn="b">
                        <a:lnSpc>
                          <a:spcPct val="115000"/>
                        </a:lnSpc>
                        <a:spcAft>
                          <a:spcPts val="0"/>
                        </a:spcAft>
                      </a:pPr>
                      <a:r>
                        <a:rPr lang="en-IN" sz="1800" b="1" kern="1200" dirty="0">
                          <a:solidFill>
                            <a:srgbClr val="000000"/>
                          </a:solidFill>
                          <a:latin typeface="Calibri"/>
                          <a:ea typeface="Times New Roman"/>
                          <a:cs typeface="Arial"/>
                        </a:rPr>
                        <a:t>∑B </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b="1" kern="1200" dirty="0">
                          <a:solidFill>
                            <a:srgbClr val="000000"/>
                          </a:solidFill>
                          <a:latin typeface="Calibri"/>
                          <a:ea typeface="Times New Roman"/>
                          <a:cs typeface="Arial"/>
                        </a:rPr>
                        <a:t>C/A </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b="1" kern="1200">
                          <a:solidFill>
                            <a:srgbClr val="000000"/>
                          </a:solidFill>
                          <a:latin typeface="Calibri"/>
                          <a:ea typeface="Times New Roman"/>
                          <a:cs typeface="Arial"/>
                        </a:rPr>
                        <a:t>1750/A </a:t>
                      </a:r>
                      <a:endParaRPr lang="en-IN" sz="180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b="1" kern="1200">
                          <a:solidFill>
                            <a:srgbClr val="000000"/>
                          </a:solidFill>
                          <a:latin typeface="Calibri"/>
                          <a:ea typeface="Times New Roman"/>
                          <a:cs typeface="Arial"/>
                        </a:rPr>
                        <a:t>D+ E </a:t>
                      </a:r>
                      <a:endParaRPr lang="en-IN" sz="1800">
                        <a:latin typeface="Calibri"/>
                        <a:ea typeface="Times New Roman"/>
                        <a:cs typeface="Times New Roman"/>
                      </a:endParaRPr>
                    </a:p>
                  </a:txBody>
                  <a:tcPr marL="9525" marR="9525" marT="9525" marB="0" anchor="b"/>
                </a:tc>
              </a:tr>
              <a:tr h="579120">
                <a:tc>
                  <a:txBody>
                    <a:bodyPr/>
                    <a:lstStyle/>
                    <a:p>
                      <a:pPr fontAlgn="b">
                        <a:lnSpc>
                          <a:spcPct val="115000"/>
                        </a:lnSpc>
                        <a:spcAft>
                          <a:spcPts val="0"/>
                        </a:spcAft>
                      </a:pPr>
                      <a:r>
                        <a:rPr lang="en-IN" sz="1800" b="1" kern="1200">
                          <a:solidFill>
                            <a:srgbClr val="000000"/>
                          </a:solidFill>
                          <a:latin typeface="Calibri"/>
                          <a:ea typeface="Times New Roman"/>
                          <a:cs typeface="Arial"/>
                        </a:rPr>
                        <a:t>A </a:t>
                      </a:r>
                      <a:endParaRPr lang="en-IN" sz="180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b="1" kern="1200">
                          <a:solidFill>
                            <a:srgbClr val="000000"/>
                          </a:solidFill>
                          <a:latin typeface="Calibri"/>
                          <a:ea typeface="Times New Roman"/>
                          <a:cs typeface="Arial"/>
                        </a:rPr>
                        <a:t>B </a:t>
                      </a:r>
                      <a:endParaRPr lang="en-IN" sz="180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b="1" kern="1200">
                          <a:solidFill>
                            <a:srgbClr val="000000"/>
                          </a:solidFill>
                          <a:latin typeface="Calibri"/>
                          <a:ea typeface="Times New Roman"/>
                          <a:cs typeface="Arial"/>
                        </a:rPr>
                        <a:t>C </a:t>
                      </a:r>
                      <a:endParaRPr lang="en-IN" sz="180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b="1" kern="1200" dirty="0">
                          <a:solidFill>
                            <a:srgbClr val="000000"/>
                          </a:solidFill>
                          <a:latin typeface="Calibri"/>
                          <a:ea typeface="Times New Roman"/>
                          <a:cs typeface="Arial"/>
                        </a:rPr>
                        <a:t>D </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b="1" kern="1200" dirty="0">
                          <a:solidFill>
                            <a:srgbClr val="000000"/>
                          </a:solidFill>
                          <a:latin typeface="Calibri"/>
                          <a:ea typeface="Times New Roman"/>
                          <a:cs typeface="Arial"/>
                        </a:rPr>
                        <a:t>E </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b="1" kern="1200">
                          <a:solidFill>
                            <a:srgbClr val="000000"/>
                          </a:solidFill>
                          <a:latin typeface="Calibri"/>
                          <a:ea typeface="Times New Roman"/>
                          <a:cs typeface="Arial"/>
                        </a:rPr>
                        <a:t>F </a:t>
                      </a:r>
                      <a:endParaRPr lang="en-IN" sz="1800">
                        <a:latin typeface="Calibri"/>
                        <a:ea typeface="Times New Roman"/>
                        <a:cs typeface="Times New Roman"/>
                      </a:endParaRPr>
                    </a:p>
                  </a:txBody>
                  <a:tcPr marL="9525" marR="9525" marT="9525" marB="0" anchor="b"/>
                </a:tc>
              </a:tr>
              <a:tr h="579120">
                <a:tc>
                  <a:txBody>
                    <a:bodyPr/>
                    <a:lstStyle/>
                    <a:p>
                      <a:pPr fontAlgn="b">
                        <a:lnSpc>
                          <a:spcPct val="115000"/>
                        </a:lnSpc>
                        <a:spcAft>
                          <a:spcPts val="0"/>
                        </a:spcAft>
                      </a:pPr>
                      <a:r>
                        <a:rPr lang="en-IN" sz="1800" kern="1200">
                          <a:solidFill>
                            <a:srgbClr val="000000"/>
                          </a:solidFill>
                          <a:latin typeface="Calibri"/>
                          <a:ea typeface="Times New Roman"/>
                          <a:cs typeface="Arial"/>
                        </a:rPr>
                        <a:t>1</a:t>
                      </a:r>
                      <a:endParaRPr lang="en-IN" sz="180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0</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a:solidFill>
                            <a:srgbClr val="000000"/>
                          </a:solidFill>
                          <a:latin typeface="Calibri"/>
                          <a:ea typeface="Times New Roman"/>
                          <a:cs typeface="Arial"/>
                        </a:rPr>
                        <a:t>0</a:t>
                      </a:r>
                      <a:endParaRPr lang="en-IN" sz="180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0</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1750</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1750</a:t>
                      </a:r>
                      <a:endParaRPr lang="en-IN" sz="1800" dirty="0">
                        <a:latin typeface="Calibri"/>
                        <a:ea typeface="Times New Roman"/>
                        <a:cs typeface="Times New Roman"/>
                      </a:endParaRPr>
                    </a:p>
                  </a:txBody>
                  <a:tcPr marL="9525" marR="9525" marT="9525" marB="0" anchor="b"/>
                </a:tc>
              </a:tr>
              <a:tr h="579120">
                <a:tc>
                  <a:txBody>
                    <a:bodyPr/>
                    <a:lstStyle/>
                    <a:p>
                      <a:pPr fontAlgn="b">
                        <a:lnSpc>
                          <a:spcPct val="115000"/>
                        </a:lnSpc>
                        <a:spcAft>
                          <a:spcPts val="0"/>
                        </a:spcAft>
                      </a:pPr>
                      <a:r>
                        <a:rPr lang="en-IN" sz="1800" kern="1200">
                          <a:solidFill>
                            <a:srgbClr val="000000"/>
                          </a:solidFill>
                          <a:latin typeface="Calibri"/>
                          <a:ea typeface="Times New Roman"/>
                          <a:cs typeface="Arial"/>
                        </a:rPr>
                        <a:t>2</a:t>
                      </a:r>
                      <a:endParaRPr lang="en-IN" sz="180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100</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a:solidFill>
                            <a:srgbClr val="000000"/>
                          </a:solidFill>
                          <a:latin typeface="Calibri"/>
                          <a:ea typeface="Times New Roman"/>
                          <a:cs typeface="Arial"/>
                        </a:rPr>
                        <a:t>100</a:t>
                      </a:r>
                      <a:endParaRPr lang="en-IN" sz="180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50</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875</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925</a:t>
                      </a:r>
                      <a:endParaRPr lang="en-IN" sz="1800" dirty="0">
                        <a:latin typeface="Calibri"/>
                        <a:ea typeface="Times New Roman"/>
                        <a:cs typeface="Times New Roman"/>
                      </a:endParaRPr>
                    </a:p>
                  </a:txBody>
                  <a:tcPr marL="9525" marR="9525" marT="9525" marB="0" anchor="b"/>
                </a:tc>
              </a:tr>
              <a:tr h="579120">
                <a:tc>
                  <a:txBody>
                    <a:bodyPr/>
                    <a:lstStyle/>
                    <a:p>
                      <a:pPr fontAlgn="b">
                        <a:lnSpc>
                          <a:spcPct val="115000"/>
                        </a:lnSpc>
                        <a:spcAft>
                          <a:spcPts val="0"/>
                        </a:spcAft>
                      </a:pPr>
                      <a:r>
                        <a:rPr lang="en-IN" sz="1800" kern="1200">
                          <a:solidFill>
                            <a:srgbClr val="000000"/>
                          </a:solidFill>
                          <a:latin typeface="Calibri"/>
                          <a:ea typeface="Times New Roman"/>
                          <a:cs typeface="Arial"/>
                        </a:rPr>
                        <a:t>3</a:t>
                      </a:r>
                      <a:endParaRPr lang="en-IN" sz="180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200</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a:solidFill>
                            <a:srgbClr val="000000"/>
                          </a:solidFill>
                          <a:latin typeface="Calibri"/>
                          <a:ea typeface="Times New Roman"/>
                          <a:cs typeface="Arial"/>
                        </a:rPr>
                        <a:t>300</a:t>
                      </a:r>
                      <a:endParaRPr lang="en-IN" sz="180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100</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583.33</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683.33</a:t>
                      </a:r>
                      <a:endParaRPr lang="en-IN" sz="1800" dirty="0">
                        <a:latin typeface="Calibri"/>
                        <a:ea typeface="Times New Roman"/>
                        <a:cs typeface="Times New Roman"/>
                      </a:endParaRPr>
                    </a:p>
                  </a:txBody>
                  <a:tcPr marL="9525" marR="9525" marT="9525" marB="0" anchor="b"/>
                </a:tc>
              </a:tr>
              <a:tr h="579120">
                <a:tc>
                  <a:txBody>
                    <a:bodyPr/>
                    <a:lstStyle/>
                    <a:p>
                      <a:pPr fontAlgn="b">
                        <a:lnSpc>
                          <a:spcPct val="115000"/>
                        </a:lnSpc>
                        <a:spcAft>
                          <a:spcPts val="0"/>
                        </a:spcAft>
                      </a:pPr>
                      <a:r>
                        <a:rPr lang="en-IN" sz="1800" kern="1200">
                          <a:solidFill>
                            <a:srgbClr val="000000"/>
                          </a:solidFill>
                          <a:latin typeface="Calibri"/>
                          <a:ea typeface="Times New Roman"/>
                          <a:cs typeface="Arial"/>
                        </a:rPr>
                        <a:t>4</a:t>
                      </a:r>
                      <a:endParaRPr lang="en-IN" sz="180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300</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a:solidFill>
                            <a:srgbClr val="000000"/>
                          </a:solidFill>
                          <a:latin typeface="Calibri"/>
                          <a:ea typeface="Times New Roman"/>
                          <a:cs typeface="Arial"/>
                        </a:rPr>
                        <a:t>600</a:t>
                      </a:r>
                      <a:endParaRPr lang="en-IN" sz="180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150</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437.5</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587.5</a:t>
                      </a:r>
                      <a:endParaRPr lang="en-IN" sz="1800" dirty="0">
                        <a:latin typeface="Calibri"/>
                        <a:ea typeface="Times New Roman"/>
                        <a:cs typeface="Times New Roman"/>
                      </a:endParaRPr>
                    </a:p>
                  </a:txBody>
                  <a:tcPr marL="9525" marR="9525" marT="9525" marB="0" anchor="b"/>
                </a:tc>
              </a:tr>
              <a:tr h="579120">
                <a:tc>
                  <a:txBody>
                    <a:bodyPr/>
                    <a:lstStyle/>
                    <a:p>
                      <a:pPr fontAlgn="b">
                        <a:lnSpc>
                          <a:spcPct val="115000"/>
                        </a:lnSpc>
                        <a:spcAft>
                          <a:spcPts val="0"/>
                        </a:spcAft>
                      </a:pPr>
                      <a:r>
                        <a:rPr lang="en-IN" sz="1800" kern="1200" dirty="0">
                          <a:solidFill>
                            <a:srgbClr val="000000"/>
                          </a:solidFill>
                          <a:latin typeface="Calibri"/>
                          <a:ea typeface="Times New Roman"/>
                          <a:cs typeface="Arial"/>
                        </a:rPr>
                        <a:t>5</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400</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1000</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200</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350</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550</a:t>
                      </a:r>
                      <a:endParaRPr lang="en-IN" sz="1800" dirty="0">
                        <a:latin typeface="Calibri"/>
                        <a:ea typeface="Times New Roman"/>
                        <a:cs typeface="Times New Roman"/>
                      </a:endParaRPr>
                    </a:p>
                  </a:txBody>
                  <a:tcPr marL="9525" marR="9525" marT="9525" marB="0" anchor="b"/>
                </a:tc>
              </a:tr>
              <a:tr h="579120">
                <a:tc>
                  <a:txBody>
                    <a:bodyPr/>
                    <a:lstStyle/>
                    <a:p>
                      <a:pPr fontAlgn="b">
                        <a:lnSpc>
                          <a:spcPct val="115000"/>
                        </a:lnSpc>
                        <a:spcAft>
                          <a:spcPts val="0"/>
                        </a:spcAft>
                      </a:pPr>
                      <a:r>
                        <a:rPr lang="en-IN" sz="1800" b="1" kern="1200" dirty="0">
                          <a:solidFill>
                            <a:srgbClr val="000000"/>
                          </a:solidFill>
                          <a:latin typeface="Calibri"/>
                          <a:ea typeface="Times New Roman"/>
                          <a:cs typeface="Arial"/>
                        </a:rPr>
                        <a:t>6</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500</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a:solidFill>
                            <a:srgbClr val="000000"/>
                          </a:solidFill>
                          <a:latin typeface="Calibri"/>
                          <a:ea typeface="Times New Roman"/>
                          <a:cs typeface="Arial"/>
                        </a:rPr>
                        <a:t>1500</a:t>
                      </a:r>
                      <a:endParaRPr lang="en-IN" sz="180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a:solidFill>
                            <a:srgbClr val="000000"/>
                          </a:solidFill>
                          <a:latin typeface="Calibri"/>
                          <a:ea typeface="Times New Roman"/>
                          <a:cs typeface="Arial"/>
                        </a:rPr>
                        <a:t>250</a:t>
                      </a:r>
                      <a:endParaRPr lang="en-IN" sz="180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291.67</a:t>
                      </a:r>
                      <a:endParaRPr lang="en-IN" sz="1800" dirty="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b="1" kern="1200" dirty="0">
                          <a:solidFill>
                            <a:srgbClr val="000000"/>
                          </a:solidFill>
                          <a:latin typeface="Calibri"/>
                          <a:ea typeface="Times New Roman"/>
                          <a:cs typeface="Arial"/>
                        </a:rPr>
                        <a:t>541.67</a:t>
                      </a:r>
                      <a:endParaRPr lang="en-IN" sz="1800" dirty="0">
                        <a:latin typeface="Calibri"/>
                        <a:ea typeface="Times New Roman"/>
                        <a:cs typeface="Times New Roman"/>
                      </a:endParaRPr>
                    </a:p>
                  </a:txBody>
                  <a:tcPr marL="9525" marR="9525" marT="9525" marB="0" anchor="b"/>
                </a:tc>
              </a:tr>
              <a:tr h="579120">
                <a:tc>
                  <a:txBody>
                    <a:bodyPr/>
                    <a:lstStyle/>
                    <a:p>
                      <a:pPr fontAlgn="b">
                        <a:lnSpc>
                          <a:spcPct val="115000"/>
                        </a:lnSpc>
                        <a:spcAft>
                          <a:spcPts val="0"/>
                        </a:spcAft>
                      </a:pPr>
                      <a:r>
                        <a:rPr lang="en-IN" sz="1800" kern="1200">
                          <a:solidFill>
                            <a:srgbClr val="000000"/>
                          </a:solidFill>
                          <a:latin typeface="Calibri"/>
                          <a:ea typeface="Times New Roman"/>
                          <a:cs typeface="Arial"/>
                        </a:rPr>
                        <a:t>7</a:t>
                      </a:r>
                      <a:endParaRPr lang="en-IN" sz="180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a:solidFill>
                            <a:srgbClr val="000000"/>
                          </a:solidFill>
                          <a:latin typeface="Calibri"/>
                          <a:ea typeface="Times New Roman"/>
                          <a:cs typeface="Arial"/>
                        </a:rPr>
                        <a:t>600</a:t>
                      </a:r>
                      <a:endParaRPr lang="en-IN" sz="180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a:solidFill>
                            <a:srgbClr val="000000"/>
                          </a:solidFill>
                          <a:latin typeface="Calibri"/>
                          <a:ea typeface="Times New Roman"/>
                          <a:cs typeface="Arial"/>
                        </a:rPr>
                        <a:t>2100</a:t>
                      </a:r>
                      <a:endParaRPr lang="en-IN" sz="180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a:solidFill>
                            <a:srgbClr val="000000"/>
                          </a:solidFill>
                          <a:latin typeface="Calibri"/>
                          <a:ea typeface="Times New Roman"/>
                          <a:cs typeface="Arial"/>
                        </a:rPr>
                        <a:t>300</a:t>
                      </a:r>
                      <a:endParaRPr lang="en-IN" sz="180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a:solidFill>
                            <a:srgbClr val="000000"/>
                          </a:solidFill>
                          <a:latin typeface="Calibri"/>
                          <a:ea typeface="Times New Roman"/>
                          <a:cs typeface="Arial"/>
                        </a:rPr>
                        <a:t>250</a:t>
                      </a:r>
                      <a:endParaRPr lang="en-IN" sz="1800">
                        <a:latin typeface="Calibri"/>
                        <a:ea typeface="Times New Roman"/>
                        <a:cs typeface="Times New Roman"/>
                      </a:endParaRPr>
                    </a:p>
                  </a:txBody>
                  <a:tcPr marL="9525" marR="9525" marT="9525" marB="0" anchor="b"/>
                </a:tc>
                <a:tc>
                  <a:txBody>
                    <a:bodyPr/>
                    <a:lstStyle/>
                    <a:p>
                      <a:pPr fontAlgn="b">
                        <a:lnSpc>
                          <a:spcPct val="115000"/>
                        </a:lnSpc>
                        <a:spcAft>
                          <a:spcPts val="0"/>
                        </a:spcAft>
                      </a:pPr>
                      <a:r>
                        <a:rPr lang="en-IN" sz="1800" kern="1200" dirty="0">
                          <a:solidFill>
                            <a:srgbClr val="000000"/>
                          </a:solidFill>
                          <a:latin typeface="Calibri"/>
                          <a:ea typeface="Times New Roman"/>
                          <a:cs typeface="Arial"/>
                        </a:rPr>
                        <a:t>550</a:t>
                      </a:r>
                      <a:endParaRPr lang="en-IN" sz="1800" dirty="0">
                        <a:latin typeface="Calibri"/>
                        <a:ea typeface="Times New Roman"/>
                        <a:cs typeface="Times New Roman"/>
                      </a:endParaRPr>
                    </a:p>
                  </a:txBody>
                  <a:tcPr marL="9525" marR="9525" marT="9525" marB="0" anchor="b"/>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pPr lvl="0"/>
            <a:r>
              <a:rPr lang="en-IN" dirty="0" smtClean="0"/>
              <a:t>Example 3</a:t>
            </a:r>
            <a:br>
              <a:rPr lang="en-IN" dirty="0" smtClean="0"/>
            </a:br>
            <a:r>
              <a:rPr lang="en-IN" sz="3600" dirty="0" smtClean="0"/>
              <a:t>If Initial cost = Rs. 60,000, find the year in which the machine should be replaced . </a:t>
            </a:r>
            <a:r>
              <a:rPr lang="en-IN" dirty="0" smtClean="0"/>
              <a:t/>
            </a:r>
            <a:br>
              <a:rPr lang="en-IN" dirty="0" smtClean="0"/>
            </a:br>
            <a:endParaRPr lang="en-IN" dirty="0"/>
          </a:p>
        </p:txBody>
      </p:sp>
      <p:graphicFrame>
        <p:nvGraphicFramePr>
          <p:cNvPr id="4" name="Content Placeholder 3"/>
          <p:cNvGraphicFramePr>
            <a:graphicFrameLocks noGrp="1"/>
          </p:cNvGraphicFramePr>
          <p:nvPr>
            <p:ph idx="1"/>
          </p:nvPr>
        </p:nvGraphicFramePr>
        <p:xfrm>
          <a:off x="0" y="1676401"/>
          <a:ext cx="9144000" cy="4572000"/>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1411833">
                <a:tc>
                  <a:txBody>
                    <a:bodyPr/>
                    <a:lstStyle/>
                    <a:p>
                      <a:pPr marL="457200">
                        <a:lnSpc>
                          <a:spcPct val="115000"/>
                        </a:lnSpc>
                        <a:spcAft>
                          <a:spcPts val="0"/>
                        </a:spcAft>
                      </a:pPr>
                      <a:r>
                        <a:rPr lang="en-IN" sz="2400" dirty="0">
                          <a:latin typeface="Calibri"/>
                          <a:ea typeface="Times New Roman"/>
                          <a:cs typeface="Times New Roman"/>
                        </a:rPr>
                        <a:t>Year</a:t>
                      </a:r>
                    </a:p>
                  </a:txBody>
                  <a:tcPr marL="68580" marR="68580" marT="0" marB="0"/>
                </a:tc>
                <a:tc>
                  <a:txBody>
                    <a:bodyPr/>
                    <a:lstStyle/>
                    <a:p>
                      <a:pPr marL="457200">
                        <a:lnSpc>
                          <a:spcPct val="115000"/>
                        </a:lnSpc>
                        <a:spcAft>
                          <a:spcPts val="0"/>
                        </a:spcAft>
                      </a:pPr>
                      <a:r>
                        <a:rPr lang="en-IN" sz="2400" dirty="0">
                          <a:latin typeface="Calibri"/>
                          <a:ea typeface="Times New Roman"/>
                          <a:cs typeface="Times New Roman"/>
                        </a:rPr>
                        <a:t>1</a:t>
                      </a:r>
                    </a:p>
                  </a:txBody>
                  <a:tcPr marL="68580" marR="68580" marT="0" marB="0"/>
                </a:tc>
                <a:tc>
                  <a:txBody>
                    <a:bodyPr/>
                    <a:lstStyle/>
                    <a:p>
                      <a:pPr marL="457200">
                        <a:lnSpc>
                          <a:spcPct val="115000"/>
                        </a:lnSpc>
                        <a:spcAft>
                          <a:spcPts val="0"/>
                        </a:spcAft>
                      </a:pPr>
                      <a:r>
                        <a:rPr lang="en-IN" sz="2400" dirty="0">
                          <a:latin typeface="Calibri"/>
                          <a:ea typeface="Times New Roman"/>
                          <a:cs typeface="Times New Roman"/>
                        </a:rPr>
                        <a:t>2</a:t>
                      </a:r>
                    </a:p>
                  </a:txBody>
                  <a:tcPr marL="68580" marR="68580" marT="0" marB="0"/>
                </a:tc>
                <a:tc>
                  <a:txBody>
                    <a:bodyPr/>
                    <a:lstStyle/>
                    <a:p>
                      <a:pPr marL="457200">
                        <a:lnSpc>
                          <a:spcPct val="115000"/>
                        </a:lnSpc>
                        <a:spcAft>
                          <a:spcPts val="0"/>
                        </a:spcAft>
                      </a:pPr>
                      <a:r>
                        <a:rPr lang="en-IN" sz="2400" dirty="0">
                          <a:latin typeface="Calibri"/>
                          <a:ea typeface="Times New Roman"/>
                          <a:cs typeface="Times New Roman"/>
                        </a:rPr>
                        <a:t>3</a:t>
                      </a:r>
                    </a:p>
                  </a:txBody>
                  <a:tcPr marL="68580" marR="68580" marT="0" marB="0"/>
                </a:tc>
                <a:tc>
                  <a:txBody>
                    <a:bodyPr/>
                    <a:lstStyle/>
                    <a:p>
                      <a:pPr marL="457200">
                        <a:lnSpc>
                          <a:spcPct val="115000"/>
                        </a:lnSpc>
                        <a:spcAft>
                          <a:spcPts val="0"/>
                        </a:spcAft>
                      </a:pPr>
                      <a:r>
                        <a:rPr lang="en-IN" sz="2400" dirty="0">
                          <a:latin typeface="Calibri"/>
                          <a:ea typeface="Times New Roman"/>
                          <a:cs typeface="Times New Roman"/>
                        </a:rPr>
                        <a:t>4</a:t>
                      </a:r>
                    </a:p>
                  </a:txBody>
                  <a:tcPr marL="68580" marR="68580" marT="0" marB="0"/>
                </a:tc>
                <a:tc>
                  <a:txBody>
                    <a:bodyPr/>
                    <a:lstStyle/>
                    <a:p>
                      <a:pPr marL="457200">
                        <a:lnSpc>
                          <a:spcPct val="115000"/>
                        </a:lnSpc>
                        <a:spcAft>
                          <a:spcPts val="0"/>
                        </a:spcAft>
                      </a:pPr>
                      <a:r>
                        <a:rPr lang="en-IN" sz="2400" dirty="0">
                          <a:latin typeface="Calibri"/>
                          <a:ea typeface="Times New Roman"/>
                          <a:cs typeface="Times New Roman"/>
                        </a:rPr>
                        <a:t>5</a:t>
                      </a:r>
                    </a:p>
                  </a:txBody>
                  <a:tcPr marL="68580" marR="68580" marT="0" marB="0"/>
                </a:tc>
              </a:tr>
              <a:tr h="1467919">
                <a:tc>
                  <a:txBody>
                    <a:bodyPr/>
                    <a:lstStyle/>
                    <a:p>
                      <a:pPr marL="457200">
                        <a:lnSpc>
                          <a:spcPct val="115000"/>
                        </a:lnSpc>
                        <a:spcAft>
                          <a:spcPts val="0"/>
                        </a:spcAft>
                      </a:pPr>
                      <a:r>
                        <a:rPr lang="en-IN" sz="2400" dirty="0">
                          <a:latin typeface="Calibri"/>
                          <a:ea typeface="Times New Roman"/>
                          <a:cs typeface="Times New Roman"/>
                        </a:rPr>
                        <a:t>Resale value </a:t>
                      </a:r>
                      <a:r>
                        <a:rPr lang="en-IN" sz="2400" dirty="0" smtClean="0">
                          <a:latin typeface="Calibri"/>
                          <a:ea typeface="Times New Roman"/>
                          <a:cs typeface="Times New Roman"/>
                        </a:rPr>
                        <a:t>( </a:t>
                      </a:r>
                      <a:r>
                        <a:rPr lang="en-IN" sz="2400" dirty="0">
                          <a:latin typeface="Calibri"/>
                          <a:ea typeface="Times New Roman"/>
                          <a:cs typeface="Times New Roman"/>
                        </a:rPr>
                        <a:t>Rs.)</a:t>
                      </a:r>
                    </a:p>
                  </a:txBody>
                  <a:tcPr marL="68580" marR="68580" marT="0" marB="0"/>
                </a:tc>
                <a:tc>
                  <a:txBody>
                    <a:bodyPr/>
                    <a:lstStyle/>
                    <a:p>
                      <a:pPr marL="457200">
                        <a:lnSpc>
                          <a:spcPct val="115000"/>
                        </a:lnSpc>
                        <a:spcAft>
                          <a:spcPts val="0"/>
                        </a:spcAft>
                      </a:pPr>
                      <a:r>
                        <a:rPr lang="en-IN" sz="2400">
                          <a:latin typeface="Calibri"/>
                          <a:ea typeface="Times New Roman"/>
                          <a:cs typeface="Times New Roman"/>
                        </a:rPr>
                        <a:t>42,000</a:t>
                      </a:r>
                    </a:p>
                  </a:txBody>
                  <a:tcPr marL="68580" marR="68580" marT="0" marB="0"/>
                </a:tc>
                <a:tc>
                  <a:txBody>
                    <a:bodyPr/>
                    <a:lstStyle/>
                    <a:p>
                      <a:pPr marL="457200">
                        <a:lnSpc>
                          <a:spcPct val="115000"/>
                        </a:lnSpc>
                        <a:spcAft>
                          <a:spcPts val="0"/>
                        </a:spcAft>
                      </a:pPr>
                      <a:r>
                        <a:rPr lang="en-IN" sz="2400" dirty="0">
                          <a:latin typeface="Calibri"/>
                          <a:ea typeface="Times New Roman"/>
                          <a:cs typeface="Times New Roman"/>
                        </a:rPr>
                        <a:t>30,000</a:t>
                      </a:r>
                    </a:p>
                  </a:txBody>
                  <a:tcPr marL="68580" marR="68580" marT="0" marB="0"/>
                </a:tc>
                <a:tc>
                  <a:txBody>
                    <a:bodyPr/>
                    <a:lstStyle/>
                    <a:p>
                      <a:pPr marL="457200">
                        <a:lnSpc>
                          <a:spcPct val="115000"/>
                        </a:lnSpc>
                        <a:spcAft>
                          <a:spcPts val="0"/>
                        </a:spcAft>
                      </a:pPr>
                      <a:r>
                        <a:rPr lang="en-IN" sz="2400" dirty="0">
                          <a:latin typeface="Calibri"/>
                          <a:ea typeface="Times New Roman"/>
                          <a:cs typeface="Times New Roman"/>
                        </a:rPr>
                        <a:t>20,400</a:t>
                      </a:r>
                    </a:p>
                  </a:txBody>
                  <a:tcPr marL="68580" marR="68580" marT="0" marB="0"/>
                </a:tc>
                <a:tc>
                  <a:txBody>
                    <a:bodyPr/>
                    <a:lstStyle/>
                    <a:p>
                      <a:pPr marL="457200">
                        <a:lnSpc>
                          <a:spcPct val="115000"/>
                        </a:lnSpc>
                        <a:spcAft>
                          <a:spcPts val="0"/>
                        </a:spcAft>
                      </a:pPr>
                      <a:r>
                        <a:rPr lang="en-IN" sz="2400" dirty="0">
                          <a:latin typeface="Calibri"/>
                          <a:ea typeface="Times New Roman"/>
                          <a:cs typeface="Times New Roman"/>
                        </a:rPr>
                        <a:t>14,400</a:t>
                      </a:r>
                    </a:p>
                  </a:txBody>
                  <a:tcPr marL="68580" marR="68580" marT="0" marB="0"/>
                </a:tc>
                <a:tc>
                  <a:txBody>
                    <a:bodyPr/>
                    <a:lstStyle/>
                    <a:p>
                      <a:pPr marL="457200">
                        <a:lnSpc>
                          <a:spcPct val="115000"/>
                        </a:lnSpc>
                        <a:spcAft>
                          <a:spcPts val="0"/>
                        </a:spcAft>
                      </a:pPr>
                      <a:r>
                        <a:rPr lang="en-IN" sz="2400" dirty="0">
                          <a:latin typeface="Calibri"/>
                          <a:ea typeface="Times New Roman"/>
                          <a:cs typeface="Times New Roman"/>
                        </a:rPr>
                        <a:t>9,650</a:t>
                      </a:r>
                    </a:p>
                  </a:txBody>
                  <a:tcPr marL="68580" marR="68580" marT="0" marB="0"/>
                </a:tc>
              </a:tr>
              <a:tr h="1692248">
                <a:tc>
                  <a:txBody>
                    <a:bodyPr/>
                    <a:lstStyle/>
                    <a:p>
                      <a:pPr marL="457200">
                        <a:lnSpc>
                          <a:spcPct val="115000"/>
                        </a:lnSpc>
                        <a:spcAft>
                          <a:spcPts val="0"/>
                        </a:spcAft>
                      </a:pPr>
                      <a:r>
                        <a:rPr lang="en-IN" sz="2400" dirty="0">
                          <a:latin typeface="Calibri"/>
                          <a:ea typeface="Times New Roman"/>
                          <a:cs typeface="Times New Roman"/>
                        </a:rPr>
                        <a:t>Maintenance cost. </a:t>
                      </a:r>
                      <a:r>
                        <a:rPr lang="en-IN" sz="2400" dirty="0" smtClean="0">
                          <a:latin typeface="Calibri"/>
                          <a:ea typeface="Times New Roman"/>
                          <a:cs typeface="Times New Roman"/>
                        </a:rPr>
                        <a:t>(Rs</a:t>
                      </a:r>
                      <a:r>
                        <a:rPr lang="en-IN" sz="2400" dirty="0">
                          <a:latin typeface="Calibri"/>
                          <a:ea typeface="Times New Roman"/>
                          <a:cs typeface="Times New Roman"/>
                        </a:rPr>
                        <a:t>.)</a:t>
                      </a:r>
                    </a:p>
                  </a:txBody>
                  <a:tcPr marL="68580" marR="68580" marT="0" marB="0"/>
                </a:tc>
                <a:tc>
                  <a:txBody>
                    <a:bodyPr/>
                    <a:lstStyle/>
                    <a:p>
                      <a:pPr marL="457200">
                        <a:lnSpc>
                          <a:spcPct val="115000"/>
                        </a:lnSpc>
                        <a:spcAft>
                          <a:spcPts val="0"/>
                        </a:spcAft>
                      </a:pPr>
                      <a:r>
                        <a:rPr lang="en-IN" sz="2400" dirty="0">
                          <a:latin typeface="Calibri"/>
                          <a:ea typeface="Times New Roman"/>
                          <a:cs typeface="Times New Roman"/>
                        </a:rPr>
                        <a:t>18,000</a:t>
                      </a:r>
                    </a:p>
                  </a:txBody>
                  <a:tcPr marL="68580" marR="68580" marT="0" marB="0"/>
                </a:tc>
                <a:tc>
                  <a:txBody>
                    <a:bodyPr/>
                    <a:lstStyle/>
                    <a:p>
                      <a:pPr marL="457200">
                        <a:lnSpc>
                          <a:spcPct val="115000"/>
                        </a:lnSpc>
                        <a:spcAft>
                          <a:spcPts val="0"/>
                        </a:spcAft>
                      </a:pPr>
                      <a:r>
                        <a:rPr lang="en-IN" sz="2400" dirty="0">
                          <a:latin typeface="Calibri"/>
                          <a:ea typeface="Times New Roman"/>
                          <a:cs typeface="Times New Roman"/>
                        </a:rPr>
                        <a:t>20,270</a:t>
                      </a:r>
                    </a:p>
                  </a:txBody>
                  <a:tcPr marL="68580" marR="68580" marT="0" marB="0"/>
                </a:tc>
                <a:tc>
                  <a:txBody>
                    <a:bodyPr/>
                    <a:lstStyle/>
                    <a:p>
                      <a:pPr marL="457200">
                        <a:lnSpc>
                          <a:spcPct val="115000"/>
                        </a:lnSpc>
                        <a:spcAft>
                          <a:spcPts val="0"/>
                        </a:spcAft>
                      </a:pPr>
                      <a:r>
                        <a:rPr lang="en-IN" sz="2400" dirty="0">
                          <a:latin typeface="Calibri"/>
                          <a:ea typeface="Times New Roman"/>
                          <a:cs typeface="Times New Roman"/>
                        </a:rPr>
                        <a:t>22,880</a:t>
                      </a:r>
                    </a:p>
                  </a:txBody>
                  <a:tcPr marL="68580" marR="68580" marT="0" marB="0"/>
                </a:tc>
                <a:tc>
                  <a:txBody>
                    <a:bodyPr/>
                    <a:lstStyle/>
                    <a:p>
                      <a:pPr marL="457200">
                        <a:lnSpc>
                          <a:spcPct val="115000"/>
                        </a:lnSpc>
                        <a:spcAft>
                          <a:spcPts val="0"/>
                        </a:spcAft>
                      </a:pPr>
                      <a:r>
                        <a:rPr lang="en-IN" sz="2400" dirty="0">
                          <a:latin typeface="Calibri"/>
                          <a:ea typeface="Times New Roman"/>
                          <a:cs typeface="Times New Roman"/>
                        </a:rPr>
                        <a:t>26,700</a:t>
                      </a:r>
                    </a:p>
                  </a:txBody>
                  <a:tcPr marL="68580" marR="68580" marT="0" marB="0"/>
                </a:tc>
                <a:tc>
                  <a:txBody>
                    <a:bodyPr/>
                    <a:lstStyle/>
                    <a:p>
                      <a:pPr marL="457200">
                        <a:lnSpc>
                          <a:spcPct val="115000"/>
                        </a:lnSpc>
                        <a:spcAft>
                          <a:spcPts val="0"/>
                        </a:spcAft>
                      </a:pPr>
                      <a:r>
                        <a:rPr lang="en-IN" sz="2400" dirty="0">
                          <a:latin typeface="Calibri"/>
                          <a:ea typeface="Times New Roman"/>
                          <a:cs typeface="Times New Roman"/>
                        </a:rPr>
                        <a:t>31,800</a:t>
                      </a:r>
                    </a:p>
                  </a:txBody>
                  <a:tcPr marL="68580" marR="68580" marT="0" marB="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42400877"/>
              </p:ext>
            </p:extLst>
          </p:nvPr>
        </p:nvGraphicFramePr>
        <p:xfrm>
          <a:off x="381001" y="152400"/>
          <a:ext cx="7667625" cy="7195897"/>
        </p:xfrm>
        <a:graphic>
          <a:graphicData uri="http://schemas.openxmlformats.org/drawingml/2006/table">
            <a:tbl>
              <a:tblPr firstRow="1" bandRow="1">
                <a:tableStyleId>{5C22544A-7EE6-4342-B048-85BDC9FD1C3A}</a:tableStyleId>
              </a:tblPr>
              <a:tblGrid>
                <a:gridCol w="1095375"/>
                <a:gridCol w="1238252"/>
                <a:gridCol w="952498"/>
                <a:gridCol w="1095375"/>
                <a:gridCol w="1095375"/>
                <a:gridCol w="1095375"/>
                <a:gridCol w="1095375"/>
              </a:tblGrid>
              <a:tr h="2263086">
                <a:tc>
                  <a:txBody>
                    <a:bodyPr/>
                    <a:lstStyle/>
                    <a:p>
                      <a:r>
                        <a:rPr lang="en-IN" sz="1800" b="1" dirty="0">
                          <a:solidFill>
                            <a:schemeClr val="bg1"/>
                          </a:solidFill>
                          <a:latin typeface="Arial"/>
                          <a:ea typeface="Times New Roman"/>
                          <a:cs typeface="Times New Roman"/>
                        </a:rPr>
                        <a:t>Year</a:t>
                      </a:r>
                      <a:br>
                        <a:rPr lang="en-IN" sz="1800" b="1" dirty="0">
                          <a:solidFill>
                            <a:schemeClr val="bg1"/>
                          </a:solidFill>
                          <a:latin typeface="Arial"/>
                          <a:ea typeface="Times New Roman"/>
                          <a:cs typeface="Times New Roman"/>
                        </a:rPr>
                      </a:br>
                      <a:r>
                        <a:rPr lang="en-IN" sz="1800" b="1" i="1" dirty="0">
                          <a:solidFill>
                            <a:schemeClr val="bg1"/>
                          </a:solidFill>
                          <a:latin typeface="Calibri"/>
                          <a:ea typeface="Times New Roman"/>
                          <a:cs typeface="Times New Roman"/>
                        </a:rPr>
                        <a:t>n</a:t>
                      </a:r>
                      <a:r>
                        <a:rPr lang="en-IN" sz="1800" b="1" dirty="0">
                          <a:solidFill>
                            <a:schemeClr val="bg1"/>
                          </a:solidFill>
                          <a:latin typeface="Arial"/>
                          <a:ea typeface="Times New Roman"/>
                          <a:cs typeface="Times New Roman"/>
                        </a:rPr>
                        <a:t/>
                      </a:r>
                      <a:br>
                        <a:rPr lang="en-IN" sz="1800" b="1" dirty="0">
                          <a:solidFill>
                            <a:schemeClr val="bg1"/>
                          </a:solidFill>
                          <a:latin typeface="Arial"/>
                          <a:ea typeface="Times New Roman"/>
                          <a:cs typeface="Times New Roman"/>
                        </a:rPr>
                      </a:br>
                      <a:r>
                        <a:rPr lang="en-IN" sz="1800" b="1" dirty="0">
                          <a:solidFill>
                            <a:schemeClr val="bg1"/>
                          </a:solidFill>
                          <a:latin typeface="Arial"/>
                          <a:ea typeface="Times New Roman"/>
                          <a:cs typeface="Times New Roman"/>
                        </a:rPr>
                        <a:t>(1</a:t>
                      </a:r>
                      <a:r>
                        <a:rPr lang="en-IN" sz="1800" b="1" dirty="0" smtClean="0">
                          <a:solidFill>
                            <a:schemeClr val="bg1"/>
                          </a:solidFill>
                          <a:latin typeface="Arial"/>
                          <a:ea typeface="Times New Roman"/>
                          <a:cs typeface="Times New Roman"/>
                        </a:rPr>
                        <a:t>)</a:t>
                      </a:r>
                      <a:endParaRPr lang="en-IN" sz="1800" dirty="0">
                        <a:solidFill>
                          <a:schemeClr val="bg1"/>
                        </a:solidFill>
                      </a:endParaRPr>
                    </a:p>
                  </a:txBody>
                  <a:tcPr marL="68580" marR="68580" marT="0" marB="0" anchor="ctr"/>
                </a:tc>
                <a:tc>
                  <a:txBody>
                    <a:bodyPr/>
                    <a:lstStyle/>
                    <a:p>
                      <a:r>
                        <a:rPr lang="en-IN" sz="1800" b="1" dirty="0" err="1" smtClean="0">
                          <a:solidFill>
                            <a:schemeClr val="bg1"/>
                          </a:solidFill>
                          <a:latin typeface="Arial"/>
                          <a:ea typeface="Times New Roman"/>
                          <a:cs typeface="Times New Roman"/>
                        </a:rPr>
                        <a:t>Maintenane</a:t>
                      </a:r>
                      <a:r>
                        <a:rPr lang="en-IN" sz="1800" b="1" baseline="0" dirty="0" smtClean="0">
                          <a:solidFill>
                            <a:schemeClr val="bg1"/>
                          </a:solidFill>
                          <a:latin typeface="Arial"/>
                          <a:ea typeface="Times New Roman"/>
                          <a:cs typeface="Times New Roman"/>
                        </a:rPr>
                        <a:t> </a:t>
                      </a:r>
                      <a:r>
                        <a:rPr lang="en-IN" sz="1800" b="1" dirty="0" smtClean="0">
                          <a:solidFill>
                            <a:schemeClr val="bg1"/>
                          </a:solidFill>
                          <a:latin typeface="Arial"/>
                          <a:ea typeface="Times New Roman"/>
                          <a:cs typeface="Times New Roman"/>
                        </a:rPr>
                        <a:t> Cost</a:t>
                      </a:r>
                      <a:br>
                        <a:rPr lang="en-IN" sz="1800" b="1" dirty="0" smtClean="0">
                          <a:solidFill>
                            <a:schemeClr val="bg1"/>
                          </a:solidFill>
                          <a:latin typeface="Arial"/>
                          <a:ea typeface="Times New Roman"/>
                          <a:cs typeface="Times New Roman"/>
                        </a:rPr>
                      </a:br>
                      <a:r>
                        <a:rPr lang="en-IN" sz="1800" b="1" i="1" dirty="0" smtClean="0">
                          <a:solidFill>
                            <a:schemeClr val="bg1"/>
                          </a:solidFill>
                          <a:latin typeface="Calibri"/>
                          <a:ea typeface="Times New Roman"/>
                          <a:cs typeface="Times New Roman"/>
                        </a:rPr>
                        <a:t>R</a:t>
                      </a:r>
                      <a:r>
                        <a:rPr lang="en-IN" sz="1800" b="1" dirty="0" smtClean="0">
                          <a:solidFill>
                            <a:schemeClr val="bg1"/>
                          </a:solidFill>
                          <a:latin typeface="Calibri"/>
                          <a:ea typeface="Times New Roman"/>
                          <a:cs typeface="Times New Roman"/>
                        </a:rPr>
                        <a:t>(</a:t>
                      </a:r>
                      <a:r>
                        <a:rPr lang="en-IN" sz="1800" b="1" i="1" dirty="0" smtClean="0">
                          <a:solidFill>
                            <a:schemeClr val="bg1"/>
                          </a:solidFill>
                          <a:latin typeface="Calibri"/>
                          <a:ea typeface="Times New Roman"/>
                          <a:cs typeface="Times New Roman"/>
                        </a:rPr>
                        <a:t>n</a:t>
                      </a:r>
                      <a:r>
                        <a:rPr lang="en-IN" sz="1800" b="1" dirty="0" smtClean="0">
                          <a:solidFill>
                            <a:schemeClr val="bg1"/>
                          </a:solidFill>
                          <a:latin typeface="Calibri"/>
                          <a:ea typeface="Times New Roman"/>
                          <a:cs typeface="Times New Roman"/>
                        </a:rPr>
                        <a:t>)</a:t>
                      </a:r>
                      <a:r>
                        <a:rPr lang="en-IN" sz="1800" b="1" dirty="0" smtClean="0">
                          <a:solidFill>
                            <a:schemeClr val="bg1"/>
                          </a:solidFill>
                          <a:latin typeface="Arial"/>
                          <a:ea typeface="Times New Roman"/>
                          <a:cs typeface="Times New Roman"/>
                        </a:rPr>
                        <a:t/>
                      </a:r>
                      <a:br>
                        <a:rPr lang="en-IN" sz="1800" b="1" dirty="0" smtClean="0">
                          <a:solidFill>
                            <a:schemeClr val="bg1"/>
                          </a:solidFill>
                          <a:latin typeface="Arial"/>
                          <a:ea typeface="Times New Roman"/>
                          <a:cs typeface="Times New Roman"/>
                        </a:rPr>
                      </a:br>
                      <a:r>
                        <a:rPr lang="en-IN" sz="1800" b="1" dirty="0" smtClean="0">
                          <a:solidFill>
                            <a:schemeClr val="bg1"/>
                          </a:solidFill>
                          <a:latin typeface="Calibri"/>
                          <a:ea typeface="Times New Roman"/>
                          <a:cs typeface="Times New Roman"/>
                        </a:rPr>
                        <a:t>(2) </a:t>
                      </a:r>
                      <a:endParaRPr lang="en-IN" sz="1800" dirty="0">
                        <a:solidFill>
                          <a:schemeClr val="bg1"/>
                        </a:solidFill>
                      </a:endParaRPr>
                    </a:p>
                  </a:txBody>
                  <a:tcPr/>
                </a:tc>
                <a:tc>
                  <a:txBody>
                    <a:bodyPr/>
                    <a:lstStyle/>
                    <a:p>
                      <a:r>
                        <a:rPr lang="en-IN" sz="1800" b="1" dirty="0" smtClean="0">
                          <a:solidFill>
                            <a:schemeClr val="bg1"/>
                          </a:solidFill>
                          <a:latin typeface="Calibri"/>
                          <a:ea typeface="Times New Roman"/>
                          <a:cs typeface="Times New Roman"/>
                        </a:rPr>
                        <a:t> </a:t>
                      </a:r>
                      <a:r>
                        <a:rPr lang="en-IN" sz="1800" b="1" dirty="0" smtClean="0">
                          <a:solidFill>
                            <a:schemeClr val="bg1"/>
                          </a:solidFill>
                          <a:latin typeface="Arial"/>
                          <a:ea typeface="Times New Roman"/>
                          <a:cs typeface="Times New Roman"/>
                        </a:rPr>
                        <a:t>Cumulative maintenance Cost</a:t>
                      </a:r>
                      <a:br>
                        <a:rPr lang="en-IN" sz="1800" b="1" dirty="0" smtClean="0">
                          <a:solidFill>
                            <a:schemeClr val="bg1"/>
                          </a:solidFill>
                          <a:latin typeface="Arial"/>
                          <a:ea typeface="Times New Roman"/>
                          <a:cs typeface="Times New Roman"/>
                        </a:rPr>
                      </a:br>
                      <a:r>
                        <a:rPr lang="en-IN" sz="1800" b="1" dirty="0" smtClean="0">
                          <a:solidFill>
                            <a:schemeClr val="bg1"/>
                          </a:solidFill>
                          <a:latin typeface="Calibri"/>
                          <a:ea typeface="Times New Roman"/>
                          <a:cs typeface="Times New Roman"/>
                        </a:rPr>
                        <a:t>Σ</a:t>
                      </a:r>
                      <a:r>
                        <a:rPr lang="en-IN" sz="1800" b="1" i="1" dirty="0" smtClean="0">
                          <a:solidFill>
                            <a:schemeClr val="bg1"/>
                          </a:solidFill>
                          <a:latin typeface="Calibri"/>
                          <a:ea typeface="Times New Roman"/>
                          <a:cs typeface="Times New Roman"/>
                        </a:rPr>
                        <a:t>R</a:t>
                      </a:r>
                      <a:r>
                        <a:rPr lang="en-IN" sz="1800" b="1" dirty="0" smtClean="0">
                          <a:solidFill>
                            <a:schemeClr val="bg1"/>
                          </a:solidFill>
                          <a:latin typeface="Calibri"/>
                          <a:ea typeface="Times New Roman"/>
                          <a:cs typeface="Times New Roman"/>
                        </a:rPr>
                        <a:t>(</a:t>
                      </a:r>
                      <a:r>
                        <a:rPr lang="en-IN" sz="1800" b="1" i="1" dirty="0" smtClean="0">
                          <a:solidFill>
                            <a:schemeClr val="bg1"/>
                          </a:solidFill>
                          <a:latin typeface="Calibri"/>
                          <a:ea typeface="Times New Roman"/>
                          <a:cs typeface="Times New Roman"/>
                        </a:rPr>
                        <a:t>n</a:t>
                      </a:r>
                      <a:r>
                        <a:rPr lang="en-IN" sz="1800" b="1" dirty="0" smtClean="0">
                          <a:solidFill>
                            <a:schemeClr val="bg1"/>
                          </a:solidFill>
                          <a:latin typeface="Calibri"/>
                          <a:ea typeface="Times New Roman"/>
                          <a:cs typeface="Times New Roman"/>
                        </a:rPr>
                        <a:t>)</a:t>
                      </a:r>
                      <a:r>
                        <a:rPr lang="en-IN" sz="1800" b="1" dirty="0" smtClean="0">
                          <a:solidFill>
                            <a:schemeClr val="bg1"/>
                          </a:solidFill>
                          <a:latin typeface="Arial"/>
                          <a:ea typeface="Times New Roman"/>
                          <a:cs typeface="Times New Roman"/>
                        </a:rPr>
                        <a:t/>
                      </a:r>
                      <a:br>
                        <a:rPr lang="en-IN" sz="1800" b="1" dirty="0" smtClean="0">
                          <a:solidFill>
                            <a:schemeClr val="bg1"/>
                          </a:solidFill>
                          <a:latin typeface="Arial"/>
                          <a:ea typeface="Times New Roman"/>
                          <a:cs typeface="Times New Roman"/>
                        </a:rPr>
                      </a:br>
                      <a:r>
                        <a:rPr lang="en-IN" sz="1800" b="1" dirty="0" smtClean="0">
                          <a:solidFill>
                            <a:schemeClr val="bg1"/>
                          </a:solidFill>
                          <a:latin typeface="Calibri"/>
                          <a:ea typeface="Times New Roman"/>
                          <a:cs typeface="Times New Roman"/>
                        </a:rPr>
                        <a:t>(3) </a:t>
                      </a:r>
                      <a:endParaRPr lang="en-IN" sz="1800" dirty="0">
                        <a:solidFill>
                          <a:schemeClr val="bg1"/>
                        </a:solidFill>
                      </a:endParaRPr>
                    </a:p>
                  </a:txBody>
                  <a:tcPr/>
                </a:tc>
                <a:tc>
                  <a:txBody>
                    <a:bodyPr/>
                    <a:lstStyle/>
                    <a:p>
                      <a:r>
                        <a:rPr lang="en-IN" sz="1800" dirty="0" smtClean="0">
                          <a:solidFill>
                            <a:schemeClr val="bg1"/>
                          </a:solidFill>
                        </a:rPr>
                        <a:t>Average maintenance cost (4)</a:t>
                      </a:r>
                      <a:endParaRPr lang="en-IN" sz="1800" dirty="0">
                        <a:solidFill>
                          <a:schemeClr val="bg1"/>
                        </a:solidFill>
                      </a:endParaRPr>
                    </a:p>
                  </a:txBody>
                  <a:tcPr/>
                </a:tc>
                <a:tc>
                  <a:txBody>
                    <a:bodyPr/>
                    <a:lstStyle/>
                    <a:p>
                      <a:r>
                        <a:rPr lang="en-IN" sz="1800" b="1" dirty="0" smtClean="0">
                          <a:solidFill>
                            <a:schemeClr val="bg1"/>
                          </a:solidFill>
                          <a:latin typeface="Calibri"/>
                          <a:ea typeface="Times New Roman"/>
                          <a:cs typeface="Times New Roman"/>
                        </a:rPr>
                        <a:t> </a:t>
                      </a:r>
                      <a:r>
                        <a:rPr lang="en-IN" sz="1800" b="1" dirty="0" smtClean="0">
                          <a:solidFill>
                            <a:schemeClr val="bg1"/>
                          </a:solidFill>
                          <a:latin typeface="Arial"/>
                          <a:ea typeface="Times New Roman"/>
                          <a:cs typeface="Times New Roman"/>
                        </a:rPr>
                        <a:t>Resale Value</a:t>
                      </a:r>
                      <a:br>
                        <a:rPr lang="en-IN" sz="1800" b="1" dirty="0" smtClean="0">
                          <a:solidFill>
                            <a:schemeClr val="bg1"/>
                          </a:solidFill>
                          <a:latin typeface="Arial"/>
                          <a:ea typeface="Times New Roman"/>
                          <a:cs typeface="Times New Roman"/>
                        </a:rPr>
                      </a:br>
                      <a:r>
                        <a:rPr lang="en-IN" sz="1800" b="1" i="1" dirty="0" smtClean="0">
                          <a:solidFill>
                            <a:schemeClr val="bg1"/>
                          </a:solidFill>
                          <a:latin typeface="Calibri"/>
                          <a:ea typeface="Times New Roman"/>
                          <a:cs typeface="Times New Roman"/>
                        </a:rPr>
                        <a:t>S</a:t>
                      </a:r>
                      <a:r>
                        <a:rPr lang="en-IN" sz="1800" b="1" dirty="0" smtClean="0">
                          <a:solidFill>
                            <a:schemeClr val="bg1"/>
                          </a:solidFill>
                          <a:latin typeface="Arial"/>
                          <a:ea typeface="Times New Roman"/>
                          <a:cs typeface="Times New Roman"/>
                        </a:rPr>
                        <a:t/>
                      </a:r>
                      <a:br>
                        <a:rPr lang="en-IN" sz="1800" b="1" dirty="0" smtClean="0">
                          <a:solidFill>
                            <a:schemeClr val="bg1"/>
                          </a:solidFill>
                          <a:latin typeface="Arial"/>
                          <a:ea typeface="Times New Roman"/>
                          <a:cs typeface="Times New Roman"/>
                        </a:rPr>
                      </a:br>
                      <a:r>
                        <a:rPr lang="en-IN" sz="1800" b="1" dirty="0" smtClean="0">
                          <a:solidFill>
                            <a:schemeClr val="bg1"/>
                          </a:solidFill>
                          <a:latin typeface="Arial"/>
                          <a:ea typeface="Times New Roman"/>
                          <a:cs typeface="Times New Roman"/>
                        </a:rPr>
                        <a:t>(5)</a:t>
                      </a:r>
                      <a:r>
                        <a:rPr lang="en-IN" sz="1800" b="1" dirty="0" smtClean="0">
                          <a:solidFill>
                            <a:schemeClr val="bg1"/>
                          </a:solidFill>
                          <a:latin typeface="Calibri"/>
                          <a:ea typeface="Times New Roman"/>
                          <a:cs typeface="Times New Roman"/>
                        </a:rPr>
                        <a:t> </a:t>
                      </a:r>
                      <a:r>
                        <a:rPr lang="en-IN" sz="1800" b="1" i="1" dirty="0" smtClean="0">
                          <a:solidFill>
                            <a:schemeClr val="bg1"/>
                          </a:solidFill>
                          <a:latin typeface="Calibri"/>
                          <a:ea typeface="Times New Roman"/>
                          <a:cs typeface="Times New Roman"/>
                        </a:rPr>
                        <a:t> </a:t>
                      </a:r>
                      <a:endParaRPr lang="en-IN" sz="1800" dirty="0">
                        <a:solidFill>
                          <a:schemeClr val="bg1"/>
                        </a:solidFill>
                      </a:endParaRPr>
                    </a:p>
                  </a:txBody>
                  <a:tcPr/>
                </a:tc>
                <a:tc>
                  <a:txBody>
                    <a:bodyPr/>
                    <a:lstStyle/>
                    <a:p>
                      <a:r>
                        <a:rPr lang="en-IN" sz="1800" b="1" dirty="0" smtClean="0">
                          <a:solidFill>
                            <a:schemeClr val="bg1"/>
                          </a:solidFill>
                          <a:latin typeface="Calibri"/>
                          <a:ea typeface="Times New Roman"/>
                          <a:cs typeface="Times New Roman"/>
                        </a:rPr>
                        <a:t> </a:t>
                      </a:r>
                      <a:r>
                        <a:rPr lang="en-IN" sz="1800" b="0" dirty="0" smtClean="0">
                          <a:solidFill>
                            <a:schemeClr val="bg1"/>
                          </a:solidFill>
                          <a:latin typeface="Calibri"/>
                          <a:ea typeface="Times New Roman"/>
                          <a:cs typeface="Times New Roman"/>
                        </a:rPr>
                        <a:t>Annual </a:t>
                      </a:r>
                      <a:r>
                        <a:rPr lang="en-IN" sz="1800" b="0" dirty="0" smtClean="0">
                          <a:solidFill>
                            <a:schemeClr val="bg1"/>
                          </a:solidFill>
                          <a:latin typeface="Arial"/>
                          <a:ea typeface="Times New Roman"/>
                          <a:cs typeface="Times New Roman"/>
                        </a:rPr>
                        <a:t>Depreciation </a:t>
                      </a:r>
                      <a:r>
                        <a:rPr lang="en-IN" sz="1800" b="0" dirty="0" smtClean="0">
                          <a:solidFill>
                            <a:schemeClr val="bg1"/>
                          </a:solidFill>
                          <a:latin typeface="Arial"/>
                          <a:ea typeface="Times New Roman"/>
                          <a:cs typeface="Times New Roman"/>
                        </a:rPr>
                        <a:t>Cost</a:t>
                      </a:r>
                      <a:r>
                        <a:rPr lang="en-IN" sz="1800" b="1" dirty="0" smtClean="0">
                          <a:solidFill>
                            <a:schemeClr val="bg1"/>
                          </a:solidFill>
                          <a:latin typeface="Arial"/>
                          <a:ea typeface="Times New Roman"/>
                          <a:cs typeface="Times New Roman"/>
                        </a:rPr>
                        <a:t>(CRC)</a:t>
                      </a:r>
                      <a:r>
                        <a:rPr lang="en-IN" sz="1800" b="1" dirty="0" smtClean="0">
                          <a:solidFill>
                            <a:schemeClr val="bg1"/>
                          </a:solidFill>
                          <a:latin typeface="Arial"/>
                          <a:ea typeface="Times New Roman"/>
                          <a:cs typeface="Times New Roman"/>
                        </a:rPr>
                        <a:t/>
                      </a:r>
                      <a:br>
                        <a:rPr lang="en-IN" sz="1800" b="1" dirty="0" smtClean="0">
                          <a:solidFill>
                            <a:schemeClr val="bg1"/>
                          </a:solidFill>
                          <a:latin typeface="Arial"/>
                          <a:ea typeface="Times New Roman"/>
                          <a:cs typeface="Times New Roman"/>
                        </a:rPr>
                      </a:br>
                      <a:r>
                        <a:rPr lang="en-IN" sz="1800" b="1" i="1" dirty="0" smtClean="0">
                          <a:solidFill>
                            <a:schemeClr val="bg1"/>
                          </a:solidFill>
                          <a:latin typeface="Calibri"/>
                          <a:ea typeface="Times New Roman"/>
                          <a:cs typeface="Times New Roman"/>
                        </a:rPr>
                        <a:t>S</a:t>
                      </a:r>
                      <a:r>
                        <a:rPr lang="en-IN" sz="1200" b="1" i="1" dirty="0" smtClean="0">
                          <a:solidFill>
                            <a:schemeClr val="bg1"/>
                          </a:solidFill>
                          <a:latin typeface="Calibri"/>
                          <a:ea typeface="Times New Roman"/>
                          <a:cs typeface="Times New Roman"/>
                        </a:rPr>
                        <a:t>n-1</a:t>
                      </a:r>
                      <a:r>
                        <a:rPr lang="en-IN" sz="1800" b="1" dirty="0" smtClean="0">
                          <a:solidFill>
                            <a:schemeClr val="bg1"/>
                          </a:solidFill>
                          <a:latin typeface="Calibri"/>
                          <a:ea typeface="Times New Roman"/>
                          <a:cs typeface="Times New Roman"/>
                        </a:rPr>
                        <a:t>-</a:t>
                      </a:r>
                      <a:r>
                        <a:rPr lang="en-IN" sz="1800" b="1" i="1" dirty="0" smtClean="0">
                          <a:solidFill>
                            <a:schemeClr val="bg1"/>
                          </a:solidFill>
                          <a:latin typeface="Calibri"/>
                          <a:ea typeface="Times New Roman"/>
                          <a:cs typeface="Times New Roman"/>
                        </a:rPr>
                        <a:t>Sn</a:t>
                      </a:r>
                      <a:r>
                        <a:rPr lang="en-IN" sz="1800" b="1" dirty="0" smtClean="0">
                          <a:solidFill>
                            <a:schemeClr val="bg1"/>
                          </a:solidFill>
                          <a:latin typeface="Arial"/>
                          <a:ea typeface="Times New Roman"/>
                          <a:cs typeface="Times New Roman"/>
                        </a:rPr>
                        <a:t/>
                      </a:r>
                      <a:br>
                        <a:rPr lang="en-IN" sz="1800" b="1" dirty="0" smtClean="0">
                          <a:solidFill>
                            <a:schemeClr val="bg1"/>
                          </a:solidFill>
                          <a:latin typeface="Arial"/>
                          <a:ea typeface="Times New Roman"/>
                          <a:cs typeface="Times New Roman"/>
                        </a:rPr>
                      </a:br>
                      <a:r>
                        <a:rPr lang="en-IN" sz="1800" b="1" dirty="0" smtClean="0">
                          <a:solidFill>
                            <a:schemeClr val="bg1"/>
                          </a:solidFill>
                          <a:latin typeface="Calibri"/>
                          <a:ea typeface="Times New Roman"/>
                          <a:cs typeface="Times New Roman"/>
                        </a:rPr>
                        <a:t>(6)</a:t>
                      </a:r>
                      <a:endParaRPr lang="en-IN" sz="1800" dirty="0">
                        <a:solidFill>
                          <a:schemeClr val="bg1"/>
                        </a:solidFill>
                      </a:endParaRPr>
                    </a:p>
                  </a:txBody>
                  <a:tcPr/>
                </a:tc>
                <a:tc>
                  <a:txBody>
                    <a:bodyPr/>
                    <a:lstStyle/>
                    <a:p>
                      <a:r>
                        <a:rPr lang="en-IN" sz="1800" b="1" dirty="0" smtClean="0">
                          <a:solidFill>
                            <a:schemeClr val="bg1"/>
                          </a:solidFill>
                          <a:latin typeface="Arial"/>
                          <a:ea typeface="Times New Roman"/>
                          <a:cs typeface="Times New Roman"/>
                        </a:rPr>
                        <a:t>Average Total Cost</a:t>
                      </a:r>
                      <a:br>
                        <a:rPr lang="en-IN" sz="1800" b="1" dirty="0" smtClean="0">
                          <a:solidFill>
                            <a:schemeClr val="bg1"/>
                          </a:solidFill>
                          <a:latin typeface="Arial"/>
                          <a:ea typeface="Times New Roman"/>
                          <a:cs typeface="Times New Roman"/>
                        </a:rPr>
                      </a:br>
                      <a:r>
                        <a:rPr lang="en-IN" sz="1800" b="1" i="1" dirty="0" err="1" smtClean="0">
                          <a:solidFill>
                            <a:schemeClr val="bg1"/>
                          </a:solidFill>
                          <a:latin typeface="Calibri"/>
                          <a:ea typeface="Times New Roman"/>
                          <a:cs typeface="Times New Roman"/>
                        </a:rPr>
                        <a:t>ATCn</a:t>
                      </a:r>
                      <a:r>
                        <a:rPr lang="en-IN" sz="1800" b="1" i="1" dirty="0" smtClean="0">
                          <a:solidFill>
                            <a:schemeClr val="bg1"/>
                          </a:solidFill>
                          <a:latin typeface="Arial"/>
                          <a:ea typeface="Times New Roman"/>
                          <a:cs typeface="Times New Roman"/>
                        </a:rPr>
                        <a:t/>
                      </a:r>
                      <a:br>
                        <a:rPr lang="en-IN" sz="1800" b="1" i="1" dirty="0" smtClean="0">
                          <a:solidFill>
                            <a:schemeClr val="bg1"/>
                          </a:solidFill>
                          <a:latin typeface="Arial"/>
                          <a:ea typeface="Times New Roman"/>
                          <a:cs typeface="Times New Roman"/>
                        </a:rPr>
                      </a:br>
                      <a:r>
                        <a:rPr lang="en-IN" sz="1800" b="1" i="1" dirty="0" smtClean="0">
                          <a:solidFill>
                            <a:schemeClr val="bg1"/>
                          </a:solidFill>
                          <a:latin typeface="Calibri"/>
                          <a:ea typeface="Times New Roman"/>
                          <a:cs typeface="Times New Roman"/>
                        </a:rPr>
                        <a:t>(7)</a:t>
                      </a:r>
                      <a:r>
                        <a:rPr lang="en-IN" sz="1800" b="1" i="1" baseline="0" dirty="0" smtClean="0">
                          <a:solidFill>
                            <a:schemeClr val="bg1"/>
                          </a:solidFill>
                          <a:latin typeface="Calibri"/>
                          <a:ea typeface="Times New Roman"/>
                          <a:cs typeface="Times New Roman"/>
                        </a:rPr>
                        <a:t> =  6+4</a:t>
                      </a:r>
                      <a:endParaRPr lang="en-IN" sz="1800" dirty="0">
                        <a:solidFill>
                          <a:schemeClr val="bg1"/>
                        </a:solidFill>
                      </a:endParaRPr>
                    </a:p>
                  </a:txBody>
                  <a:tcPr/>
                </a:tc>
              </a:tr>
              <a:tr h="457761">
                <a:tc>
                  <a:txBody>
                    <a:bodyPr/>
                    <a:lstStyle/>
                    <a:p>
                      <a:pPr algn="ctr">
                        <a:lnSpc>
                          <a:spcPct val="115000"/>
                        </a:lnSpc>
                        <a:spcAft>
                          <a:spcPts val="0"/>
                        </a:spcAft>
                      </a:pPr>
                      <a:r>
                        <a:rPr lang="en-IN" sz="1800" dirty="0">
                          <a:solidFill>
                            <a:srgbClr val="000000"/>
                          </a:solidFill>
                          <a:latin typeface="Arial"/>
                          <a:ea typeface="Times New Roman"/>
                          <a:cs typeface="Times New Roman"/>
                        </a:rPr>
                        <a:t>1</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a:solidFill>
                            <a:srgbClr val="000000"/>
                          </a:solidFill>
                          <a:latin typeface="Arial"/>
                          <a:ea typeface="Times New Roman"/>
                          <a:cs typeface="Times New Roman"/>
                        </a:rPr>
                        <a:t>18,000</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a:solidFill>
                            <a:srgbClr val="000000"/>
                          </a:solidFill>
                          <a:latin typeface="Arial"/>
                          <a:ea typeface="Times New Roman"/>
                          <a:cs typeface="Times New Roman"/>
                        </a:rPr>
                        <a:t> 18,000 </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smtClean="0">
                          <a:latin typeface="Calibri"/>
                          <a:ea typeface="Times New Roman"/>
                          <a:cs typeface="Times New Roman"/>
                        </a:rPr>
                        <a:t>18000</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a:solidFill>
                            <a:srgbClr val="000000"/>
                          </a:solidFill>
                          <a:latin typeface="Arial"/>
                          <a:ea typeface="Times New Roman"/>
                          <a:cs typeface="Times New Roman"/>
                        </a:rPr>
                        <a:t>42,000</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smtClean="0">
                          <a:solidFill>
                            <a:srgbClr val="000000"/>
                          </a:solidFill>
                          <a:latin typeface="Arial"/>
                          <a:ea typeface="Times New Roman"/>
                          <a:cs typeface="Times New Roman"/>
                        </a:rPr>
                        <a:t>(60,000-42,000=) </a:t>
                      </a:r>
                      <a:r>
                        <a:rPr lang="en-IN" sz="1800" dirty="0">
                          <a:solidFill>
                            <a:srgbClr val="000000"/>
                          </a:solidFill>
                          <a:latin typeface="Arial"/>
                          <a:ea typeface="Times New Roman"/>
                          <a:cs typeface="Times New Roman"/>
                        </a:rPr>
                        <a:t> 18,000</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a:solidFill>
                            <a:srgbClr val="000000"/>
                          </a:solidFill>
                          <a:latin typeface="Arial"/>
                          <a:ea typeface="Times New Roman"/>
                          <a:cs typeface="Times New Roman"/>
                        </a:rPr>
                        <a:t> 36,000 </a:t>
                      </a:r>
                      <a:endParaRPr lang="en-IN" sz="1800" dirty="0">
                        <a:latin typeface="Calibri"/>
                        <a:ea typeface="Times New Roman"/>
                        <a:cs typeface="Times New Roman"/>
                      </a:endParaRPr>
                    </a:p>
                  </a:txBody>
                  <a:tcPr marL="68580" marR="68580" anchor="ctr"/>
                </a:tc>
              </a:tr>
              <a:tr h="457761">
                <a:tc>
                  <a:txBody>
                    <a:bodyPr/>
                    <a:lstStyle/>
                    <a:p>
                      <a:pPr algn="ctr">
                        <a:lnSpc>
                          <a:spcPct val="115000"/>
                        </a:lnSpc>
                        <a:spcAft>
                          <a:spcPts val="0"/>
                        </a:spcAft>
                      </a:pPr>
                      <a:r>
                        <a:rPr lang="en-IN" sz="1800">
                          <a:solidFill>
                            <a:srgbClr val="000000"/>
                          </a:solidFill>
                          <a:latin typeface="Arial"/>
                          <a:ea typeface="Times New Roman"/>
                          <a:cs typeface="Times New Roman"/>
                        </a:rPr>
                        <a:t>2</a:t>
                      </a:r>
                      <a:endParaRPr lang="en-IN" sz="180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a:solidFill>
                            <a:srgbClr val="000000"/>
                          </a:solidFill>
                          <a:latin typeface="Arial"/>
                          <a:ea typeface="Times New Roman"/>
                          <a:cs typeface="Times New Roman"/>
                        </a:rPr>
                        <a:t>20,270</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a:solidFill>
                            <a:srgbClr val="000000"/>
                          </a:solidFill>
                          <a:latin typeface="Arial"/>
                          <a:ea typeface="Times New Roman"/>
                          <a:cs typeface="Times New Roman"/>
                        </a:rPr>
                        <a:t> 38,270 </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smtClean="0">
                          <a:latin typeface="Calibri"/>
                          <a:ea typeface="Times New Roman"/>
                          <a:cs typeface="Times New Roman"/>
                        </a:rPr>
                        <a:t>19135</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a:solidFill>
                            <a:srgbClr val="000000"/>
                          </a:solidFill>
                          <a:latin typeface="Arial"/>
                          <a:ea typeface="Times New Roman"/>
                          <a:cs typeface="Times New Roman"/>
                        </a:rPr>
                        <a:t>30,000</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smtClean="0">
                          <a:solidFill>
                            <a:srgbClr val="000000"/>
                          </a:solidFill>
                          <a:latin typeface="Arial"/>
                          <a:ea typeface="Times New Roman"/>
                          <a:cs typeface="Times New Roman"/>
                        </a:rPr>
                        <a:t>(42,000-30,000=) </a:t>
                      </a:r>
                      <a:r>
                        <a:rPr lang="en-IN" sz="1800" dirty="0">
                          <a:solidFill>
                            <a:srgbClr val="000000"/>
                          </a:solidFill>
                          <a:latin typeface="Arial"/>
                          <a:ea typeface="Times New Roman"/>
                          <a:cs typeface="Times New Roman"/>
                        </a:rPr>
                        <a:t> </a:t>
                      </a:r>
                      <a:r>
                        <a:rPr lang="en-IN" sz="1800" dirty="0" smtClean="0">
                          <a:solidFill>
                            <a:srgbClr val="000000"/>
                          </a:solidFill>
                          <a:latin typeface="Arial"/>
                          <a:ea typeface="Times New Roman"/>
                          <a:cs typeface="Times New Roman"/>
                        </a:rPr>
                        <a:t>12000</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a:solidFill>
                            <a:srgbClr val="000000"/>
                          </a:solidFill>
                          <a:latin typeface="Arial"/>
                          <a:ea typeface="Times New Roman"/>
                          <a:cs typeface="Times New Roman"/>
                        </a:rPr>
                        <a:t> </a:t>
                      </a:r>
                      <a:r>
                        <a:rPr lang="en-IN" sz="1800" dirty="0" smtClean="0">
                          <a:solidFill>
                            <a:srgbClr val="000000"/>
                          </a:solidFill>
                          <a:latin typeface="Arial"/>
                          <a:ea typeface="Times New Roman"/>
                          <a:cs typeface="Times New Roman"/>
                        </a:rPr>
                        <a:t>31135</a:t>
                      </a:r>
                      <a:r>
                        <a:rPr lang="en-IN" sz="1800" dirty="0">
                          <a:solidFill>
                            <a:srgbClr val="000000"/>
                          </a:solidFill>
                          <a:latin typeface="Arial"/>
                          <a:ea typeface="Times New Roman"/>
                          <a:cs typeface="Times New Roman"/>
                        </a:rPr>
                        <a:t> </a:t>
                      </a:r>
                      <a:endParaRPr lang="en-IN" sz="1800" dirty="0">
                        <a:latin typeface="Calibri"/>
                        <a:ea typeface="Times New Roman"/>
                        <a:cs typeface="Times New Roman"/>
                      </a:endParaRPr>
                    </a:p>
                  </a:txBody>
                  <a:tcPr marL="68580" marR="68580" anchor="ctr"/>
                </a:tc>
              </a:tr>
              <a:tr h="1430097">
                <a:tc>
                  <a:txBody>
                    <a:bodyPr/>
                    <a:lstStyle/>
                    <a:p>
                      <a:pPr algn="ctr">
                        <a:lnSpc>
                          <a:spcPct val="115000"/>
                        </a:lnSpc>
                        <a:spcAft>
                          <a:spcPts val="0"/>
                        </a:spcAft>
                      </a:pPr>
                      <a:r>
                        <a:rPr lang="en-IN" sz="1800" dirty="0">
                          <a:solidFill>
                            <a:srgbClr val="000000"/>
                          </a:solidFill>
                          <a:latin typeface="Arial"/>
                          <a:ea typeface="Times New Roman"/>
                          <a:cs typeface="Times New Roman"/>
                        </a:rPr>
                        <a:t>3</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smtClean="0">
                          <a:solidFill>
                            <a:srgbClr val="000000"/>
                          </a:solidFill>
                          <a:latin typeface="Arial"/>
                          <a:ea typeface="Times New Roman"/>
                          <a:cs typeface="Times New Roman"/>
                        </a:rPr>
                        <a:t>22,800</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a:solidFill>
                            <a:srgbClr val="000000"/>
                          </a:solidFill>
                          <a:latin typeface="Arial"/>
                          <a:ea typeface="Times New Roman"/>
                          <a:cs typeface="Times New Roman"/>
                        </a:rPr>
                        <a:t> 61,150 </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smtClean="0">
                          <a:latin typeface="Calibri"/>
                          <a:ea typeface="Times New Roman"/>
                          <a:cs typeface="Times New Roman"/>
                        </a:rPr>
                        <a:t>20383</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a:solidFill>
                            <a:srgbClr val="000000"/>
                          </a:solidFill>
                          <a:latin typeface="Arial"/>
                          <a:ea typeface="Times New Roman"/>
                          <a:cs typeface="Times New Roman"/>
                        </a:rPr>
                        <a:t>20,400</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a:solidFill>
                            <a:srgbClr val="000000"/>
                          </a:solidFill>
                          <a:latin typeface="Arial"/>
                          <a:ea typeface="Times New Roman"/>
                          <a:cs typeface="Times New Roman"/>
                        </a:rPr>
                        <a:t> </a:t>
                      </a:r>
                      <a:r>
                        <a:rPr lang="en-IN" sz="1800" dirty="0" smtClean="0">
                          <a:solidFill>
                            <a:srgbClr val="000000"/>
                          </a:solidFill>
                          <a:latin typeface="Arial"/>
                          <a:ea typeface="Times New Roman"/>
                          <a:cs typeface="Times New Roman"/>
                        </a:rPr>
                        <a:t>9600</a:t>
                      </a:r>
                      <a:r>
                        <a:rPr lang="en-IN" sz="1800" dirty="0" smtClean="0">
                          <a:solidFill>
                            <a:srgbClr val="000000"/>
                          </a:solidFill>
                          <a:latin typeface="Calibri"/>
                          <a:ea typeface="Times New Roman"/>
                          <a:cs typeface="Times New Roman"/>
                        </a:rPr>
                        <a:t> </a:t>
                      </a:r>
                      <a:r>
                        <a:rPr lang="en-IN" sz="1800" dirty="0">
                          <a:solidFill>
                            <a:srgbClr val="000000"/>
                          </a:solidFill>
                          <a:latin typeface="Arial"/>
                          <a:ea typeface="Times New Roman"/>
                          <a:cs typeface="Times New Roman"/>
                        </a:rPr>
                        <a:t> </a:t>
                      </a:r>
                      <a:endParaRPr lang="en-IN" sz="1800" dirty="0">
                        <a:latin typeface="Calibri"/>
                        <a:ea typeface="Times New Roman"/>
                        <a:cs typeface="Times New Roman"/>
                      </a:endParaRPr>
                    </a:p>
                  </a:txBody>
                  <a:tcPr marL="68580" marR="68580" anchor="ctr"/>
                </a:tc>
                <a:tc>
                  <a:txBody>
                    <a:bodyPr/>
                    <a:lstStyle/>
                    <a:p>
                      <a:r>
                        <a:rPr lang="en-IN" dirty="0" smtClean="0"/>
                        <a:t>29983</a:t>
                      </a:r>
                      <a:endParaRPr lang="en-IN" dirty="0"/>
                    </a:p>
                  </a:txBody>
                  <a:tcPr/>
                </a:tc>
              </a:tr>
              <a:tr h="693696">
                <a:tc>
                  <a:txBody>
                    <a:bodyPr/>
                    <a:lstStyle/>
                    <a:p>
                      <a:pPr algn="ctr">
                        <a:lnSpc>
                          <a:spcPct val="115000"/>
                        </a:lnSpc>
                        <a:spcAft>
                          <a:spcPts val="0"/>
                        </a:spcAft>
                      </a:pPr>
                      <a:r>
                        <a:rPr lang="en-IN" sz="1800" b="1" dirty="0">
                          <a:solidFill>
                            <a:srgbClr val="000000"/>
                          </a:solidFill>
                          <a:latin typeface="Arial"/>
                          <a:ea typeface="Times New Roman"/>
                          <a:cs typeface="Times New Roman"/>
                        </a:rPr>
                        <a:t>4</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a:solidFill>
                            <a:srgbClr val="000000"/>
                          </a:solidFill>
                          <a:latin typeface="Arial"/>
                          <a:ea typeface="Times New Roman"/>
                          <a:cs typeface="Times New Roman"/>
                        </a:rPr>
                        <a:t>26,700</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a:solidFill>
                            <a:srgbClr val="000000"/>
                          </a:solidFill>
                          <a:latin typeface="Arial"/>
                          <a:ea typeface="Times New Roman"/>
                          <a:cs typeface="Times New Roman"/>
                        </a:rPr>
                        <a:t> 87,850 </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smtClean="0">
                          <a:latin typeface="Calibri"/>
                          <a:ea typeface="Times New Roman"/>
                          <a:cs typeface="Times New Roman"/>
                        </a:rPr>
                        <a:t>21962</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a:solidFill>
                            <a:srgbClr val="000000"/>
                          </a:solidFill>
                          <a:latin typeface="Arial"/>
                          <a:ea typeface="Times New Roman"/>
                          <a:cs typeface="Times New Roman"/>
                        </a:rPr>
                        <a:t>14,400</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a:solidFill>
                            <a:srgbClr val="000000"/>
                          </a:solidFill>
                          <a:latin typeface="Arial"/>
                          <a:ea typeface="Times New Roman"/>
                          <a:cs typeface="Times New Roman"/>
                        </a:rPr>
                        <a:t> </a:t>
                      </a:r>
                      <a:r>
                        <a:rPr lang="en-IN" sz="1800" dirty="0" smtClean="0">
                          <a:solidFill>
                            <a:srgbClr val="000000"/>
                          </a:solidFill>
                          <a:latin typeface="Arial"/>
                          <a:ea typeface="Times New Roman"/>
                          <a:cs typeface="Times New Roman"/>
                        </a:rPr>
                        <a:t>6000</a:t>
                      </a:r>
                      <a:endParaRPr lang="en-IN" sz="1800" dirty="0">
                        <a:latin typeface="Calibri"/>
                        <a:ea typeface="Times New Roman"/>
                        <a:cs typeface="Times New Roman"/>
                      </a:endParaRPr>
                    </a:p>
                  </a:txBody>
                  <a:tcPr marL="68580" marR="68580" anchor="ctr"/>
                </a:tc>
                <a:tc>
                  <a:txBody>
                    <a:bodyPr/>
                    <a:lstStyle/>
                    <a:p>
                      <a:r>
                        <a:rPr lang="en-IN" dirty="0" smtClean="0"/>
                        <a:t>27962*</a:t>
                      </a:r>
                      <a:endParaRPr lang="en-IN" dirty="0"/>
                    </a:p>
                  </a:txBody>
                  <a:tcPr marL="68580" marR="68580" anchor="ctr"/>
                </a:tc>
              </a:tr>
              <a:tr h="693696">
                <a:tc>
                  <a:txBody>
                    <a:bodyPr/>
                    <a:lstStyle/>
                    <a:p>
                      <a:pPr algn="ctr">
                        <a:lnSpc>
                          <a:spcPct val="115000"/>
                        </a:lnSpc>
                        <a:spcAft>
                          <a:spcPts val="0"/>
                        </a:spcAft>
                      </a:pPr>
                      <a:r>
                        <a:rPr lang="en-IN" sz="1800">
                          <a:solidFill>
                            <a:srgbClr val="000000"/>
                          </a:solidFill>
                          <a:latin typeface="Arial"/>
                          <a:ea typeface="Times New Roman"/>
                          <a:cs typeface="Times New Roman"/>
                        </a:rPr>
                        <a:t>5</a:t>
                      </a:r>
                      <a:endParaRPr lang="en-IN" sz="180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a:solidFill>
                            <a:srgbClr val="000000"/>
                          </a:solidFill>
                          <a:latin typeface="Arial"/>
                          <a:ea typeface="Times New Roman"/>
                          <a:cs typeface="Times New Roman"/>
                        </a:rPr>
                        <a:t>31,800</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a:solidFill>
                            <a:srgbClr val="000000"/>
                          </a:solidFill>
                          <a:latin typeface="Arial"/>
                          <a:ea typeface="Times New Roman"/>
                          <a:cs typeface="Times New Roman"/>
                        </a:rPr>
                        <a:t> 119,650 </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smtClean="0">
                          <a:latin typeface="Calibri"/>
                          <a:ea typeface="Times New Roman"/>
                          <a:cs typeface="Times New Roman"/>
                        </a:rPr>
                        <a:t>23930</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a:solidFill>
                            <a:srgbClr val="000000"/>
                          </a:solidFill>
                          <a:latin typeface="Arial"/>
                          <a:ea typeface="Times New Roman"/>
                          <a:cs typeface="Times New Roman"/>
                        </a:rPr>
                        <a:t>9,650</a:t>
                      </a:r>
                      <a:endParaRPr lang="en-IN" sz="1800" dirty="0">
                        <a:latin typeface="Calibri"/>
                        <a:ea typeface="Times New Roman"/>
                        <a:cs typeface="Times New Roman"/>
                      </a:endParaRPr>
                    </a:p>
                  </a:txBody>
                  <a:tcPr marL="68580" marR="68580" anchor="ctr"/>
                </a:tc>
                <a:tc>
                  <a:txBody>
                    <a:bodyPr/>
                    <a:lstStyle/>
                    <a:p>
                      <a:pPr algn="ctr">
                        <a:lnSpc>
                          <a:spcPct val="115000"/>
                        </a:lnSpc>
                        <a:spcAft>
                          <a:spcPts val="0"/>
                        </a:spcAft>
                      </a:pPr>
                      <a:r>
                        <a:rPr lang="en-IN" sz="1800" dirty="0">
                          <a:solidFill>
                            <a:srgbClr val="000000"/>
                          </a:solidFill>
                          <a:latin typeface="Arial"/>
                          <a:ea typeface="Times New Roman"/>
                          <a:cs typeface="Times New Roman"/>
                        </a:rPr>
                        <a:t> </a:t>
                      </a:r>
                      <a:r>
                        <a:rPr lang="en-IN" sz="1800" dirty="0" smtClean="0">
                          <a:solidFill>
                            <a:srgbClr val="000000"/>
                          </a:solidFill>
                          <a:latin typeface="Arial"/>
                          <a:ea typeface="Times New Roman"/>
                          <a:cs typeface="Times New Roman"/>
                        </a:rPr>
                        <a:t>4750</a:t>
                      </a:r>
                      <a:r>
                        <a:rPr lang="en-IN" sz="1800" dirty="0">
                          <a:solidFill>
                            <a:srgbClr val="000000"/>
                          </a:solidFill>
                          <a:latin typeface="Arial"/>
                          <a:ea typeface="Times New Roman"/>
                          <a:cs typeface="Times New Roman"/>
                        </a:rPr>
                        <a:t> </a:t>
                      </a:r>
                      <a:endParaRPr lang="en-IN" sz="1800" dirty="0">
                        <a:latin typeface="Calibri"/>
                        <a:ea typeface="Times New Roman"/>
                        <a:cs typeface="Times New Roman"/>
                      </a:endParaRPr>
                    </a:p>
                  </a:txBody>
                  <a:tcPr marL="68580" marR="68580" anchor="ctr"/>
                </a:tc>
                <a:tc>
                  <a:txBody>
                    <a:bodyPr/>
                    <a:lstStyle/>
                    <a:p>
                      <a:r>
                        <a:rPr lang="en-IN" dirty="0" smtClean="0"/>
                        <a:t>28680</a:t>
                      </a:r>
                      <a:endParaRPr lang="en-IN" dirty="0"/>
                    </a:p>
                  </a:txBody>
                  <a:tcPr marL="68580" marR="6858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A business firm uses several machine and equipment for operation.</a:t>
            </a:r>
          </a:p>
          <a:p>
            <a:r>
              <a:rPr lang="en-IN" dirty="0" smtClean="0"/>
              <a:t>It is an absolute necessity to maintain the equipment in good operating conditions with economical cost</a:t>
            </a:r>
          </a:p>
          <a:p>
            <a:r>
              <a:rPr lang="en-IN" dirty="0" smtClean="0"/>
              <a:t>If a firm wants to be in the same business competitively, it has to take decision on whether to replace the old equipment or to retain it by taking the cost of maintenance and operation into account.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Reasons for replacement	</a:t>
            </a:r>
            <a:endParaRPr lang="en-IN" dirty="0"/>
          </a:p>
        </p:txBody>
      </p:sp>
      <p:sp>
        <p:nvSpPr>
          <p:cNvPr id="3" name="Content Placeholder 2"/>
          <p:cNvSpPr>
            <a:spLocks noGrp="1"/>
          </p:cNvSpPr>
          <p:nvPr>
            <p:ph idx="1"/>
          </p:nvPr>
        </p:nvSpPr>
        <p:spPr/>
        <p:txBody>
          <a:bodyPr>
            <a:normAutofit lnSpcReduction="10000"/>
          </a:bodyPr>
          <a:lstStyle/>
          <a:p>
            <a:r>
              <a:rPr lang="en-IN" dirty="0" smtClean="0"/>
              <a:t>There are two basic reasons for considering the replacement of an equipment—</a:t>
            </a:r>
          </a:p>
          <a:p>
            <a:pPr lvl="1">
              <a:buFont typeface="Wingdings" pitchFamily="2" charset="2"/>
              <a:buChar char="Ø"/>
            </a:pPr>
            <a:r>
              <a:rPr lang="en-IN" dirty="0" smtClean="0"/>
              <a:t>physical impairment of the various parts </a:t>
            </a:r>
          </a:p>
          <a:p>
            <a:pPr lvl="1">
              <a:buFont typeface="Wingdings" pitchFamily="2" charset="2"/>
              <a:buChar char="Ø"/>
            </a:pPr>
            <a:r>
              <a:rPr lang="en-IN" dirty="0" smtClean="0"/>
              <a:t>obsolescence of the equipment. </a:t>
            </a:r>
          </a:p>
          <a:p>
            <a:r>
              <a:rPr lang="en-IN" dirty="0" smtClean="0"/>
              <a:t>In either case, replacement is done if having a new equipment is more economical rather than continuing with the old one.</a:t>
            </a:r>
          </a:p>
          <a:p>
            <a:r>
              <a:rPr lang="en-IN" dirty="0" smtClean="0"/>
              <a:t>Old asset is called defender and new asset is called challenger.</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Maintenance and its types</a:t>
            </a:r>
            <a:endParaRPr lang="en-IN" dirty="0"/>
          </a:p>
        </p:txBody>
      </p:sp>
      <p:sp>
        <p:nvSpPr>
          <p:cNvPr id="3" name="Content Placeholder 2"/>
          <p:cNvSpPr>
            <a:spLocks noGrp="1"/>
          </p:cNvSpPr>
          <p:nvPr>
            <p:ph idx="1"/>
          </p:nvPr>
        </p:nvSpPr>
        <p:spPr/>
        <p:txBody>
          <a:bodyPr>
            <a:normAutofit/>
          </a:bodyPr>
          <a:lstStyle/>
          <a:p>
            <a:r>
              <a:rPr lang="en-IN" dirty="0" smtClean="0"/>
              <a:t>Maintenance activity can be classified into two types: </a:t>
            </a:r>
          </a:p>
          <a:p>
            <a:pPr>
              <a:buFont typeface="Wingdings" pitchFamily="2" charset="2"/>
              <a:buChar char="Ø"/>
            </a:pPr>
            <a:r>
              <a:rPr lang="en-IN" dirty="0" smtClean="0"/>
              <a:t>preventive maintenance :</a:t>
            </a:r>
          </a:p>
          <a:p>
            <a:pPr>
              <a:buNone/>
            </a:pPr>
            <a:r>
              <a:rPr lang="en-IN" dirty="0" smtClean="0"/>
              <a:t>    Preventive maintenance (PM) is the periodical inspection and service activities which are aimed to detect potential failures and perform minor adjustments or repairs which will prevent major operating problems in future.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Maintenance and its types (</a:t>
            </a:r>
            <a:r>
              <a:rPr lang="en-IN" dirty="0" err="1" smtClean="0"/>
              <a:t>contd</a:t>
            </a:r>
            <a:r>
              <a:rPr lang="en-IN" dirty="0" smtClean="0"/>
              <a:t>)</a:t>
            </a:r>
            <a:endParaRPr lang="en-IN"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IN" dirty="0" smtClean="0"/>
              <a:t>Breakdown maintenance: </a:t>
            </a:r>
          </a:p>
          <a:p>
            <a:pPr>
              <a:buNone/>
            </a:pPr>
            <a:r>
              <a:rPr lang="en-IN" dirty="0" smtClean="0"/>
              <a:t>     It is the repair which is generally done after the equipment has attained down state. It is often of an emergency nature. </a:t>
            </a:r>
          </a:p>
          <a:p>
            <a:pPr>
              <a:buNone/>
            </a:pPr>
            <a:r>
              <a:rPr lang="en-IN" dirty="0" smtClean="0"/>
              <a:t>    Preventive maintenance will reduce such cost up to a point. Beyond that point, the cost of preventive maintenance will be more when compared to the breakdown maintenance cost.</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Total maintenance cost</a:t>
            </a:r>
            <a:endParaRPr lang="en-IN" dirty="0"/>
          </a:p>
        </p:txBody>
      </p:sp>
      <p:sp>
        <p:nvSpPr>
          <p:cNvPr id="3" name="Content Placeholder 2"/>
          <p:cNvSpPr>
            <a:spLocks noGrp="1"/>
          </p:cNvSpPr>
          <p:nvPr>
            <p:ph idx="1"/>
          </p:nvPr>
        </p:nvSpPr>
        <p:spPr/>
        <p:txBody>
          <a:bodyPr/>
          <a:lstStyle/>
          <a:p>
            <a:r>
              <a:rPr lang="en-IN" dirty="0" smtClean="0"/>
              <a:t>The total cost, which is the sum of the preventive maintenance cost and the breakdown maintenance cost, will go on decreasing with an increase in the level of maintenance up to a point. Beyond that point, the total cost will start increasing. The level of maintenance corresponding to the minimum total cost is the optimal level of maintenance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dirty="0" smtClean="0"/>
              <a:t>Cost components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Any asset will have the following cost components: </a:t>
            </a:r>
          </a:p>
          <a:p>
            <a:pPr>
              <a:buFont typeface="Wingdings" pitchFamily="2" charset="2"/>
              <a:buChar char="Ø"/>
            </a:pPr>
            <a:r>
              <a:rPr lang="en-IN" dirty="0" smtClean="0"/>
              <a:t>Capital recovery cost (average first cost), computed from the first cost (purchase price) of the machine. </a:t>
            </a:r>
          </a:p>
          <a:p>
            <a:pPr>
              <a:buFont typeface="Wingdings" pitchFamily="2" charset="2"/>
              <a:buChar char="Ø"/>
            </a:pPr>
            <a:r>
              <a:rPr lang="en-IN" dirty="0" smtClean="0"/>
              <a:t>Average operating and maintenance cost (O &amp; M cost) </a:t>
            </a:r>
          </a:p>
          <a:p>
            <a:pPr>
              <a:buFont typeface="Wingdings" pitchFamily="2" charset="2"/>
              <a:buChar char="Ø"/>
            </a:pPr>
            <a:r>
              <a:rPr lang="en-IN" dirty="0" smtClean="0"/>
              <a:t>Total annual cost is the sum of capital recovery cost (average first cost) and average maintenance cost.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economic life of asset</a:t>
            </a:r>
            <a:endParaRPr lang="en-IN" dirty="0"/>
          </a:p>
        </p:txBody>
      </p:sp>
      <p:sp>
        <p:nvSpPr>
          <p:cNvPr id="3" name="Content Placeholder 2"/>
          <p:cNvSpPr>
            <a:spLocks noGrp="1"/>
          </p:cNvSpPr>
          <p:nvPr>
            <p:ph idx="1"/>
          </p:nvPr>
        </p:nvSpPr>
        <p:spPr>
          <a:xfrm>
            <a:off x="457200" y="1219200"/>
            <a:ext cx="8229600" cy="4906963"/>
          </a:xfrm>
        </p:spPr>
        <p:txBody>
          <a:bodyPr>
            <a:normAutofit fontScale="92500"/>
          </a:bodyPr>
          <a:lstStyle/>
          <a:p>
            <a:r>
              <a:rPr lang="en-IN" dirty="0" smtClean="0"/>
              <a:t>the capital recovery cost (average first cost) goes on decreasing with the life of the machine </a:t>
            </a:r>
          </a:p>
          <a:p>
            <a:r>
              <a:rPr lang="en-IN" dirty="0" smtClean="0"/>
              <a:t>The average operating and maintenance cost goes on increasing with the life of the machine. </a:t>
            </a:r>
          </a:p>
          <a:p>
            <a:r>
              <a:rPr lang="en-IN" dirty="0" smtClean="0"/>
              <a:t>From the beginning, the total cost continues to decrease up to a particular life and then it starts increasing. </a:t>
            </a:r>
          </a:p>
          <a:p>
            <a:r>
              <a:rPr lang="en-IN" u="sng" dirty="0" smtClean="0"/>
              <a:t>The point where the total cost is minimum is called the economic life of the machine. </a:t>
            </a:r>
            <a:endParaRPr lang="en-IN" u="s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Graphical representation</a:t>
            </a:r>
            <a:endParaRPr lang="en-IN" dirty="0"/>
          </a:p>
        </p:txBody>
      </p:sp>
      <p:pic>
        <p:nvPicPr>
          <p:cNvPr id="4" name="Content Placeholder 3" descr="hqdefault.jpg"/>
          <p:cNvPicPr>
            <a:picLocks noGrp="1" noChangeAspect="1"/>
          </p:cNvPicPr>
          <p:nvPr>
            <p:ph idx="1"/>
          </p:nvPr>
        </p:nvPicPr>
        <p:blipFill>
          <a:blip r:embed="rId2"/>
          <a:stretch>
            <a:fillRect/>
          </a:stretch>
        </p:blipFill>
        <p:spPr>
          <a:xfrm>
            <a:off x="533400" y="1066800"/>
            <a:ext cx="7772400" cy="51054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TotalTime>
  <Words>923</Words>
  <Application>Microsoft Office PowerPoint</Application>
  <PresentationFormat>On-screen Show (4:3)</PresentationFormat>
  <Paragraphs>223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Replacement and maintenance</vt:lpstr>
      <vt:lpstr>Introduction</vt:lpstr>
      <vt:lpstr>Reasons for replacement </vt:lpstr>
      <vt:lpstr>Maintenance and its types</vt:lpstr>
      <vt:lpstr>Maintenance and its types (contd)</vt:lpstr>
      <vt:lpstr>Total maintenance cost</vt:lpstr>
      <vt:lpstr>Cost components</vt:lpstr>
      <vt:lpstr>economic life of asset</vt:lpstr>
      <vt:lpstr>Graphical representation</vt:lpstr>
      <vt:lpstr>Challenger vs Defender</vt:lpstr>
      <vt:lpstr>Example 1</vt:lpstr>
      <vt:lpstr>Solution 1</vt:lpstr>
      <vt:lpstr>Example 2</vt:lpstr>
      <vt:lpstr>Solution 2</vt:lpstr>
      <vt:lpstr>Example 3 If Initial cost = Rs. 60,000, find the year in which the machine should be replaced .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Replacement and maintenance</dc:title>
  <dc:creator>U  S E R</dc:creator>
  <cp:lastModifiedBy>USER</cp:lastModifiedBy>
  <cp:revision>40</cp:revision>
  <dcterms:created xsi:type="dcterms:W3CDTF">2006-08-16T00:00:00Z</dcterms:created>
  <dcterms:modified xsi:type="dcterms:W3CDTF">2021-10-23T05:50:19Z</dcterms:modified>
</cp:coreProperties>
</file>