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0" r:id="rId5"/>
    <p:sldId id="261" r:id="rId6"/>
    <p:sldId id="265" r:id="rId7"/>
    <p:sldId id="264" r:id="rId8"/>
    <p:sldId id="263" r:id="rId9"/>
    <p:sldId id="262" r:id="rId10"/>
    <p:sldId id="266" r:id="rId11"/>
    <p:sldId id="267" r:id="rId12"/>
    <p:sldId id="268" r:id="rId13"/>
    <p:sldId id="269" r:id="rId14"/>
    <p:sldId id="270"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381C6E3-F260-76D4-F94C-6DA053582C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B345CFB-3FC6-3656-BF4D-84A31BFC1D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a:extLst>
              <a:ext uri="{FF2B5EF4-FFF2-40B4-BE49-F238E27FC236}">
                <a16:creationId xmlns:a16="http://schemas.microsoft.com/office/drawing/2014/main" id="{E3081B07-27C7-F840-D07B-94B4E912C8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03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t>Code Refactoring and Bug Report Analysis</a:t>
            </a:r>
            <a:endParaRPr lang="en-US" sz="1800" b="1" dirty="0">
              <a:latin typeface="Arial" panose="020B0604020202020204" pitchFamily="34" charset="0"/>
              <a:cs typeface="Arial" panose="020B0604020202020204" pitchFamily="34" charset="0"/>
            </a:endParaRPr>
          </a:p>
        </p:txBody>
      </p:sp>
      <p:sp>
        <p:nvSpPr>
          <p:cNvPr id="2" name="Google Shape;99;p1">
            <a:extLst>
              <a:ext uri="{FF2B5EF4-FFF2-40B4-BE49-F238E27FC236}">
                <a16:creationId xmlns:a16="http://schemas.microsoft.com/office/drawing/2014/main" id="{8D8F371C-6846-D021-92EE-02AA32E2B0FC}"/>
              </a:ext>
            </a:extLst>
          </p:cNvPr>
          <p:cNvSpPr txBox="1"/>
          <p:nvPr/>
        </p:nvSpPr>
        <p:spPr>
          <a:xfrm>
            <a:off x="3849023" y="4284043"/>
            <a:ext cx="449395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rgbClr val="FF0000"/>
                </a:solidFill>
              </a:rPr>
              <a:t>Prepared by: Angad Gupta</a:t>
            </a:r>
            <a:endParaRPr sz="1800"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04E6CF-918B-7C8B-416B-B2180361632B}"/>
              </a:ext>
            </a:extLst>
          </p:cNvPr>
          <p:cNvSpPr>
            <a:spLocks noGrp="1"/>
          </p:cNvSpPr>
          <p:nvPr>
            <p:ph type="body" idx="1"/>
          </p:nvPr>
        </p:nvSpPr>
        <p:spPr>
          <a:xfrm>
            <a:off x="838200" y="413657"/>
            <a:ext cx="10515600" cy="5763306"/>
          </a:xfrm>
        </p:spPr>
        <p:txBody>
          <a:bodyPr/>
          <a:lstStyle/>
          <a:p>
            <a:endParaRPr lang="en-IN" dirty="0"/>
          </a:p>
        </p:txBody>
      </p:sp>
      <p:pic>
        <p:nvPicPr>
          <p:cNvPr id="5" name="Picture 4">
            <a:extLst>
              <a:ext uri="{FF2B5EF4-FFF2-40B4-BE49-F238E27FC236}">
                <a16:creationId xmlns:a16="http://schemas.microsoft.com/office/drawing/2014/main" id="{59EE5FB7-5468-B00B-55B7-381B3FCB54E4}"/>
              </a:ext>
            </a:extLst>
          </p:cNvPr>
          <p:cNvPicPr>
            <a:picLocks noChangeAspect="1"/>
          </p:cNvPicPr>
          <p:nvPr/>
        </p:nvPicPr>
        <p:blipFill>
          <a:blip r:embed="rId2"/>
          <a:stretch>
            <a:fillRect/>
          </a:stretch>
        </p:blipFill>
        <p:spPr>
          <a:xfrm>
            <a:off x="838201" y="413658"/>
            <a:ext cx="10515600" cy="5787260"/>
          </a:xfrm>
          <a:prstGeom prst="rect">
            <a:avLst/>
          </a:prstGeom>
        </p:spPr>
      </p:pic>
    </p:spTree>
    <p:extLst>
      <p:ext uri="{BB962C8B-B14F-4D97-AF65-F5344CB8AC3E}">
        <p14:creationId xmlns:p14="http://schemas.microsoft.com/office/powerpoint/2010/main" val="293678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896DCF-0DFB-86B5-622D-7B5BFE719313}"/>
              </a:ext>
            </a:extLst>
          </p:cNvPr>
          <p:cNvSpPr>
            <a:spLocks noGrp="1"/>
          </p:cNvSpPr>
          <p:nvPr>
            <p:ph type="body" idx="1"/>
          </p:nvPr>
        </p:nvSpPr>
        <p:spPr>
          <a:xfrm>
            <a:off x="838200" y="381000"/>
            <a:ext cx="10515600" cy="5708877"/>
          </a:xfrm>
        </p:spPr>
        <p:txBody>
          <a:bodyPr/>
          <a:lstStyle/>
          <a:p>
            <a:endParaRPr lang="en-IN" dirty="0"/>
          </a:p>
        </p:txBody>
      </p:sp>
      <p:pic>
        <p:nvPicPr>
          <p:cNvPr id="19" name="Picture 18">
            <a:extLst>
              <a:ext uri="{FF2B5EF4-FFF2-40B4-BE49-F238E27FC236}">
                <a16:creationId xmlns:a16="http://schemas.microsoft.com/office/drawing/2014/main" id="{ADB127C0-9B77-B944-4BF3-0A6547562E60}"/>
              </a:ext>
            </a:extLst>
          </p:cNvPr>
          <p:cNvPicPr>
            <a:picLocks noChangeAspect="1"/>
          </p:cNvPicPr>
          <p:nvPr/>
        </p:nvPicPr>
        <p:blipFill>
          <a:blip r:embed="rId2"/>
          <a:stretch>
            <a:fillRect/>
          </a:stretch>
        </p:blipFill>
        <p:spPr>
          <a:xfrm>
            <a:off x="838200" y="381000"/>
            <a:ext cx="10515599" cy="5708877"/>
          </a:xfrm>
          <a:prstGeom prst="rect">
            <a:avLst/>
          </a:prstGeom>
        </p:spPr>
      </p:pic>
    </p:spTree>
    <p:extLst>
      <p:ext uri="{BB962C8B-B14F-4D97-AF65-F5344CB8AC3E}">
        <p14:creationId xmlns:p14="http://schemas.microsoft.com/office/powerpoint/2010/main" val="247428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CEE1AD-F282-890D-172D-5B59FA9338A6}"/>
              </a:ext>
            </a:extLst>
          </p:cNvPr>
          <p:cNvSpPr>
            <a:spLocks noGrp="1"/>
          </p:cNvSpPr>
          <p:nvPr>
            <p:ph type="body" idx="1"/>
          </p:nvPr>
        </p:nvSpPr>
        <p:spPr>
          <a:xfrm>
            <a:off x="838200" y="478971"/>
            <a:ext cx="10515600" cy="5697992"/>
          </a:xfrm>
        </p:spPr>
        <p:txBody>
          <a:bodyPr/>
          <a:lstStyle/>
          <a:p>
            <a:endParaRPr lang="en-IN" dirty="0"/>
          </a:p>
        </p:txBody>
      </p:sp>
      <p:pic>
        <p:nvPicPr>
          <p:cNvPr id="5" name="Picture 4">
            <a:extLst>
              <a:ext uri="{FF2B5EF4-FFF2-40B4-BE49-F238E27FC236}">
                <a16:creationId xmlns:a16="http://schemas.microsoft.com/office/drawing/2014/main" id="{54682B43-BED4-A366-549E-924D8EC0B8E6}"/>
              </a:ext>
            </a:extLst>
          </p:cNvPr>
          <p:cNvPicPr>
            <a:picLocks noChangeAspect="1"/>
          </p:cNvPicPr>
          <p:nvPr/>
        </p:nvPicPr>
        <p:blipFill>
          <a:blip r:embed="rId2"/>
          <a:stretch>
            <a:fillRect/>
          </a:stretch>
        </p:blipFill>
        <p:spPr>
          <a:xfrm>
            <a:off x="838199" y="478971"/>
            <a:ext cx="10515599" cy="5697992"/>
          </a:xfrm>
          <a:prstGeom prst="rect">
            <a:avLst/>
          </a:prstGeom>
        </p:spPr>
      </p:pic>
    </p:spTree>
    <p:extLst>
      <p:ext uri="{BB962C8B-B14F-4D97-AF65-F5344CB8AC3E}">
        <p14:creationId xmlns:p14="http://schemas.microsoft.com/office/powerpoint/2010/main" val="192174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8154FA-4357-6FE1-0DA1-105F0FB1FE9F}"/>
              </a:ext>
            </a:extLst>
          </p:cNvPr>
          <p:cNvSpPr>
            <a:spLocks noGrp="1"/>
          </p:cNvSpPr>
          <p:nvPr>
            <p:ph type="body" idx="1"/>
          </p:nvPr>
        </p:nvSpPr>
        <p:spPr>
          <a:xfrm>
            <a:off x="838200" y="500743"/>
            <a:ext cx="10515600" cy="5676220"/>
          </a:xfrm>
        </p:spPr>
        <p:txBody>
          <a:bodyPr>
            <a:normAutofit/>
          </a:bodyPr>
          <a:lstStyle/>
          <a:p>
            <a:pPr marL="114300" indent="0">
              <a:buNone/>
            </a:pPr>
            <a:r>
              <a:rPr lang="en-US" b="1" dirty="0">
                <a:solidFill>
                  <a:srgbClr val="FF0000"/>
                </a:solidFill>
              </a:rPr>
              <a:t>Final Output of the Project:</a:t>
            </a:r>
          </a:p>
        </p:txBody>
      </p:sp>
      <p:pic>
        <p:nvPicPr>
          <p:cNvPr id="9" name="Picture 8">
            <a:extLst>
              <a:ext uri="{FF2B5EF4-FFF2-40B4-BE49-F238E27FC236}">
                <a16:creationId xmlns:a16="http://schemas.microsoft.com/office/drawing/2014/main" id="{1235DF4B-A53D-A5C9-5061-CDC0260E61A9}"/>
              </a:ext>
            </a:extLst>
          </p:cNvPr>
          <p:cNvPicPr>
            <a:picLocks noChangeAspect="1"/>
          </p:cNvPicPr>
          <p:nvPr/>
        </p:nvPicPr>
        <p:blipFill>
          <a:blip r:embed="rId2"/>
          <a:stretch>
            <a:fillRect/>
          </a:stretch>
        </p:blipFill>
        <p:spPr>
          <a:xfrm>
            <a:off x="2982685" y="1143001"/>
            <a:ext cx="5889172" cy="5214256"/>
          </a:xfrm>
          <a:prstGeom prst="rect">
            <a:avLst/>
          </a:prstGeom>
        </p:spPr>
      </p:pic>
    </p:spTree>
    <p:extLst>
      <p:ext uri="{BB962C8B-B14F-4D97-AF65-F5344CB8AC3E}">
        <p14:creationId xmlns:p14="http://schemas.microsoft.com/office/powerpoint/2010/main" val="412631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ED2AE6-F617-59AC-A82F-795EC4FC7001}"/>
              </a:ext>
            </a:extLst>
          </p:cNvPr>
          <p:cNvSpPr>
            <a:spLocks noGrp="1"/>
          </p:cNvSpPr>
          <p:nvPr>
            <p:ph type="body" idx="1"/>
          </p:nvPr>
        </p:nvSpPr>
        <p:spPr>
          <a:xfrm>
            <a:off x="838200" y="500743"/>
            <a:ext cx="10515600" cy="5676220"/>
          </a:xfrm>
        </p:spPr>
        <p:txBody>
          <a:bodyPr/>
          <a:lstStyle/>
          <a:p>
            <a:pPr marL="114300" indent="0">
              <a:buNone/>
            </a:pPr>
            <a:r>
              <a:rPr lang="en-US" b="1" dirty="0">
                <a:solidFill>
                  <a:srgbClr val="FF0000"/>
                </a:solidFill>
              </a:rPr>
              <a:t>Conclusion:</a:t>
            </a:r>
          </a:p>
          <a:p>
            <a:r>
              <a:rPr lang="en-US" sz="2000" dirty="0"/>
              <a:t>By updating the Flask route to handle both GET and POST requests and adjusting the logic to retrieve notes from the form data for POST requests, the bug has been successfully resolved, restoring the application's intended functionality. Moreover, these changes have not only fixed the issues but also enhanced the application's usability with a more intuitive and user-friendly interface. This iterative process of code refactoring and bug resolution has significantly improved the Note Taking Application, making it a more valuable tool for efficient note-taking and organization.</a:t>
            </a:r>
            <a:endParaRPr lang="en-IN" sz="2000" dirty="0"/>
          </a:p>
          <a:p>
            <a:endParaRPr lang="en-IN" dirty="0"/>
          </a:p>
        </p:txBody>
      </p:sp>
    </p:spTree>
    <p:extLst>
      <p:ext uri="{BB962C8B-B14F-4D97-AF65-F5344CB8AC3E}">
        <p14:creationId xmlns:p14="http://schemas.microsoft.com/office/powerpoint/2010/main" val="381699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536071" cy="501671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Hello, I'm Angad Gupta, currently pursuing a Bachelor of Technology (B-Tech) degree in Computer Engineering at RK University.</a:t>
            </a:r>
          </a:p>
          <a:p>
            <a:pPr marL="285750" marR="0" lvl="0" indent="-285750" algn="just" rtl="0">
              <a:spcBef>
                <a:spcPts val="0"/>
              </a:spcBef>
              <a:spcAft>
                <a:spcPts val="0"/>
              </a:spcAft>
              <a:buClr>
                <a:schemeClr val="dk1"/>
              </a:buClr>
              <a:buSzPts val="1800"/>
              <a:buFont typeface="Arial"/>
              <a:buChar char="•"/>
            </a:pPr>
            <a:endParaRPr lang="en-US" sz="2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I want to learn data science because it's incredibly useful. It has a big impact on different industries and can help find important information in complicated data. Learning about data science is not just interesting, but it also gives me lots of chances to work in cool areas like artificial intelligence, machine learning, and predictive analytics.</a:t>
            </a:r>
          </a:p>
          <a:p>
            <a:pPr marL="285750" marR="0" lvl="0" indent="-285750" algn="just" rtl="0">
              <a:spcBef>
                <a:spcPts val="0"/>
              </a:spcBef>
              <a:spcAft>
                <a:spcPts val="0"/>
              </a:spcAft>
              <a:buClr>
                <a:schemeClr val="dk1"/>
              </a:buClr>
              <a:buSzPts val="1800"/>
              <a:buFont typeface="Arial"/>
              <a:buChar char="•"/>
            </a:pPr>
            <a:endParaRPr lang="en-US" sz="20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While I haven't gained any professional work experience yet, I am eager to apply my theoretical knowledge in practical settings and contribute meaningfully to projects. </a:t>
            </a:r>
          </a:p>
          <a:p>
            <a:pPr marL="285750" marR="0" lvl="0" indent="-285750" algn="just" rtl="0">
              <a:spcBef>
                <a:spcPts val="0"/>
              </a:spcBef>
              <a:spcAft>
                <a:spcPts val="0"/>
              </a:spcAft>
              <a:buClr>
                <a:schemeClr val="dk1"/>
              </a:buClr>
              <a:buSzPts val="1800"/>
              <a:buFont typeface="Arial"/>
              <a:buChar char="•"/>
            </a:pPr>
            <a:endParaRPr lang="en-US" sz="2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i="0" u="none" strike="noStrike" cap="none" dirty="0">
                <a:solidFill>
                  <a:schemeClr val="dk1"/>
                </a:solidFill>
                <a:latin typeface="Calibri"/>
                <a:ea typeface="Calibri"/>
                <a:cs typeface="Calibri"/>
                <a:sym typeface="Calibri"/>
              </a:rPr>
              <a:t>Below are my GitHub and LinkedIn profiles:</a:t>
            </a:r>
          </a:p>
          <a:p>
            <a:pPr marL="285750" marR="0" lvl="0" indent="-285750" algn="just" rtl="0">
              <a:spcBef>
                <a:spcPts val="0"/>
              </a:spcBef>
              <a:spcAft>
                <a:spcPts val="0"/>
              </a:spcAft>
              <a:buClr>
                <a:schemeClr val="dk1"/>
              </a:buClr>
              <a:buSzPts val="1800"/>
              <a:buFont typeface="Arial"/>
              <a:buChar char="•"/>
            </a:pPr>
            <a:endParaRPr lang="en-US" sz="2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GitHub:</a:t>
            </a:r>
            <a:r>
              <a:rPr lang="en-US" sz="2000" i="0" u="none" strike="noStrike" cap="none" dirty="0">
                <a:solidFill>
                  <a:schemeClr val="dk1"/>
                </a:solidFill>
                <a:latin typeface="Calibri"/>
                <a:ea typeface="Calibri"/>
                <a:cs typeface="Calibri"/>
                <a:sym typeface="Calibri"/>
              </a:rPr>
              <a:t> </a:t>
            </a:r>
            <a:r>
              <a:rPr lang="en-US" sz="2000" i="0" u="none" strike="noStrike" cap="none" dirty="0">
                <a:solidFill>
                  <a:srgbClr val="0070C0"/>
                </a:solidFill>
                <a:latin typeface="Calibri"/>
                <a:ea typeface="Calibri"/>
                <a:cs typeface="Calibri"/>
                <a:sym typeface="Calibri"/>
              </a:rPr>
              <a:t>https://github.com/Angad143</a:t>
            </a:r>
          </a:p>
          <a:p>
            <a:pPr marL="285750" marR="0" lvl="0" indent="-285750" algn="just" rtl="0">
              <a:spcBef>
                <a:spcPts val="0"/>
              </a:spcBef>
              <a:spcAft>
                <a:spcPts val="0"/>
              </a:spcAft>
              <a:buClr>
                <a:schemeClr val="dk1"/>
              </a:buClr>
              <a:buSzPts val="1800"/>
              <a:buFont typeface="Arial"/>
              <a:buChar char="•"/>
            </a:pPr>
            <a:endParaRPr lang="en-US" sz="200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LinkedIn: </a:t>
            </a:r>
            <a:r>
              <a:rPr lang="en-US" sz="2000" i="0" u="none" strike="noStrike" cap="none" dirty="0">
                <a:solidFill>
                  <a:srgbClr val="0070C0"/>
                </a:solidFill>
                <a:latin typeface="Calibri"/>
                <a:ea typeface="Calibri"/>
                <a:cs typeface="Calibri"/>
                <a:sym typeface="Calibri"/>
              </a:rPr>
              <a:t>https://www.linkedin.com/in/angad-gupta143/</a:t>
            </a:r>
            <a:endParaRPr lang="en-US" sz="2000" dirty="0">
              <a:solidFill>
                <a:srgbClr val="0070C0"/>
              </a:solidFill>
              <a:latin typeface="Calibri"/>
              <a:ea typeface="Calibri"/>
              <a:cs typeface="Calibri"/>
              <a:sym typeface="Calibri"/>
            </a:endParaRPr>
          </a:p>
        </p:txBody>
      </p:sp>
      <p:sp>
        <p:nvSpPr>
          <p:cNvPr id="105" name="Google Shape;105;p3"/>
          <p:cNvSpPr txBox="1"/>
          <p:nvPr/>
        </p:nvSpPr>
        <p:spPr>
          <a:xfrm>
            <a:off x="572622" y="583819"/>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32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800234" y="1167637"/>
            <a:ext cx="4936538" cy="4068391"/>
          </a:xfrm>
          <a:prstGeom prst="rect">
            <a:avLst/>
          </a:prstGeom>
          <a:noFill/>
          <a:ln>
            <a:noFill/>
          </a:ln>
        </p:spPr>
        <p:txBody>
          <a:bodyPr spcFirstLastPara="1" wrap="square" lIns="91425" tIns="45700" rIns="91425" bIns="45700" anchor="t" anchorCtr="0">
            <a:noAutofit/>
          </a:bodyPr>
          <a:lstStyle/>
          <a:p>
            <a:pPr indent="-457200" algn="just">
              <a:lnSpc>
                <a:spcPct val="150000"/>
              </a:lnSpc>
              <a:spcBef>
                <a:spcPts val="0"/>
              </a:spcBef>
              <a:buSzPct val="100000"/>
              <a:buFont typeface="Wingdings" panose="05000000000000000000" pitchFamily="2" charset="2"/>
              <a:buChar char="v"/>
            </a:pPr>
            <a:r>
              <a:rPr lang="en-US" b="0" i="0" dirty="0">
                <a:solidFill>
                  <a:schemeClr val="accent2">
                    <a:lumMod val="75000"/>
                  </a:schemeClr>
                </a:solidFill>
                <a:effectLst/>
                <a:latin typeface="Söhne"/>
              </a:rPr>
              <a:t>Project Overview</a:t>
            </a:r>
          </a:p>
          <a:p>
            <a:pPr indent="-457200" algn="just">
              <a:lnSpc>
                <a:spcPct val="150000"/>
              </a:lnSpc>
              <a:spcBef>
                <a:spcPts val="0"/>
              </a:spcBef>
              <a:buSzPct val="100000"/>
              <a:buFont typeface="Wingdings" panose="05000000000000000000" pitchFamily="2" charset="2"/>
              <a:buChar char="v"/>
            </a:pPr>
            <a:r>
              <a:rPr lang="en-US" b="0" i="0" dirty="0">
                <a:solidFill>
                  <a:schemeClr val="accent2">
                    <a:lumMod val="75000"/>
                  </a:schemeClr>
                </a:solidFill>
                <a:effectLst/>
                <a:latin typeface="Söhne"/>
              </a:rPr>
              <a:t>Bug Analysis</a:t>
            </a:r>
          </a:p>
          <a:p>
            <a:pPr indent="-457200" algn="just">
              <a:lnSpc>
                <a:spcPct val="150000"/>
              </a:lnSpc>
              <a:spcBef>
                <a:spcPts val="0"/>
              </a:spcBef>
              <a:buSzPct val="100000"/>
              <a:buFont typeface="Wingdings" panose="05000000000000000000" pitchFamily="2" charset="2"/>
              <a:buChar char="v"/>
            </a:pPr>
            <a:r>
              <a:rPr lang="en-US" b="0" i="0" dirty="0">
                <a:solidFill>
                  <a:schemeClr val="accent2">
                    <a:lumMod val="75000"/>
                  </a:schemeClr>
                </a:solidFill>
                <a:effectLst/>
                <a:latin typeface="Söhne"/>
              </a:rPr>
              <a:t>Issue Identification</a:t>
            </a:r>
          </a:p>
          <a:p>
            <a:pPr indent="-457200" algn="just">
              <a:lnSpc>
                <a:spcPct val="150000"/>
              </a:lnSpc>
              <a:spcBef>
                <a:spcPts val="0"/>
              </a:spcBef>
              <a:buSzPct val="100000"/>
              <a:buFont typeface="Wingdings" panose="05000000000000000000" pitchFamily="2" charset="2"/>
              <a:buChar char="v"/>
            </a:pPr>
            <a:r>
              <a:rPr lang="en-US" b="0" i="0" dirty="0">
                <a:solidFill>
                  <a:schemeClr val="accent2">
                    <a:lumMod val="75000"/>
                  </a:schemeClr>
                </a:solidFill>
                <a:effectLst/>
                <a:latin typeface="Söhne"/>
              </a:rPr>
              <a:t>Resolution Strategy</a:t>
            </a:r>
          </a:p>
          <a:p>
            <a:pPr indent="-457200" algn="just">
              <a:lnSpc>
                <a:spcPct val="150000"/>
              </a:lnSpc>
              <a:spcBef>
                <a:spcPts val="0"/>
              </a:spcBef>
              <a:buSzPct val="100000"/>
              <a:buFont typeface="Wingdings" panose="05000000000000000000" pitchFamily="2" charset="2"/>
              <a:buChar char="v"/>
            </a:pPr>
            <a:r>
              <a:rPr lang="en-US" b="0" i="0" dirty="0">
                <a:solidFill>
                  <a:schemeClr val="accent2">
                    <a:lumMod val="75000"/>
                  </a:schemeClr>
                </a:solidFill>
                <a:effectLst/>
                <a:latin typeface="Söhne"/>
              </a:rPr>
              <a:t>Implementation Changes</a:t>
            </a:r>
          </a:p>
          <a:p>
            <a:pPr indent="-457200" algn="just">
              <a:lnSpc>
                <a:spcPct val="150000"/>
              </a:lnSpc>
              <a:spcBef>
                <a:spcPts val="0"/>
              </a:spcBef>
              <a:buSzPct val="100000"/>
              <a:buFont typeface="Wingdings" panose="05000000000000000000" pitchFamily="2" charset="2"/>
              <a:buChar char="v"/>
            </a:pPr>
            <a:r>
              <a:rPr lang="en-US" dirty="0">
                <a:solidFill>
                  <a:schemeClr val="accent2">
                    <a:lumMod val="75000"/>
                  </a:schemeClr>
                </a:solidFill>
              </a:rPr>
              <a:t>Updated Code</a:t>
            </a:r>
          </a:p>
        </p:txBody>
      </p:sp>
      <p:sp>
        <p:nvSpPr>
          <p:cNvPr id="2" name="Google Shape;99;p1">
            <a:extLst>
              <a:ext uri="{FF2B5EF4-FFF2-40B4-BE49-F238E27FC236}">
                <a16:creationId xmlns:a16="http://schemas.microsoft.com/office/drawing/2014/main" id="{529F8084-A042-DAC0-6A19-32F5E7E82DC0}"/>
              </a:ext>
            </a:extLst>
          </p:cNvPr>
          <p:cNvSpPr txBox="1"/>
          <p:nvPr/>
        </p:nvSpPr>
        <p:spPr>
          <a:xfrm>
            <a:off x="691376" y="538357"/>
            <a:ext cx="5404624" cy="535491"/>
          </a:xfrm>
          <a:prstGeom prst="rect">
            <a:avLst/>
          </a:prstGeom>
          <a:noFill/>
          <a:ln>
            <a:noFill/>
          </a:ln>
        </p:spPr>
        <p:txBody>
          <a:bodyPr spcFirstLastPara="1" wrap="square" lIns="91425" tIns="45700" rIns="91425" bIns="45700" anchor="t" anchorCtr="0">
            <a:spAutoFit/>
          </a:bodyPr>
          <a:lstStyle/>
          <a:p>
            <a:pPr marL="0" lvl="0" indent="0" algn="just" rtl="0">
              <a:lnSpc>
                <a:spcPct val="90000"/>
              </a:lnSpc>
              <a:spcBef>
                <a:spcPts val="0"/>
              </a:spcBef>
              <a:spcAft>
                <a:spcPts val="0"/>
              </a:spcAft>
              <a:buClr>
                <a:schemeClr val="dk1"/>
              </a:buClr>
              <a:buSzPct val="100000"/>
              <a:buNone/>
            </a:pPr>
            <a:r>
              <a:rPr lang="en-US" sz="3200" b="1" dirty="0">
                <a:solidFill>
                  <a:srgbClr val="FF0000"/>
                </a:solidFill>
              </a:rPr>
              <a:t>Report Outline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24919A-6804-0002-D828-6B8D54F83E9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14A6D060-DFBE-7AE0-01A7-CA48D8BB0068}"/>
              </a:ext>
            </a:extLst>
          </p:cNvPr>
          <p:cNvSpPr txBox="1">
            <a:spLocks noGrp="1"/>
          </p:cNvSpPr>
          <p:nvPr>
            <p:ph type="body" idx="1"/>
          </p:nvPr>
        </p:nvSpPr>
        <p:spPr>
          <a:xfrm>
            <a:off x="624468" y="301083"/>
            <a:ext cx="10805532" cy="5698273"/>
          </a:xfrm>
          <a:prstGeom prst="rect">
            <a:avLst/>
          </a:prstGeom>
          <a:noFill/>
          <a:ln>
            <a:noFill/>
          </a:ln>
        </p:spPr>
        <p:txBody>
          <a:bodyPr spcFirstLastPara="1" wrap="square" lIns="91425" tIns="45700" rIns="91425" bIns="45700" anchor="t" anchorCtr="0">
            <a:noAutofit/>
          </a:bodyPr>
          <a:lstStyle/>
          <a:p>
            <a:pPr marL="114300" indent="0">
              <a:buNone/>
            </a:pPr>
            <a:r>
              <a:rPr lang="en-US" b="1" i="0" dirty="0">
                <a:solidFill>
                  <a:srgbClr val="FF0000"/>
                </a:solidFill>
                <a:effectLst/>
                <a:latin typeface="Söhne"/>
              </a:rPr>
              <a:t>Project Overview:</a:t>
            </a:r>
          </a:p>
          <a:p>
            <a:r>
              <a:rPr lang="en-US" sz="2000" b="0" i="0" dirty="0">
                <a:solidFill>
                  <a:srgbClr val="0D0D0D"/>
                </a:solidFill>
                <a:effectLst/>
                <a:latin typeface="Söhne"/>
              </a:rPr>
              <a:t>The Note Taking Application is a Python-based web tool developed using Flask for the backend and HTML for the frontend. It allows users to input and view notes in a simple interface. The primary functionalities include adding notes via a form and displaying them in an unordered list on the same page.</a:t>
            </a:r>
          </a:p>
          <a:p>
            <a:r>
              <a:rPr lang="en-US" sz="2000" b="0" i="0" dirty="0">
                <a:solidFill>
                  <a:srgbClr val="0D0D0D"/>
                </a:solidFill>
                <a:effectLst/>
                <a:latin typeface="Söhne"/>
              </a:rPr>
              <a:t>Additional Points:</a:t>
            </a:r>
          </a:p>
          <a:p>
            <a:r>
              <a:rPr lang="en-US" sz="2000" b="1" i="0" dirty="0">
                <a:solidFill>
                  <a:srgbClr val="0D0D0D"/>
                </a:solidFill>
                <a:effectLst/>
                <a:latin typeface="Söhne"/>
              </a:rPr>
              <a:t>Technologies:</a:t>
            </a:r>
            <a:r>
              <a:rPr lang="en-US" sz="2000" b="0" i="0" dirty="0">
                <a:solidFill>
                  <a:srgbClr val="0D0D0D"/>
                </a:solidFill>
                <a:effectLst/>
                <a:latin typeface="Söhne"/>
              </a:rPr>
              <a:t> Python, Flask, HTML.</a:t>
            </a:r>
          </a:p>
          <a:p>
            <a:r>
              <a:rPr lang="en-US" sz="2000" b="1" i="0" dirty="0">
                <a:solidFill>
                  <a:srgbClr val="0D0D0D"/>
                </a:solidFill>
                <a:effectLst/>
                <a:latin typeface="Söhne"/>
              </a:rPr>
              <a:t>Main Features:</a:t>
            </a:r>
            <a:r>
              <a:rPr lang="en-US" sz="2000" b="0" i="0" dirty="0">
                <a:solidFill>
                  <a:srgbClr val="0D0D0D"/>
                </a:solidFill>
                <a:effectLst/>
                <a:latin typeface="Söhne"/>
              </a:rPr>
              <a:t> Note addition, instant display.</a:t>
            </a:r>
          </a:p>
          <a:p>
            <a:pPr marL="114300" indent="0">
              <a:buNone/>
            </a:pPr>
            <a:r>
              <a:rPr lang="en-US" b="1" dirty="0">
                <a:solidFill>
                  <a:srgbClr val="FF0000"/>
                </a:solidFill>
                <a:latin typeface="Söhne"/>
              </a:rPr>
              <a:t>Bug Analysis:</a:t>
            </a:r>
          </a:p>
          <a:p>
            <a:r>
              <a:rPr lang="en-US" sz="2000" b="0" i="0" dirty="0">
                <a:solidFill>
                  <a:srgbClr val="0D0D0D"/>
                </a:solidFill>
                <a:effectLst/>
                <a:latin typeface="Söhne"/>
              </a:rPr>
              <a:t>The Note Taking Application initially suffered from various operational and presentational issues:</a:t>
            </a:r>
          </a:p>
          <a:p>
            <a:r>
              <a:rPr lang="en-US" sz="2000" b="0" i="0" dirty="0">
                <a:solidFill>
                  <a:srgbClr val="0D0D0D"/>
                </a:solidFill>
                <a:effectLst/>
                <a:latin typeface="Söhne"/>
              </a:rPr>
              <a:t>Incorrect form submission method configuration led to note addition failures.</a:t>
            </a:r>
          </a:p>
          <a:p>
            <a:r>
              <a:rPr lang="en-US" sz="2000" b="0" i="0" dirty="0">
                <a:solidFill>
                  <a:srgbClr val="0D0D0D"/>
                </a:solidFill>
                <a:effectLst/>
                <a:latin typeface="Söhne"/>
              </a:rPr>
              <a:t>Inadequate HTML layout styling resulted in a visually unappealing interface.</a:t>
            </a:r>
          </a:p>
          <a:p>
            <a:r>
              <a:rPr lang="en-US" sz="2000" b="0" i="0" dirty="0">
                <a:solidFill>
                  <a:srgbClr val="0D0D0D"/>
                </a:solidFill>
                <a:effectLst/>
                <a:latin typeface="Söhne"/>
              </a:rPr>
              <a:t>Misalignment of the note display affected the overall layout consistency.</a:t>
            </a:r>
          </a:p>
          <a:p>
            <a:r>
              <a:rPr lang="en-US" sz="2000" b="0" i="0" dirty="0">
                <a:solidFill>
                  <a:srgbClr val="0D0D0D"/>
                </a:solidFill>
                <a:effectLst/>
                <a:latin typeface="Söhne"/>
              </a:rPr>
              <a:t>Limited request handling in the index() route, configured to handle only POST requests, led to issues retrieving notes from request arguments (</a:t>
            </a:r>
            <a:r>
              <a:rPr lang="en-US" sz="2000" b="0" i="0" dirty="0" err="1">
                <a:solidFill>
                  <a:srgbClr val="0D0D0D"/>
                </a:solidFill>
                <a:effectLst/>
                <a:latin typeface="Söhne"/>
              </a:rPr>
              <a:t>request.args.get</a:t>
            </a:r>
            <a:r>
              <a:rPr lang="en-US" sz="2000" b="0" i="0" dirty="0">
                <a:solidFill>
                  <a:srgbClr val="0D0D0D"/>
                </a:solidFill>
                <a:effectLst/>
                <a:latin typeface="Söhne"/>
              </a:rPr>
              <a:t>("note")).</a:t>
            </a:r>
          </a:p>
        </p:txBody>
      </p:sp>
    </p:spTree>
    <p:extLst>
      <p:ext uri="{BB962C8B-B14F-4D97-AF65-F5344CB8AC3E}">
        <p14:creationId xmlns:p14="http://schemas.microsoft.com/office/powerpoint/2010/main" val="417870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2102D4-BE5E-FD2E-A617-B547B6CEA8CE}"/>
              </a:ext>
            </a:extLst>
          </p:cNvPr>
          <p:cNvSpPr>
            <a:spLocks noGrp="1"/>
          </p:cNvSpPr>
          <p:nvPr>
            <p:ph type="body" idx="1"/>
          </p:nvPr>
        </p:nvSpPr>
        <p:spPr>
          <a:xfrm>
            <a:off x="838200" y="489857"/>
            <a:ext cx="10515600" cy="5687106"/>
          </a:xfrm>
        </p:spPr>
        <p:txBody>
          <a:bodyPr>
            <a:normAutofit/>
          </a:bodyPr>
          <a:lstStyle/>
          <a:p>
            <a:pPr marL="114300" indent="0">
              <a:buNone/>
            </a:pPr>
            <a:r>
              <a:rPr lang="en-IN" sz="2400" b="1" dirty="0"/>
              <a:t>Initial Code:</a:t>
            </a:r>
          </a:p>
          <a:p>
            <a:pPr marL="114300" indent="0">
              <a:buNone/>
            </a:pPr>
            <a:endParaRPr lang="en-IN" sz="2400" b="1" dirty="0"/>
          </a:p>
          <a:p>
            <a:pPr marL="114300" indent="0">
              <a:buNone/>
            </a:pPr>
            <a:endParaRPr lang="en-IN" sz="2400" b="1" dirty="0"/>
          </a:p>
          <a:p>
            <a:endParaRPr lang="en-IN" sz="2000" dirty="0"/>
          </a:p>
        </p:txBody>
      </p:sp>
      <p:pic>
        <p:nvPicPr>
          <p:cNvPr id="5" name="Picture 4">
            <a:extLst>
              <a:ext uri="{FF2B5EF4-FFF2-40B4-BE49-F238E27FC236}">
                <a16:creationId xmlns:a16="http://schemas.microsoft.com/office/drawing/2014/main" id="{513CABF6-DF77-79A8-FBDE-0246AF88F065}"/>
              </a:ext>
            </a:extLst>
          </p:cNvPr>
          <p:cNvPicPr>
            <a:picLocks noChangeAspect="1"/>
          </p:cNvPicPr>
          <p:nvPr/>
        </p:nvPicPr>
        <p:blipFill>
          <a:blip r:embed="rId2"/>
          <a:stretch>
            <a:fillRect/>
          </a:stretch>
        </p:blipFill>
        <p:spPr>
          <a:xfrm>
            <a:off x="1045029" y="1240971"/>
            <a:ext cx="10308771" cy="4844143"/>
          </a:xfrm>
          <a:prstGeom prst="rect">
            <a:avLst/>
          </a:prstGeom>
        </p:spPr>
      </p:pic>
    </p:spTree>
    <p:extLst>
      <p:ext uri="{BB962C8B-B14F-4D97-AF65-F5344CB8AC3E}">
        <p14:creationId xmlns:p14="http://schemas.microsoft.com/office/powerpoint/2010/main" val="312163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F59636-7465-8EEA-F0AB-513B019BB27E}"/>
              </a:ext>
            </a:extLst>
          </p:cNvPr>
          <p:cNvSpPr>
            <a:spLocks noGrp="1"/>
          </p:cNvSpPr>
          <p:nvPr>
            <p:ph type="body" idx="1"/>
          </p:nvPr>
        </p:nvSpPr>
        <p:spPr>
          <a:xfrm>
            <a:off x="838200" y="681037"/>
            <a:ext cx="10515600" cy="5495926"/>
          </a:xfrm>
        </p:spPr>
        <p:txBody>
          <a:bodyPr/>
          <a:lstStyle/>
          <a:p>
            <a:endParaRPr lang="en-IN" dirty="0"/>
          </a:p>
        </p:txBody>
      </p:sp>
      <p:pic>
        <p:nvPicPr>
          <p:cNvPr id="5" name="Picture 4">
            <a:extLst>
              <a:ext uri="{FF2B5EF4-FFF2-40B4-BE49-F238E27FC236}">
                <a16:creationId xmlns:a16="http://schemas.microsoft.com/office/drawing/2014/main" id="{D027EC15-EB06-B83A-DD62-2A8FE6117CDD}"/>
              </a:ext>
            </a:extLst>
          </p:cNvPr>
          <p:cNvPicPr>
            <a:picLocks noChangeAspect="1"/>
          </p:cNvPicPr>
          <p:nvPr/>
        </p:nvPicPr>
        <p:blipFill>
          <a:blip r:embed="rId2"/>
          <a:stretch>
            <a:fillRect/>
          </a:stretch>
        </p:blipFill>
        <p:spPr>
          <a:xfrm>
            <a:off x="838200" y="681037"/>
            <a:ext cx="10515600" cy="5495924"/>
          </a:xfrm>
          <a:prstGeom prst="rect">
            <a:avLst/>
          </a:prstGeom>
        </p:spPr>
      </p:pic>
    </p:spTree>
    <p:extLst>
      <p:ext uri="{BB962C8B-B14F-4D97-AF65-F5344CB8AC3E}">
        <p14:creationId xmlns:p14="http://schemas.microsoft.com/office/powerpoint/2010/main" val="276722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44817A-AB3A-5564-5E84-64CE8FFF76FB}"/>
              </a:ext>
            </a:extLst>
          </p:cNvPr>
          <p:cNvSpPr>
            <a:spLocks noGrp="1"/>
          </p:cNvSpPr>
          <p:nvPr>
            <p:ph type="body" idx="1"/>
          </p:nvPr>
        </p:nvSpPr>
        <p:spPr>
          <a:xfrm>
            <a:off x="838200" y="446314"/>
            <a:ext cx="10515600" cy="5730650"/>
          </a:xfrm>
        </p:spPr>
        <p:txBody>
          <a:bodyPr>
            <a:normAutofit/>
          </a:bodyPr>
          <a:lstStyle/>
          <a:p>
            <a:pPr marL="114300" indent="0">
              <a:buNone/>
            </a:pPr>
            <a:r>
              <a:rPr lang="en-US" b="1" dirty="0">
                <a:solidFill>
                  <a:srgbClr val="FF0000"/>
                </a:solidFill>
              </a:rPr>
              <a:t>Issue Identification:</a:t>
            </a:r>
          </a:p>
          <a:p>
            <a:r>
              <a:rPr lang="en-US" sz="2000" dirty="0"/>
              <a:t>Misconfigured form submission method prevented successful note addition.</a:t>
            </a:r>
          </a:p>
          <a:p>
            <a:r>
              <a:rPr lang="en-US" sz="2000" dirty="0"/>
              <a:t>Inadequate HTML layout styling detracted from the user interface.</a:t>
            </a:r>
          </a:p>
          <a:p>
            <a:r>
              <a:rPr lang="en-US" sz="2000" dirty="0"/>
              <a:t>Lack of alignment in note display caused visual inconsistencies.</a:t>
            </a:r>
          </a:p>
          <a:p>
            <a:r>
              <a:rPr lang="en-US" sz="2000" dirty="0"/>
              <a:t>Additional Points:</a:t>
            </a:r>
          </a:p>
          <a:p>
            <a:r>
              <a:rPr lang="en-US" sz="2000" b="1" dirty="0"/>
              <a:t>Root Causes: </a:t>
            </a:r>
            <a:r>
              <a:rPr lang="en-US" sz="2000" dirty="0"/>
              <a:t>Configuration oversight, styling deficiencies.</a:t>
            </a:r>
          </a:p>
          <a:p>
            <a:pPr marL="114300" indent="0">
              <a:buNone/>
            </a:pPr>
            <a:r>
              <a:rPr lang="en-US" b="1" dirty="0">
                <a:solidFill>
                  <a:srgbClr val="FF0000"/>
                </a:solidFill>
              </a:rPr>
              <a:t>Resolution Strategy:</a:t>
            </a:r>
          </a:p>
          <a:p>
            <a:r>
              <a:rPr lang="en-US" sz="2000" dirty="0"/>
              <a:t>Correct the form submission method to facilitate seamless note addition.</a:t>
            </a:r>
          </a:p>
          <a:p>
            <a:r>
              <a:rPr lang="en-US" sz="2000" dirty="0"/>
              <a:t>Enhance CSS styling to improve the visual appeal and consistency of the interface.</a:t>
            </a:r>
          </a:p>
          <a:p>
            <a:r>
              <a:rPr lang="en-US" sz="2000" dirty="0"/>
              <a:t>Adjust CSS properties to ensure proper alignment of the note display.</a:t>
            </a:r>
          </a:p>
          <a:p>
            <a:r>
              <a:rPr lang="en-US" sz="2000" dirty="0"/>
              <a:t>Additional Points:</a:t>
            </a:r>
          </a:p>
          <a:p>
            <a:r>
              <a:rPr lang="en-US" sz="2000" b="1" dirty="0"/>
              <a:t>Approach:</a:t>
            </a:r>
            <a:r>
              <a:rPr lang="en-US" sz="2000" dirty="0"/>
              <a:t> Incremental debugging and styling refinements.</a:t>
            </a:r>
          </a:p>
        </p:txBody>
      </p:sp>
    </p:spTree>
    <p:extLst>
      <p:ext uri="{BB962C8B-B14F-4D97-AF65-F5344CB8AC3E}">
        <p14:creationId xmlns:p14="http://schemas.microsoft.com/office/powerpoint/2010/main" val="319183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E420C-4134-37A0-2391-014183375787}"/>
              </a:ext>
            </a:extLst>
          </p:cNvPr>
          <p:cNvSpPr>
            <a:spLocks noGrp="1"/>
          </p:cNvSpPr>
          <p:nvPr>
            <p:ph type="body" idx="1"/>
          </p:nvPr>
        </p:nvSpPr>
        <p:spPr>
          <a:xfrm>
            <a:off x="838200" y="457200"/>
            <a:ext cx="10515600" cy="5719763"/>
          </a:xfrm>
        </p:spPr>
        <p:txBody>
          <a:bodyPr>
            <a:normAutofit/>
          </a:bodyPr>
          <a:lstStyle/>
          <a:p>
            <a:pPr marL="114300" indent="0">
              <a:buNone/>
            </a:pPr>
            <a:r>
              <a:rPr lang="en-US" b="1" dirty="0">
                <a:solidFill>
                  <a:srgbClr val="FF0000"/>
                </a:solidFill>
              </a:rPr>
              <a:t>Implementation Changes:</a:t>
            </a:r>
          </a:p>
          <a:p>
            <a:r>
              <a:rPr lang="en-US" sz="2000" dirty="0"/>
              <a:t>Updated form action and method in app.py for proper note submission.</a:t>
            </a:r>
          </a:p>
          <a:p>
            <a:r>
              <a:rPr lang="en-US" sz="2000" dirty="0"/>
              <a:t>Enhanced CSS styling in styles.css to improve interface aesthetics.</a:t>
            </a:r>
          </a:p>
          <a:p>
            <a:r>
              <a:rPr lang="en-US" sz="2000" dirty="0"/>
              <a:t>Adjusted CSS properties to centrally align the note display within the container.</a:t>
            </a:r>
          </a:p>
          <a:p>
            <a:r>
              <a:rPr lang="en-US" sz="2000" dirty="0"/>
              <a:t>Additional Points:</a:t>
            </a:r>
          </a:p>
          <a:p>
            <a:r>
              <a:rPr lang="en-US" sz="2000" dirty="0"/>
              <a:t>Testing: Thoroughly tested changes to ensure functionality and visual improvements.</a:t>
            </a:r>
          </a:p>
          <a:p>
            <a:r>
              <a:rPr lang="en-US" sz="2000" dirty="0"/>
              <a:t>Refactoring: Reviewed and optimized existing code for clarity and efficiency.</a:t>
            </a:r>
          </a:p>
          <a:p>
            <a:pPr marL="114300" indent="0">
              <a:buNone/>
            </a:pPr>
            <a:endParaRPr lang="en-IN" sz="2000" dirty="0"/>
          </a:p>
        </p:txBody>
      </p:sp>
    </p:spTree>
    <p:extLst>
      <p:ext uri="{BB962C8B-B14F-4D97-AF65-F5344CB8AC3E}">
        <p14:creationId xmlns:p14="http://schemas.microsoft.com/office/powerpoint/2010/main" val="169756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AFF96-67F1-4946-9CDA-96824241548D}"/>
              </a:ext>
            </a:extLst>
          </p:cNvPr>
          <p:cNvSpPr>
            <a:spLocks noGrp="1"/>
          </p:cNvSpPr>
          <p:nvPr>
            <p:ph type="body" idx="1"/>
          </p:nvPr>
        </p:nvSpPr>
        <p:spPr>
          <a:xfrm>
            <a:off x="838200" y="522514"/>
            <a:ext cx="10515600" cy="5654449"/>
          </a:xfrm>
        </p:spPr>
        <p:txBody>
          <a:bodyPr/>
          <a:lstStyle/>
          <a:p>
            <a:pPr marL="114300" indent="0">
              <a:buNone/>
            </a:pPr>
            <a:r>
              <a:rPr lang="en-US" b="1" dirty="0">
                <a:solidFill>
                  <a:srgbClr val="FF0000"/>
                </a:solidFill>
              </a:rPr>
              <a:t>Updated Code:</a:t>
            </a:r>
          </a:p>
          <a:p>
            <a:endParaRPr lang="en-IN" dirty="0"/>
          </a:p>
        </p:txBody>
      </p:sp>
      <p:pic>
        <p:nvPicPr>
          <p:cNvPr id="5" name="Picture 4">
            <a:extLst>
              <a:ext uri="{FF2B5EF4-FFF2-40B4-BE49-F238E27FC236}">
                <a16:creationId xmlns:a16="http://schemas.microsoft.com/office/drawing/2014/main" id="{2F6EC8D1-17D4-32A8-4853-654D8334B8F6}"/>
              </a:ext>
            </a:extLst>
          </p:cNvPr>
          <p:cNvPicPr>
            <a:picLocks noChangeAspect="1"/>
          </p:cNvPicPr>
          <p:nvPr/>
        </p:nvPicPr>
        <p:blipFill>
          <a:blip r:embed="rId2"/>
          <a:stretch>
            <a:fillRect/>
          </a:stretch>
        </p:blipFill>
        <p:spPr>
          <a:xfrm>
            <a:off x="1066800" y="1197429"/>
            <a:ext cx="10287000" cy="4979534"/>
          </a:xfrm>
          <a:prstGeom prst="rect">
            <a:avLst/>
          </a:prstGeom>
        </p:spPr>
      </p:pic>
    </p:spTree>
    <p:extLst>
      <p:ext uri="{BB962C8B-B14F-4D97-AF65-F5344CB8AC3E}">
        <p14:creationId xmlns:p14="http://schemas.microsoft.com/office/powerpoint/2010/main" val="37187642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116</TotalTime>
  <Words>603</Words>
  <Application>Microsoft Office PowerPoint</Application>
  <PresentationFormat>Widescreen</PresentationFormat>
  <Paragraphs>58</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Lato Black</vt:lpstr>
      <vt:lpstr>Libre Baskerville</vt:lpstr>
      <vt:lpstr>Arial</vt:lpstr>
      <vt:lpstr>Wingdings</vt:lpstr>
      <vt:lpstr>Söhne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Angad Gupta</cp:lastModifiedBy>
  <cp:revision>4</cp:revision>
  <dcterms:created xsi:type="dcterms:W3CDTF">2021-02-16T05:19:01Z</dcterms:created>
  <dcterms:modified xsi:type="dcterms:W3CDTF">2024-02-27T18:38:36Z</dcterms:modified>
</cp:coreProperties>
</file>