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
  </p:notesMasterIdLst>
  <p:sldIdLst>
    <p:sldId id="256" r:id="rId2"/>
    <p:sldId id="257" r:id="rId3"/>
    <p:sldId id="258" r:id="rId4"/>
    <p:sldId id="260" r:id="rId5"/>
    <p:sldId id="259" r:id="rId6"/>
  </p:sldIdLst>
  <p:sldSz cx="12192000" cy="6858000"/>
  <p:notesSz cx="6858000" cy="9144000"/>
  <p:embeddedFontLst>
    <p:embeddedFont>
      <p:font typeface="Lato Black" panose="020F0502020204030203" pitchFamily="34" charset="0"/>
      <p:bold r:id="rId8"/>
      <p:boldItalic r:id="rId9"/>
    </p:embeddedFont>
    <p:embeddedFont>
      <p:font typeface="Libre Baskerville" panose="02000000000000000000" pitchFamily="2" charset="0"/>
      <p:regular r:id="rId10"/>
      <p:bold r:id="rId11"/>
      <p: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4"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381C6E3-F260-76D4-F94C-6DA053582CA5}"/>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9B345CFB-3FC6-3656-BF4D-84A31BFC1D7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a:extLst>
              <a:ext uri="{FF2B5EF4-FFF2-40B4-BE49-F238E27FC236}">
                <a16:creationId xmlns:a16="http://schemas.microsoft.com/office/drawing/2014/main" id="{E3081B07-27C7-F840-D07B-94B4E912C8F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036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Arial" panose="020B0604020202020204" pitchFamily="34" charset="0"/>
                <a:ea typeface="Calibri"/>
                <a:cs typeface="Arial" panose="020B0604020202020204" pitchFamily="34" charset="0"/>
                <a:sym typeface="Calibri"/>
              </a:rPr>
              <a:t>Exploratory Data Analysis (EDA) on </a:t>
            </a:r>
            <a:r>
              <a:rPr lang="en-IN" sz="1800" b="1" dirty="0">
                <a:effectLst/>
                <a:latin typeface="Arial" panose="020B0604020202020204" pitchFamily="34" charset="0"/>
                <a:ea typeface="Arial" panose="020B0604020202020204" pitchFamily="34" charset="0"/>
                <a:cs typeface="Arial" panose="020B0604020202020204" pitchFamily="34" charset="0"/>
              </a:rPr>
              <a:t>Aspiring Mind Employment Outcome 2015 (AMEO) Dataset </a:t>
            </a:r>
            <a:endParaRPr sz="1800" b="1"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1" y="1299172"/>
            <a:ext cx="10536071" cy="4031833"/>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Arial"/>
              <a:buChar char="•"/>
            </a:pPr>
            <a:r>
              <a:rPr lang="en-US" sz="1800" i="0" u="none" strike="noStrike" cap="none" dirty="0">
                <a:solidFill>
                  <a:schemeClr val="dk1"/>
                </a:solidFill>
                <a:latin typeface="Calibri"/>
                <a:ea typeface="Calibri"/>
                <a:cs typeface="Calibri"/>
                <a:sym typeface="Calibri"/>
              </a:rPr>
              <a:t>Hello, I'm Angad Gupta, currently pursuing a Bachelor of Technology (B-Tech) degree in Computer Engineering at RK University.</a:t>
            </a:r>
          </a:p>
          <a:p>
            <a:pPr marL="285750" marR="0" lvl="0" indent="-285750" algn="just" rtl="0">
              <a:spcBef>
                <a:spcPts val="0"/>
              </a:spcBef>
              <a:spcAft>
                <a:spcPts val="0"/>
              </a:spcAft>
              <a:buClr>
                <a:schemeClr val="dk1"/>
              </a:buClr>
              <a:buSzPts val="1800"/>
              <a:buFont typeface="Arial"/>
              <a:buChar char="•"/>
            </a:pPr>
            <a:endParaRPr lang="en-IN" sz="1000" i="0" u="none"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Arial"/>
              <a:buChar char="•"/>
            </a:pPr>
            <a:r>
              <a:rPr lang="en-US" sz="1800" i="0" u="none" strike="noStrike" cap="none" dirty="0">
                <a:solidFill>
                  <a:schemeClr val="dk1"/>
                </a:solidFill>
                <a:latin typeface="Calibri"/>
                <a:ea typeface="Calibri"/>
                <a:cs typeface="Calibri"/>
                <a:sym typeface="Calibri"/>
              </a:rPr>
              <a:t>I want to learn data science because it's incredibly useful. It has a big impact on different industries and can help find important information in complicated data. Learning about data science is not just interesting, but it also gives me lots of chances to work in cool areas like artificial intelligence, machine learning, and predictive analytics.</a:t>
            </a:r>
          </a:p>
          <a:p>
            <a:pPr marL="285750" marR="0" lvl="0" indent="-285750" algn="just" rtl="0">
              <a:spcBef>
                <a:spcPts val="0"/>
              </a:spcBef>
              <a:spcAft>
                <a:spcPts val="0"/>
              </a:spcAft>
              <a:buClr>
                <a:schemeClr val="dk1"/>
              </a:buClr>
              <a:buSzPts val="1800"/>
              <a:buFont typeface="Arial"/>
              <a:buChar char="•"/>
            </a:pPr>
            <a:endParaRPr lang="en-US" sz="1000"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Arial"/>
              <a:buChar char="•"/>
            </a:pPr>
            <a:r>
              <a:rPr lang="en-US" sz="1800" i="0" u="none" strike="noStrike" cap="none" dirty="0">
                <a:solidFill>
                  <a:schemeClr val="dk1"/>
                </a:solidFill>
                <a:latin typeface="Calibri"/>
                <a:ea typeface="Calibri"/>
                <a:cs typeface="Calibri"/>
                <a:sym typeface="Calibri"/>
              </a:rPr>
              <a:t>While I haven't gained any professional work experience yet, I am eager to apply my theoretical knowledge in practical settings and contribute meaningfully to projects. </a:t>
            </a:r>
          </a:p>
          <a:p>
            <a:pPr marL="285750" marR="0" lvl="0" indent="-285750" algn="just" rtl="0">
              <a:spcBef>
                <a:spcPts val="0"/>
              </a:spcBef>
              <a:spcAft>
                <a:spcPts val="0"/>
              </a:spcAft>
              <a:buClr>
                <a:schemeClr val="dk1"/>
              </a:buClr>
              <a:buSzPts val="1800"/>
              <a:buFont typeface="Arial"/>
              <a:buChar char="•"/>
            </a:pPr>
            <a:endParaRPr lang="en-US" sz="1000" i="0" u="none"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Arial"/>
              <a:buChar char="•"/>
            </a:pPr>
            <a:r>
              <a:rPr lang="en-US" sz="1800" i="0" u="none" strike="noStrike" cap="none" dirty="0">
                <a:solidFill>
                  <a:schemeClr val="dk1"/>
                </a:solidFill>
                <a:latin typeface="Calibri"/>
                <a:ea typeface="Calibri"/>
                <a:cs typeface="Calibri"/>
                <a:sym typeface="Calibri"/>
              </a:rPr>
              <a:t>Below are my GitHub and LinkedIn profiles:</a:t>
            </a:r>
          </a:p>
          <a:p>
            <a:pPr marL="285750" marR="0" lvl="0" indent="-285750" algn="just" rtl="0">
              <a:spcBef>
                <a:spcPts val="0"/>
              </a:spcBef>
              <a:spcAft>
                <a:spcPts val="0"/>
              </a:spcAft>
              <a:buClr>
                <a:schemeClr val="dk1"/>
              </a:buClr>
              <a:buSzPts val="1800"/>
              <a:buFont typeface="Arial"/>
              <a:buChar char="•"/>
            </a:pPr>
            <a:endParaRPr lang="en-US" sz="1000" i="0" u="none"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GitHub:</a:t>
            </a:r>
            <a:r>
              <a:rPr lang="en-US" sz="1800" i="0" u="none" strike="noStrike" cap="none" dirty="0">
                <a:solidFill>
                  <a:schemeClr val="dk1"/>
                </a:solidFill>
                <a:latin typeface="Calibri"/>
                <a:ea typeface="Calibri"/>
                <a:cs typeface="Calibri"/>
                <a:sym typeface="Calibri"/>
              </a:rPr>
              <a:t> </a:t>
            </a:r>
            <a:r>
              <a:rPr lang="en-US" sz="1800" i="0" u="none" strike="noStrike" cap="none" dirty="0">
                <a:solidFill>
                  <a:srgbClr val="0070C0"/>
                </a:solidFill>
                <a:latin typeface="Calibri"/>
                <a:ea typeface="Calibri"/>
                <a:cs typeface="Calibri"/>
                <a:sym typeface="Calibri"/>
              </a:rPr>
              <a:t>https://github.com/Angad143</a:t>
            </a:r>
          </a:p>
          <a:p>
            <a:pPr marL="285750" marR="0" lvl="0" indent="-285750" algn="just" rtl="0">
              <a:spcBef>
                <a:spcPts val="0"/>
              </a:spcBef>
              <a:spcAft>
                <a:spcPts val="0"/>
              </a:spcAft>
              <a:buClr>
                <a:schemeClr val="dk1"/>
              </a:buClr>
              <a:buSzPts val="1800"/>
              <a:buFont typeface="Arial"/>
              <a:buChar char="•"/>
            </a:pPr>
            <a:endParaRPr lang="en-US" sz="1000" i="0" u="none"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LinkedIn: </a:t>
            </a:r>
            <a:r>
              <a:rPr lang="en-US" sz="1800" i="0" u="none" strike="noStrike" cap="none" dirty="0">
                <a:solidFill>
                  <a:srgbClr val="0070C0"/>
                </a:solidFill>
                <a:latin typeface="Calibri"/>
                <a:ea typeface="Calibri"/>
                <a:cs typeface="Calibri"/>
                <a:sym typeface="Calibri"/>
              </a:rPr>
              <a:t>https://www.linkedin.com/in/angad-gupta143/</a:t>
            </a:r>
            <a:endParaRPr sz="1800" dirty="0">
              <a:solidFill>
                <a:srgbClr val="0070C0"/>
              </a:solidFill>
              <a:latin typeface="Calibri"/>
              <a:ea typeface="Calibri"/>
              <a:cs typeface="Calibri"/>
              <a:sym typeface="Calibri"/>
            </a:endParaRPr>
          </a:p>
        </p:txBody>
      </p:sp>
      <p:sp>
        <p:nvSpPr>
          <p:cNvPr id="105" name="Google Shape;105;p3"/>
          <p:cNvSpPr txBox="1"/>
          <p:nvPr/>
        </p:nvSpPr>
        <p:spPr>
          <a:xfrm>
            <a:off x="572622" y="583819"/>
            <a:ext cx="6099463" cy="437002"/>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2800" b="0" i="0" u="none" strike="noStrike" cap="none" dirty="0">
                <a:solidFill>
                  <a:srgbClr val="FF0000"/>
                </a:solidFill>
                <a:latin typeface="Lato Black"/>
                <a:ea typeface="Lato Black"/>
                <a:cs typeface="Lato Black"/>
                <a:sym typeface="Lato Black"/>
              </a:rPr>
              <a:t>About me</a:t>
            </a:r>
            <a:endParaRPr sz="2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4"/>
          <p:cNvSpPr txBox="1">
            <a:spLocks noGrp="1"/>
          </p:cNvSpPr>
          <p:nvPr>
            <p:ph type="body" idx="1"/>
          </p:nvPr>
        </p:nvSpPr>
        <p:spPr>
          <a:xfrm>
            <a:off x="691376" y="211873"/>
            <a:ext cx="10772078" cy="6058495"/>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ct val="100000"/>
              <a:buNone/>
            </a:pPr>
            <a:r>
              <a:rPr lang="en-US" sz="1800" b="1" dirty="0">
                <a:solidFill>
                  <a:srgbClr val="FF0000"/>
                </a:solidFill>
              </a:rPr>
              <a:t>Business Problem and Use Case Domain Understanding:</a:t>
            </a:r>
          </a:p>
          <a:p>
            <a:pPr marL="228600" lvl="0" indent="-228600" algn="just" rtl="0">
              <a:lnSpc>
                <a:spcPct val="90000"/>
              </a:lnSpc>
              <a:spcBef>
                <a:spcPts val="0"/>
              </a:spcBef>
              <a:spcAft>
                <a:spcPts val="0"/>
              </a:spcAft>
              <a:buClr>
                <a:schemeClr val="dk1"/>
              </a:buClr>
              <a:buSzPct val="100000"/>
              <a:buChar char="•"/>
            </a:pPr>
            <a:endParaRPr lang="en-US" sz="800" b="1" dirty="0"/>
          </a:p>
          <a:p>
            <a:pPr marL="228600" lvl="0" indent="-228600" algn="just" rtl="0">
              <a:lnSpc>
                <a:spcPct val="100000"/>
              </a:lnSpc>
              <a:spcBef>
                <a:spcPts val="0"/>
              </a:spcBef>
              <a:spcAft>
                <a:spcPts val="0"/>
              </a:spcAft>
              <a:buClr>
                <a:schemeClr val="dk1"/>
              </a:buClr>
              <a:buSzPct val="100000"/>
              <a:buChar char="•"/>
            </a:pPr>
            <a:r>
              <a:rPr lang="en-US" sz="1800" dirty="0"/>
              <a:t>The AMEO dataset offers key insights into the employment outcomes of engineering graduates, benefiting stakeholders like educational institutions, recruiters, and policymakers. Understanding these trends aids in shaping recruitment strategies, skill development initiatives, and career counseling efforts for aspiring graduates</a:t>
            </a:r>
            <a:r>
              <a:rPr lang="en-US" sz="1800" b="1" dirty="0"/>
              <a:t>.</a:t>
            </a:r>
          </a:p>
          <a:p>
            <a:pPr marL="228600" lvl="0" indent="-228600" algn="just" rtl="0">
              <a:lnSpc>
                <a:spcPct val="90000"/>
              </a:lnSpc>
              <a:spcBef>
                <a:spcPts val="0"/>
              </a:spcBef>
              <a:spcAft>
                <a:spcPts val="0"/>
              </a:spcAft>
              <a:buClr>
                <a:schemeClr val="dk1"/>
              </a:buClr>
              <a:buSzPct val="100000"/>
              <a:buChar char="•"/>
            </a:pPr>
            <a:endParaRPr lang="en-US" sz="800" b="1" dirty="0"/>
          </a:p>
          <a:p>
            <a:pPr marL="0" lvl="0" indent="0" algn="just" rtl="0">
              <a:lnSpc>
                <a:spcPct val="90000"/>
              </a:lnSpc>
              <a:spcBef>
                <a:spcPts val="0"/>
              </a:spcBef>
              <a:spcAft>
                <a:spcPts val="0"/>
              </a:spcAft>
              <a:buClr>
                <a:schemeClr val="dk1"/>
              </a:buClr>
              <a:buSzPct val="100000"/>
              <a:buNone/>
            </a:pPr>
            <a:r>
              <a:rPr lang="en-US" sz="1800" b="1" dirty="0">
                <a:solidFill>
                  <a:srgbClr val="FF0000"/>
                </a:solidFill>
              </a:rPr>
              <a:t>Objective of the Project:</a:t>
            </a:r>
          </a:p>
          <a:p>
            <a:pPr marL="228600" lvl="0" indent="-228600" algn="just" rtl="0">
              <a:lnSpc>
                <a:spcPct val="90000"/>
              </a:lnSpc>
              <a:spcBef>
                <a:spcPts val="0"/>
              </a:spcBef>
              <a:spcAft>
                <a:spcPts val="0"/>
              </a:spcAft>
              <a:buClr>
                <a:schemeClr val="dk1"/>
              </a:buClr>
              <a:buSzPct val="100000"/>
              <a:buChar char="•"/>
            </a:pPr>
            <a:endParaRPr lang="en-US" sz="800" b="1" dirty="0"/>
          </a:p>
          <a:p>
            <a:pPr marL="228600" lvl="0" indent="-228600" algn="just" rtl="0">
              <a:lnSpc>
                <a:spcPct val="100000"/>
              </a:lnSpc>
              <a:spcBef>
                <a:spcPts val="0"/>
              </a:spcBef>
              <a:spcAft>
                <a:spcPts val="0"/>
              </a:spcAft>
              <a:buClr>
                <a:schemeClr val="dk1"/>
              </a:buClr>
              <a:buSzPct val="100000"/>
              <a:buChar char="•"/>
            </a:pPr>
            <a:r>
              <a:rPr lang="en-US" sz="1800" dirty="0"/>
              <a:t>The objective of this project is to perform Exploratory Data Analysis (EDA) on the AMEO dataset to gain insights into the employment outcomes of engineering graduates. Through data visualization and analysis, we aim to understand salary distributions, job titles, job locations, skill assessments, and other relevant factors impacting the employment landscape.</a:t>
            </a:r>
          </a:p>
          <a:p>
            <a:pPr marL="228600" lvl="0" indent="-228600" algn="just" rtl="0">
              <a:lnSpc>
                <a:spcPct val="90000"/>
              </a:lnSpc>
              <a:spcBef>
                <a:spcPts val="0"/>
              </a:spcBef>
              <a:spcAft>
                <a:spcPts val="0"/>
              </a:spcAft>
              <a:buClr>
                <a:schemeClr val="dk1"/>
              </a:buClr>
              <a:buSzPct val="100000"/>
              <a:buChar char="•"/>
            </a:pPr>
            <a:endParaRPr lang="en-US" sz="800" b="1" dirty="0"/>
          </a:p>
          <a:p>
            <a:pPr marL="0" lvl="0" indent="0" algn="just" rtl="0">
              <a:lnSpc>
                <a:spcPct val="90000"/>
              </a:lnSpc>
              <a:spcBef>
                <a:spcPts val="0"/>
              </a:spcBef>
              <a:spcAft>
                <a:spcPts val="0"/>
              </a:spcAft>
              <a:buClr>
                <a:schemeClr val="dk1"/>
              </a:buClr>
              <a:buSzPct val="100000"/>
              <a:buNone/>
            </a:pPr>
            <a:r>
              <a:rPr lang="en-US" sz="1800" b="1" dirty="0">
                <a:solidFill>
                  <a:srgbClr val="FF0000"/>
                </a:solidFill>
              </a:rPr>
              <a:t>Summary of the Data:</a:t>
            </a:r>
          </a:p>
          <a:p>
            <a:pPr marL="228600" lvl="0" indent="-228600" algn="just" rtl="0">
              <a:lnSpc>
                <a:spcPct val="90000"/>
              </a:lnSpc>
              <a:spcBef>
                <a:spcPts val="0"/>
              </a:spcBef>
              <a:spcAft>
                <a:spcPts val="0"/>
              </a:spcAft>
              <a:buClr>
                <a:schemeClr val="dk1"/>
              </a:buClr>
              <a:buSzPct val="100000"/>
              <a:buChar char="•"/>
            </a:pPr>
            <a:endParaRPr lang="en-US" sz="800" b="1" dirty="0"/>
          </a:p>
          <a:p>
            <a:pPr marL="228600" lvl="0" indent="-228600" algn="just" rtl="0">
              <a:lnSpc>
                <a:spcPct val="100000"/>
              </a:lnSpc>
              <a:spcBef>
                <a:spcPts val="0"/>
              </a:spcBef>
              <a:spcAft>
                <a:spcPts val="0"/>
              </a:spcAft>
              <a:buClr>
                <a:schemeClr val="dk1"/>
              </a:buClr>
              <a:buSzPct val="100000"/>
              <a:buChar char="•"/>
            </a:pPr>
            <a:r>
              <a:rPr lang="en-US" sz="1800" dirty="0"/>
              <a:t>The AMEO dataset contains 4000 rows and 40 columns, providing information on various aspects such as salary, job titles, job locations, and standardized skill scores. Initial exploration revealed the presence of duplicate values, missing data, and outliers, which necessitated data cleaning and preparation for analysis.</a:t>
            </a:r>
          </a:p>
          <a:p>
            <a:pPr marL="228600" lvl="0" indent="-228600" algn="just" rtl="0">
              <a:lnSpc>
                <a:spcPct val="90000"/>
              </a:lnSpc>
              <a:spcBef>
                <a:spcPts val="0"/>
              </a:spcBef>
              <a:spcAft>
                <a:spcPts val="0"/>
              </a:spcAft>
              <a:buClr>
                <a:schemeClr val="dk1"/>
              </a:buClr>
              <a:buSzPct val="100000"/>
              <a:buChar char="•"/>
            </a:pPr>
            <a:endParaRPr lang="en-US" sz="800" b="1" dirty="0"/>
          </a:p>
          <a:p>
            <a:pPr marL="0" lvl="0" indent="0" algn="just" rtl="0">
              <a:lnSpc>
                <a:spcPct val="90000"/>
              </a:lnSpc>
              <a:spcBef>
                <a:spcPts val="0"/>
              </a:spcBef>
              <a:spcAft>
                <a:spcPts val="0"/>
              </a:spcAft>
              <a:buClr>
                <a:schemeClr val="dk1"/>
              </a:buClr>
              <a:buSzPct val="100000"/>
              <a:buNone/>
            </a:pPr>
            <a:r>
              <a:rPr lang="en-US" sz="1800" b="1" dirty="0">
                <a:solidFill>
                  <a:srgbClr val="FF0000"/>
                </a:solidFill>
              </a:rPr>
              <a:t>Exploratory Data Analysis:</a:t>
            </a:r>
          </a:p>
          <a:p>
            <a:pPr marL="228600" lvl="0" indent="-228600" algn="just" rtl="0">
              <a:lnSpc>
                <a:spcPct val="100000"/>
              </a:lnSpc>
              <a:spcBef>
                <a:spcPts val="0"/>
              </a:spcBef>
              <a:spcAft>
                <a:spcPts val="0"/>
              </a:spcAft>
              <a:buClr>
                <a:schemeClr val="dk1"/>
              </a:buClr>
              <a:buSzPct val="100000"/>
              <a:buChar char="•"/>
            </a:pPr>
            <a:endParaRPr lang="en-US" sz="800" b="1" dirty="0"/>
          </a:p>
          <a:p>
            <a:pPr marL="228600" lvl="0" indent="-228600" algn="just" rtl="0">
              <a:lnSpc>
                <a:spcPct val="100000"/>
              </a:lnSpc>
              <a:spcBef>
                <a:spcPts val="0"/>
              </a:spcBef>
              <a:spcAft>
                <a:spcPts val="0"/>
              </a:spcAft>
              <a:buClr>
                <a:schemeClr val="dk1"/>
              </a:buClr>
              <a:buSzPct val="100000"/>
              <a:buChar char="•"/>
            </a:pPr>
            <a:r>
              <a:rPr lang="en-US" sz="1800" b="1" dirty="0"/>
              <a:t>Data Cleaning: </a:t>
            </a:r>
            <a:r>
              <a:rPr lang="en-US" sz="1800" dirty="0"/>
              <a:t>Removed duplicates, handled missing data, and filtered irrelevant entries.</a:t>
            </a:r>
          </a:p>
          <a:p>
            <a:pPr marL="228600" lvl="0" indent="-228600" algn="just" rtl="0">
              <a:lnSpc>
                <a:spcPct val="100000"/>
              </a:lnSpc>
              <a:spcBef>
                <a:spcPts val="0"/>
              </a:spcBef>
              <a:spcAft>
                <a:spcPts val="0"/>
              </a:spcAft>
              <a:buClr>
                <a:schemeClr val="dk1"/>
              </a:buClr>
              <a:buSzPct val="100000"/>
              <a:buChar char="•"/>
            </a:pPr>
            <a:r>
              <a:rPr lang="en-US" sz="1800" b="1" dirty="0"/>
              <a:t>Data Manipulation</a:t>
            </a:r>
            <a:r>
              <a:rPr lang="en-US" sz="1800" dirty="0"/>
              <a:t>: Prepared data for analysis through cleaning and transformation.</a:t>
            </a:r>
          </a:p>
          <a:p>
            <a:pPr marL="228600" lvl="0" indent="-228600" algn="just" rtl="0">
              <a:lnSpc>
                <a:spcPct val="100000"/>
              </a:lnSpc>
              <a:spcBef>
                <a:spcPts val="0"/>
              </a:spcBef>
              <a:spcAft>
                <a:spcPts val="0"/>
              </a:spcAft>
              <a:buClr>
                <a:schemeClr val="dk1"/>
              </a:buClr>
              <a:buSzPct val="100000"/>
              <a:buChar char="•"/>
            </a:pPr>
            <a:r>
              <a:rPr lang="en-US" sz="1800" b="1" dirty="0"/>
              <a:t>Univariate Analysis: </a:t>
            </a:r>
            <a:r>
              <a:rPr lang="en-US" sz="1800" dirty="0"/>
              <a:t>Explored individual variables using histograms, box plots, and count plots.</a:t>
            </a:r>
          </a:p>
          <a:p>
            <a:pPr marL="228600" lvl="0" indent="-228600" algn="just" rtl="0">
              <a:lnSpc>
                <a:spcPct val="100000"/>
              </a:lnSpc>
              <a:spcBef>
                <a:spcPts val="0"/>
              </a:spcBef>
              <a:spcAft>
                <a:spcPts val="0"/>
              </a:spcAft>
              <a:buClr>
                <a:schemeClr val="dk1"/>
              </a:buClr>
              <a:buSzPct val="100000"/>
              <a:buChar char="•"/>
            </a:pPr>
            <a:r>
              <a:rPr lang="en-US" sz="1800" b="1" dirty="0"/>
              <a:t>Bivariate Analysis: </a:t>
            </a:r>
            <a:r>
              <a:rPr lang="en-US" sz="1800" dirty="0"/>
              <a:t>Investigated relationships between variables through scatter plots, pair plots, and bar plots.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D24919A-6804-0002-D828-6B8D54F83E97}"/>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14A6D060-DFBE-7AE0-01A7-CA48D8BB0068}"/>
              </a:ext>
            </a:extLst>
          </p:cNvPr>
          <p:cNvSpPr txBox="1">
            <a:spLocks noGrp="1"/>
          </p:cNvSpPr>
          <p:nvPr>
            <p:ph type="body" idx="1"/>
          </p:nvPr>
        </p:nvSpPr>
        <p:spPr>
          <a:xfrm>
            <a:off x="624468" y="301083"/>
            <a:ext cx="10805532" cy="5698273"/>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ct val="100000"/>
              <a:buNone/>
            </a:pPr>
            <a:r>
              <a:rPr lang="en-US" sz="1800" b="1" dirty="0">
                <a:solidFill>
                  <a:srgbClr val="FF0000"/>
                </a:solidFill>
              </a:rPr>
              <a:t>Key Business Question:</a:t>
            </a:r>
          </a:p>
          <a:p>
            <a:pPr marL="228600" lvl="0" indent="-228600" algn="just" rtl="0">
              <a:lnSpc>
                <a:spcPct val="90000"/>
              </a:lnSpc>
              <a:spcBef>
                <a:spcPts val="0"/>
              </a:spcBef>
              <a:spcAft>
                <a:spcPts val="0"/>
              </a:spcAft>
              <a:buClr>
                <a:schemeClr val="dk1"/>
              </a:buClr>
              <a:buSzPct val="100000"/>
              <a:buChar char="•"/>
            </a:pPr>
            <a:endParaRPr lang="en-US" sz="800" b="1" dirty="0"/>
          </a:p>
          <a:p>
            <a:pPr marL="228600" lvl="0" indent="-228600" algn="just" rtl="0">
              <a:lnSpc>
                <a:spcPct val="100000"/>
              </a:lnSpc>
              <a:spcBef>
                <a:spcPts val="0"/>
              </a:spcBef>
              <a:spcAft>
                <a:spcPts val="0"/>
              </a:spcAft>
              <a:buClr>
                <a:schemeClr val="dk1"/>
              </a:buClr>
              <a:buSzPct val="100000"/>
              <a:buChar char="•"/>
            </a:pPr>
            <a:r>
              <a:rPr lang="en-US" sz="1800" dirty="0"/>
              <a:t>Can we substantiate the claim made by a colleague from a prestigious law firm regarding the recruitment criteria and average GPA of law graduates hired by the firm?</a:t>
            </a:r>
          </a:p>
          <a:p>
            <a:pPr marL="228600" lvl="0" indent="-228600" algn="just" rtl="0">
              <a:lnSpc>
                <a:spcPct val="90000"/>
              </a:lnSpc>
              <a:spcBef>
                <a:spcPts val="0"/>
              </a:spcBef>
              <a:spcAft>
                <a:spcPts val="0"/>
              </a:spcAft>
              <a:buClr>
                <a:schemeClr val="dk1"/>
              </a:buClr>
              <a:buSzPct val="100000"/>
              <a:buChar char="•"/>
            </a:pPr>
            <a:endParaRPr lang="en-US" sz="800" b="1" dirty="0"/>
          </a:p>
          <a:p>
            <a:pPr marL="0" lvl="0" indent="0" algn="just" rtl="0">
              <a:lnSpc>
                <a:spcPct val="90000"/>
              </a:lnSpc>
              <a:spcBef>
                <a:spcPts val="0"/>
              </a:spcBef>
              <a:spcAft>
                <a:spcPts val="0"/>
              </a:spcAft>
              <a:buClr>
                <a:schemeClr val="dk1"/>
              </a:buClr>
              <a:buSzPct val="100000"/>
              <a:buNone/>
            </a:pPr>
            <a:r>
              <a:rPr lang="en-US" sz="1800" b="1" dirty="0">
                <a:solidFill>
                  <a:srgbClr val="FF0000"/>
                </a:solidFill>
              </a:rPr>
              <a:t>Conclusion:</a:t>
            </a:r>
          </a:p>
          <a:p>
            <a:pPr marL="228600" lvl="0" indent="-228600" algn="just" rtl="0">
              <a:lnSpc>
                <a:spcPct val="90000"/>
              </a:lnSpc>
              <a:spcBef>
                <a:spcPts val="0"/>
              </a:spcBef>
              <a:spcAft>
                <a:spcPts val="0"/>
              </a:spcAft>
              <a:buClr>
                <a:schemeClr val="dk1"/>
              </a:buClr>
              <a:buSzPct val="100000"/>
              <a:buChar char="•"/>
            </a:pPr>
            <a:endParaRPr lang="en-US" sz="800" b="1" dirty="0"/>
          </a:p>
          <a:p>
            <a:pPr marL="228600" lvl="0" indent="-228600" algn="just" rtl="0">
              <a:lnSpc>
                <a:spcPct val="100000"/>
              </a:lnSpc>
              <a:spcBef>
                <a:spcPts val="0"/>
              </a:spcBef>
              <a:spcAft>
                <a:spcPts val="0"/>
              </a:spcAft>
              <a:buClr>
                <a:schemeClr val="dk1"/>
              </a:buClr>
              <a:buSzPct val="100000"/>
              <a:buChar char="•"/>
            </a:pPr>
            <a:r>
              <a:rPr lang="en-US" sz="1800" dirty="0"/>
              <a:t>Through rigorous data analysis and visualization, we gained valuable insights into the employment landscape for engineering graduates. Our findings highlight salary distributions, job titles, job locations, skill assessments, and other relevant factors influencing employment outcomes. These insights can inform stakeholders in recruitment strategies, skill development initiatives, and career counseling efforts. Additionally, we addressed a research question related to the recruitment criteria and average GPA of law graduates, providing statistical evidence to support or refute the claim made by a colleague from a prestigious law firm.</a:t>
            </a:r>
          </a:p>
          <a:p>
            <a:pPr marL="228600" lvl="0" indent="-228600" algn="just" rtl="0">
              <a:lnSpc>
                <a:spcPct val="90000"/>
              </a:lnSpc>
              <a:spcBef>
                <a:spcPts val="0"/>
              </a:spcBef>
              <a:spcAft>
                <a:spcPts val="0"/>
              </a:spcAft>
              <a:buClr>
                <a:schemeClr val="dk1"/>
              </a:buClr>
              <a:buSzPct val="100000"/>
              <a:buChar char="•"/>
            </a:pPr>
            <a:endParaRPr lang="en-US" sz="800" b="1" dirty="0"/>
          </a:p>
          <a:p>
            <a:pPr marL="0" lvl="0" indent="0" algn="just" rtl="0">
              <a:lnSpc>
                <a:spcPct val="90000"/>
              </a:lnSpc>
              <a:spcBef>
                <a:spcPts val="0"/>
              </a:spcBef>
              <a:spcAft>
                <a:spcPts val="0"/>
              </a:spcAft>
              <a:buClr>
                <a:schemeClr val="dk1"/>
              </a:buClr>
              <a:buSzPct val="100000"/>
              <a:buNone/>
            </a:pPr>
            <a:r>
              <a:rPr lang="en-US" sz="1800" b="1" dirty="0">
                <a:solidFill>
                  <a:srgbClr val="FF0000"/>
                </a:solidFill>
              </a:rPr>
              <a:t>Q&amp;A Slide:</a:t>
            </a:r>
          </a:p>
          <a:p>
            <a:pPr marL="228600" lvl="0" indent="-228600" algn="just" rtl="0">
              <a:lnSpc>
                <a:spcPct val="90000"/>
              </a:lnSpc>
              <a:spcBef>
                <a:spcPts val="0"/>
              </a:spcBef>
              <a:spcAft>
                <a:spcPts val="0"/>
              </a:spcAft>
              <a:buClr>
                <a:schemeClr val="dk1"/>
              </a:buClr>
              <a:buSzPct val="100000"/>
              <a:buChar char="•"/>
            </a:pPr>
            <a:endParaRPr lang="en-US" sz="800" b="1" dirty="0"/>
          </a:p>
          <a:p>
            <a:pPr marL="228600" lvl="0" indent="-228600" algn="just" rtl="0">
              <a:lnSpc>
                <a:spcPct val="100000"/>
              </a:lnSpc>
              <a:spcBef>
                <a:spcPts val="0"/>
              </a:spcBef>
              <a:spcAft>
                <a:spcPts val="0"/>
              </a:spcAft>
              <a:buClr>
                <a:schemeClr val="dk1"/>
              </a:buClr>
              <a:buSzPct val="100000"/>
              <a:buChar char="•"/>
            </a:pPr>
            <a:r>
              <a:rPr lang="en-US" sz="1800" dirty="0"/>
              <a:t>This project showcases the power of Exploratory Data Analysis in uncovering insights from real-world datasets. We welcome any questions or discussions regarding the methodology, findings, or implications of our analysis.</a:t>
            </a:r>
          </a:p>
          <a:p>
            <a:pPr marL="228600" lvl="0" indent="-228600" algn="just" rtl="0">
              <a:lnSpc>
                <a:spcPct val="90000"/>
              </a:lnSpc>
              <a:spcBef>
                <a:spcPts val="0"/>
              </a:spcBef>
              <a:spcAft>
                <a:spcPts val="0"/>
              </a:spcAft>
              <a:buClr>
                <a:schemeClr val="dk1"/>
              </a:buClr>
              <a:buSzPct val="100000"/>
              <a:buChar char="•"/>
            </a:pPr>
            <a:endParaRPr lang="en-US" sz="800" dirty="0"/>
          </a:p>
          <a:p>
            <a:pPr marL="0" lvl="0" indent="0" algn="just" rtl="0">
              <a:lnSpc>
                <a:spcPct val="90000"/>
              </a:lnSpc>
              <a:spcBef>
                <a:spcPts val="0"/>
              </a:spcBef>
              <a:spcAft>
                <a:spcPts val="0"/>
              </a:spcAft>
              <a:buClr>
                <a:schemeClr val="dk1"/>
              </a:buClr>
              <a:buSzPct val="100000"/>
              <a:buNone/>
            </a:pPr>
            <a:r>
              <a:rPr lang="en-US" sz="1800" b="1" dirty="0">
                <a:solidFill>
                  <a:srgbClr val="FF0000"/>
                </a:solidFill>
              </a:rPr>
              <a:t>Experience/Challenges  working on AMCAT Data Analysis Project:</a:t>
            </a:r>
          </a:p>
          <a:p>
            <a:pPr marL="228600" lvl="0" indent="-228600" algn="just" rtl="0">
              <a:lnSpc>
                <a:spcPct val="90000"/>
              </a:lnSpc>
              <a:spcBef>
                <a:spcPts val="0"/>
              </a:spcBef>
              <a:spcAft>
                <a:spcPts val="0"/>
              </a:spcAft>
              <a:buClr>
                <a:schemeClr val="dk1"/>
              </a:buClr>
              <a:buSzPct val="100000"/>
              <a:buChar char="•"/>
            </a:pPr>
            <a:endParaRPr lang="en-US" sz="800" b="1" dirty="0"/>
          </a:p>
          <a:p>
            <a:pPr marL="228600" lvl="0" indent="-228600" algn="just" rtl="0">
              <a:lnSpc>
                <a:spcPct val="100000"/>
              </a:lnSpc>
              <a:spcBef>
                <a:spcPts val="0"/>
              </a:spcBef>
              <a:spcAft>
                <a:spcPts val="0"/>
              </a:spcAft>
              <a:buClr>
                <a:schemeClr val="dk1"/>
              </a:buClr>
              <a:buSzPct val="100000"/>
              <a:buChar char="•"/>
            </a:pPr>
            <a:r>
              <a:rPr lang="en-US" sz="1800" dirty="0"/>
              <a:t>Throughout the project, we encountered challenges such as handling missing data, dealing with outliers, and ensuring the accuracy and reliability of the analysis. Despite these challenges, the project provided valuable learning experiences and insights into the employment outcomes of engineering graduates.</a:t>
            </a:r>
          </a:p>
          <a:p>
            <a:pPr marL="228600" lvl="0" indent="-228600" algn="just" rtl="0">
              <a:lnSpc>
                <a:spcPct val="90000"/>
              </a:lnSpc>
              <a:spcBef>
                <a:spcPts val="0"/>
              </a:spcBef>
              <a:spcAft>
                <a:spcPts val="0"/>
              </a:spcAft>
              <a:buClr>
                <a:schemeClr val="dk1"/>
              </a:buClr>
              <a:buSzPct val="100000"/>
              <a:buChar char="•"/>
            </a:pPr>
            <a:endParaRPr lang="en-US" sz="1800" b="1" dirty="0"/>
          </a:p>
        </p:txBody>
      </p:sp>
    </p:spTree>
    <p:extLst>
      <p:ext uri="{BB962C8B-B14F-4D97-AF65-F5344CB8AC3E}">
        <p14:creationId xmlns:p14="http://schemas.microsoft.com/office/powerpoint/2010/main" val="4178707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635</Words>
  <Application>Microsoft Office PowerPoint</Application>
  <PresentationFormat>Widescreen</PresentationFormat>
  <Paragraphs>47</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vt:lpstr>
      <vt:lpstr>Libre Baskerville</vt:lpstr>
      <vt:lpstr>Arial</vt:lpstr>
      <vt:lpstr>Lato Black</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Angad Gupta</cp:lastModifiedBy>
  <cp:revision>2</cp:revision>
  <dcterms:created xsi:type="dcterms:W3CDTF">2021-02-16T05:19:01Z</dcterms:created>
  <dcterms:modified xsi:type="dcterms:W3CDTF">2024-02-20T19:18:52Z</dcterms:modified>
</cp:coreProperties>
</file>