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2" r:id="rId5"/>
    <p:sldId id="261" r:id="rId6"/>
    <p:sldId id="263" r:id="rId7"/>
    <p:sldId id="260" r:id="rId8"/>
    <p:sldId id="265" r:id="rId9"/>
    <p:sldId id="264"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325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59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98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03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467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367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Arial" panose="020B0604020202020204" pitchFamily="34" charset="0"/>
                <a:ea typeface="Calibri"/>
                <a:cs typeface="Arial" panose="020B0604020202020204" pitchFamily="34" charset="0"/>
                <a:sym typeface="Calibri"/>
              </a:rPr>
              <a:t>Exploratory Data Analysis (EDA) on </a:t>
            </a:r>
            <a:r>
              <a:rPr lang="en-IN" sz="1800" b="1" dirty="0">
                <a:effectLst/>
                <a:latin typeface="Arial" panose="020B0604020202020204" pitchFamily="34" charset="0"/>
                <a:ea typeface="Arial" panose="020B0604020202020204" pitchFamily="34" charset="0"/>
                <a:cs typeface="Arial" panose="020B0604020202020204" pitchFamily="34" charset="0"/>
              </a:rPr>
              <a:t>Aspiring Mind Employment Outcome 2015 (AMEO) Dataset </a:t>
            </a:r>
            <a:endParaRPr sz="18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284514" y="1299172"/>
            <a:ext cx="9437915" cy="458583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Hello, I'm Angad Gupta, currently pursuing a Bachelor of Technology (B-Tech) degree in Computer Engineering at RK University.</a:t>
            </a:r>
          </a:p>
          <a:p>
            <a:pPr marL="285750" marR="0" lvl="0" indent="-285750" algn="just" rtl="0">
              <a:spcBef>
                <a:spcPts val="0"/>
              </a:spcBef>
              <a:spcAft>
                <a:spcPts val="0"/>
              </a:spcAft>
              <a:buClr>
                <a:schemeClr val="dk1"/>
              </a:buClr>
              <a:buSzPts val="1800"/>
              <a:buFont typeface="Arial"/>
              <a:buChar char="•"/>
            </a:pPr>
            <a:endParaRPr lang="en-IN" sz="1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I want to learn data science because it's incredibly useful. It has a big impact on different industries and can help find important information in complicated data. Learning about data science is not just interesting, but it also gives me lots of chances to work in cool areas like artificial intelligence, machine learning, and predictive analytics.</a:t>
            </a:r>
          </a:p>
          <a:p>
            <a:pPr marL="285750" marR="0" lvl="0" indent="-285750" algn="just" rtl="0">
              <a:spcBef>
                <a:spcPts val="0"/>
              </a:spcBef>
              <a:spcAft>
                <a:spcPts val="0"/>
              </a:spcAft>
              <a:buClr>
                <a:schemeClr val="dk1"/>
              </a:buClr>
              <a:buSzPts val="1800"/>
              <a:buFont typeface="Arial"/>
              <a:buChar char="•"/>
            </a:pPr>
            <a:endParaRPr lang="en-US" sz="10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While I haven't gained any professional work experience yet, I am eager to apply my theoretical knowledge in practical settings and contribute meaningfully to projects. </a:t>
            </a:r>
          </a:p>
          <a:p>
            <a:pPr marL="285750" marR="0" lvl="0" indent="-285750" algn="just" rtl="0">
              <a:spcBef>
                <a:spcPts val="0"/>
              </a:spcBef>
              <a:spcAft>
                <a:spcPts val="0"/>
              </a:spcAft>
              <a:buClr>
                <a:schemeClr val="dk1"/>
              </a:buClr>
              <a:buSzPts val="1800"/>
              <a:buFont typeface="Arial"/>
              <a:buChar char="•"/>
            </a:pPr>
            <a:endParaRPr lang="en-US" sz="1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Below are my GitHub and LinkedIn profiles:</a:t>
            </a:r>
          </a:p>
          <a:p>
            <a:pPr marL="285750" marR="0" lvl="0" indent="-285750" algn="just" rtl="0">
              <a:spcBef>
                <a:spcPts val="0"/>
              </a:spcBef>
              <a:spcAft>
                <a:spcPts val="0"/>
              </a:spcAft>
              <a:buClr>
                <a:schemeClr val="dk1"/>
              </a:buClr>
              <a:buSzPts val="1800"/>
              <a:buFont typeface="Arial"/>
              <a:buChar char="•"/>
            </a:pPr>
            <a:endParaRPr lang="en-US" sz="1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200" b="1" i="0" u="none" strike="noStrike" cap="none" dirty="0">
                <a:solidFill>
                  <a:schemeClr val="dk1"/>
                </a:solidFill>
                <a:latin typeface="Calibri"/>
                <a:ea typeface="Calibri"/>
                <a:cs typeface="Calibri"/>
                <a:sym typeface="Calibri"/>
              </a:rPr>
              <a:t>GitHub</a:t>
            </a:r>
            <a:r>
              <a:rPr lang="en-US" sz="2000" b="1" i="0" u="none" strike="noStrike" cap="none" dirty="0">
                <a:solidFill>
                  <a:schemeClr val="dk1"/>
                </a:solidFill>
                <a:latin typeface="Calibri"/>
                <a:ea typeface="Calibri"/>
                <a:cs typeface="Calibri"/>
                <a:sym typeface="Calibri"/>
              </a:rPr>
              <a:t>:</a:t>
            </a:r>
            <a:r>
              <a:rPr lang="en-US" sz="2000" i="0" u="none" strike="noStrike" cap="none" dirty="0">
                <a:solidFill>
                  <a:schemeClr val="dk1"/>
                </a:solidFill>
                <a:latin typeface="Calibri"/>
                <a:ea typeface="Calibri"/>
                <a:cs typeface="Calibri"/>
                <a:sym typeface="Calibri"/>
              </a:rPr>
              <a:t> </a:t>
            </a:r>
            <a:r>
              <a:rPr lang="en-US" sz="2000" i="0" u="none" strike="noStrike" cap="none" dirty="0">
                <a:solidFill>
                  <a:srgbClr val="0070C0"/>
                </a:solidFill>
                <a:latin typeface="Calibri"/>
                <a:ea typeface="Calibri"/>
                <a:cs typeface="Calibri"/>
                <a:sym typeface="Calibri"/>
              </a:rPr>
              <a:t>https://github.com/Angad143</a:t>
            </a:r>
          </a:p>
          <a:p>
            <a:pPr marL="285750" marR="0" lvl="0" indent="-285750" algn="just" rtl="0">
              <a:spcBef>
                <a:spcPts val="0"/>
              </a:spcBef>
              <a:spcAft>
                <a:spcPts val="0"/>
              </a:spcAft>
              <a:buClr>
                <a:schemeClr val="dk1"/>
              </a:buClr>
              <a:buSzPts val="1800"/>
              <a:buFont typeface="Arial"/>
              <a:buChar char="•"/>
            </a:pPr>
            <a:endParaRPr lang="en-US" sz="1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200" b="1" i="0" u="none" strike="noStrike" cap="none" dirty="0">
                <a:solidFill>
                  <a:schemeClr val="dk1"/>
                </a:solidFill>
                <a:latin typeface="Calibri"/>
                <a:ea typeface="Calibri"/>
                <a:cs typeface="Calibri"/>
                <a:sym typeface="Calibri"/>
              </a:rPr>
              <a:t>LinkedIn: </a:t>
            </a:r>
            <a:r>
              <a:rPr lang="en-US" sz="2000" i="0" u="none" strike="noStrike" cap="none" dirty="0">
                <a:solidFill>
                  <a:srgbClr val="0070C0"/>
                </a:solidFill>
                <a:latin typeface="Calibri"/>
                <a:ea typeface="Calibri"/>
                <a:cs typeface="Calibri"/>
                <a:sym typeface="Calibri"/>
              </a:rPr>
              <a:t>https://www.linkedin.com/in/angadgupta143/</a:t>
            </a:r>
            <a:endParaRPr sz="2000" dirty="0">
              <a:solidFill>
                <a:srgbClr val="0070C0"/>
              </a:solidFill>
              <a:latin typeface="Calibri"/>
              <a:ea typeface="Calibri"/>
              <a:cs typeface="Calibri"/>
              <a:sym typeface="Calibri"/>
            </a:endParaRPr>
          </a:p>
        </p:txBody>
      </p:sp>
      <p:sp>
        <p:nvSpPr>
          <p:cNvPr id="105" name="Google Shape;105;p3"/>
          <p:cNvSpPr txBox="1"/>
          <p:nvPr/>
        </p:nvSpPr>
        <p:spPr>
          <a:xfrm>
            <a:off x="1127793" y="572933"/>
            <a:ext cx="2344749"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800" b="0" i="0" u="none" strike="noStrike" cap="none" dirty="0">
                <a:solidFill>
                  <a:srgbClr val="FF0000"/>
                </a:solidFill>
                <a:latin typeface="Lato Black"/>
                <a:ea typeface="Lato Black"/>
                <a:cs typeface="Lato Black"/>
                <a:sym typeface="Lato Black"/>
              </a:rPr>
              <a:t>About me</a:t>
            </a:r>
            <a:endParaRPr sz="2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1153886" y="511629"/>
            <a:ext cx="9808028" cy="5758739"/>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90000"/>
              </a:lnSpc>
              <a:spcBef>
                <a:spcPts val="0"/>
              </a:spcBef>
              <a:spcAft>
                <a:spcPts val="0"/>
              </a:spcAft>
              <a:buClr>
                <a:schemeClr val="dk1"/>
              </a:buClr>
              <a:buSzPct val="100000"/>
              <a:buNone/>
            </a:pPr>
            <a:r>
              <a:rPr lang="en-US" b="1" dirty="0">
                <a:solidFill>
                  <a:srgbClr val="FF0000"/>
                </a:solidFill>
              </a:rPr>
              <a:t>Objective of the Project:</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2000" dirty="0"/>
              <a:t>The objective of this project is to perform Exploratory Data Analysis (EDA) on the AMEO dataset to gain insights into the employment outcomes of engineering graduates. Through data visualization and analysis, we aim to understand salary distributions, job titles, job locations, skill assessments, and other relevant factors impacting the employment landscape.</a:t>
            </a:r>
            <a:endParaRPr lang="en-US" sz="1800" dirty="0"/>
          </a:p>
          <a:p>
            <a:pPr marL="228600" lvl="0" indent="-228600" algn="just" rtl="0">
              <a:lnSpc>
                <a:spcPct val="90000"/>
              </a:lnSpc>
              <a:spcBef>
                <a:spcPts val="0"/>
              </a:spcBef>
              <a:spcAft>
                <a:spcPts val="0"/>
              </a:spcAft>
              <a:buClr>
                <a:schemeClr val="dk1"/>
              </a:buClr>
              <a:buSzPct val="100000"/>
              <a:buChar char="•"/>
            </a:pPr>
            <a:endParaRPr lang="en-US" sz="2000" b="1" dirty="0"/>
          </a:p>
          <a:p>
            <a:pPr marL="0" lvl="0" indent="0" algn="just" rtl="0">
              <a:lnSpc>
                <a:spcPct val="90000"/>
              </a:lnSpc>
              <a:spcBef>
                <a:spcPts val="0"/>
              </a:spcBef>
              <a:spcAft>
                <a:spcPts val="0"/>
              </a:spcAft>
              <a:buClr>
                <a:schemeClr val="dk1"/>
              </a:buClr>
              <a:buSzPct val="100000"/>
              <a:buNone/>
            </a:pPr>
            <a:r>
              <a:rPr lang="en-US" b="1" dirty="0">
                <a:solidFill>
                  <a:srgbClr val="FF0000"/>
                </a:solidFill>
              </a:rPr>
              <a:t>Summary of the Data:</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2000" dirty="0"/>
              <a:t>The AMEO dataset contains 4000 rows and 40 columns, providing information on various aspects such as salary, job titles, job locations, and standardized skill scores. Initial exploration revealed the presence of duplicate values, missing data, and outliers, which necessitated data cleaning and preparation for analysis.</a:t>
            </a:r>
          </a:p>
          <a:p>
            <a:pPr marL="228600" lvl="0" indent="-228600" algn="just" rtl="0">
              <a:lnSpc>
                <a:spcPct val="100000"/>
              </a:lnSpc>
              <a:spcBef>
                <a:spcPts val="0"/>
              </a:spcBef>
              <a:spcAft>
                <a:spcPts val="0"/>
              </a:spcAft>
              <a:buClr>
                <a:schemeClr val="dk1"/>
              </a:buClr>
              <a:buSzPct val="100000"/>
              <a:buChar char="•"/>
            </a:pPr>
            <a:endParaRPr lang="en-US" sz="2000" dirty="0"/>
          </a:p>
          <a:p>
            <a:pPr marL="228600" lvl="0" indent="-228600" algn="just" rtl="0">
              <a:lnSpc>
                <a:spcPct val="100000"/>
              </a:lnSpc>
              <a:spcBef>
                <a:spcPts val="0"/>
              </a:spcBef>
              <a:spcAft>
                <a:spcPts val="0"/>
              </a:spcAft>
              <a:buClr>
                <a:schemeClr val="dk1"/>
              </a:buClr>
              <a:buSzPct val="100000"/>
              <a:buChar char="•"/>
            </a:pPr>
            <a:r>
              <a:rPr lang="en-US" sz="2400" b="1" dirty="0"/>
              <a:t>Key Questions:</a:t>
            </a:r>
          </a:p>
          <a:p>
            <a:pPr marL="0" lvl="0" indent="0" algn="just" rtl="0">
              <a:lnSpc>
                <a:spcPct val="100000"/>
              </a:lnSpc>
              <a:spcBef>
                <a:spcPts val="0"/>
              </a:spcBef>
              <a:spcAft>
                <a:spcPts val="0"/>
              </a:spcAft>
              <a:buClr>
                <a:schemeClr val="dk1"/>
              </a:buClr>
              <a:buSzPct val="100000"/>
              <a:buNone/>
            </a:pPr>
            <a:r>
              <a:rPr lang="en-US" sz="2000" dirty="0"/>
              <a:t>          What factors influence the salary outcomes for engineering graduates?</a:t>
            </a:r>
          </a:p>
          <a:p>
            <a:pPr marL="0" lvl="0" indent="0" algn="just" rtl="0">
              <a:lnSpc>
                <a:spcPct val="100000"/>
              </a:lnSpc>
              <a:spcBef>
                <a:spcPts val="0"/>
              </a:spcBef>
              <a:spcAft>
                <a:spcPts val="0"/>
              </a:spcAft>
              <a:buClr>
                <a:schemeClr val="dk1"/>
              </a:buClr>
              <a:buSzPct val="100000"/>
              <a:buNone/>
            </a:pPr>
            <a:r>
              <a:rPr lang="en-US" sz="2000" dirty="0"/>
              <a:t>          Are there any notable trends based on gender, specialization, or skills?</a:t>
            </a:r>
          </a:p>
          <a:p>
            <a:pPr marL="228600" lvl="0" indent="-228600" algn="just" rtl="0">
              <a:lnSpc>
                <a:spcPct val="90000"/>
              </a:lnSpc>
              <a:spcBef>
                <a:spcPts val="0"/>
              </a:spcBef>
              <a:spcAft>
                <a:spcPts val="0"/>
              </a:spcAft>
              <a:buClr>
                <a:schemeClr val="dk1"/>
              </a:buClr>
              <a:buSzPct val="100000"/>
              <a:buChar char="•"/>
            </a:pPr>
            <a:endParaRPr lang="en-US" sz="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1153886" y="511630"/>
            <a:ext cx="9808028" cy="52578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90000"/>
              </a:lnSpc>
              <a:spcBef>
                <a:spcPts val="0"/>
              </a:spcBef>
              <a:spcAft>
                <a:spcPts val="0"/>
              </a:spcAft>
              <a:buClr>
                <a:schemeClr val="dk1"/>
              </a:buClr>
              <a:buSzPct val="100000"/>
              <a:buNone/>
            </a:pPr>
            <a:r>
              <a:rPr lang="en-US" b="1" dirty="0">
                <a:solidFill>
                  <a:srgbClr val="FF0000"/>
                </a:solidFill>
              </a:rPr>
              <a:t>Exploratory Data Analysis:</a:t>
            </a:r>
          </a:p>
          <a:p>
            <a:pPr marL="228600" lvl="0" indent="-228600" algn="just" rtl="0">
              <a:lnSpc>
                <a:spcPct val="100000"/>
              </a:lnSpc>
              <a:spcBef>
                <a:spcPts val="0"/>
              </a:spcBef>
              <a:spcAft>
                <a:spcPts val="0"/>
              </a:spcAft>
              <a:buClr>
                <a:schemeClr val="dk1"/>
              </a:buClr>
              <a:buSzPct val="100000"/>
              <a:buChar char="•"/>
            </a:pPr>
            <a:endParaRPr lang="en-US" sz="800" b="1" dirty="0"/>
          </a:p>
          <a:p>
            <a:pPr lvl="0" indent="-457200" algn="just" rtl="0">
              <a:lnSpc>
                <a:spcPct val="100000"/>
              </a:lnSpc>
              <a:spcBef>
                <a:spcPts val="0"/>
              </a:spcBef>
              <a:spcAft>
                <a:spcPts val="0"/>
              </a:spcAft>
              <a:buClr>
                <a:schemeClr val="dk1"/>
              </a:buClr>
              <a:buSzPct val="100000"/>
              <a:buFont typeface="+mj-lt"/>
              <a:buAutoNum type="arabicPeriod"/>
            </a:pPr>
            <a:r>
              <a:rPr lang="en-US" sz="2400" b="1" dirty="0"/>
              <a:t>Data Collection and Preparation</a:t>
            </a:r>
          </a:p>
          <a:p>
            <a:pPr marL="0" lvl="0" indent="0" algn="just" rtl="0">
              <a:lnSpc>
                <a:spcPct val="100000"/>
              </a:lnSpc>
              <a:spcBef>
                <a:spcPts val="0"/>
              </a:spcBef>
              <a:spcAft>
                <a:spcPts val="0"/>
              </a:spcAft>
              <a:buClr>
                <a:schemeClr val="dk1"/>
              </a:buClr>
              <a:buSzPct val="100000"/>
              <a:buNone/>
            </a:pPr>
            <a:r>
              <a:rPr lang="en-US" sz="2000" b="1" dirty="0"/>
              <a:t>        Source: </a:t>
            </a:r>
            <a:r>
              <a:rPr lang="en-US" sz="2000" dirty="0"/>
              <a:t>The dataset was sourced from Aspiring Minds’ 2015 dataset on engineering</a:t>
            </a:r>
          </a:p>
          <a:p>
            <a:pPr marL="0" lvl="0" indent="0" algn="just" rtl="0">
              <a:lnSpc>
                <a:spcPct val="100000"/>
              </a:lnSpc>
              <a:spcBef>
                <a:spcPts val="0"/>
              </a:spcBef>
              <a:spcAft>
                <a:spcPts val="0"/>
              </a:spcAft>
              <a:buClr>
                <a:schemeClr val="dk1"/>
              </a:buClr>
              <a:buSzPct val="100000"/>
              <a:buNone/>
            </a:pPr>
            <a:r>
              <a:rPr lang="en-US" sz="2000" dirty="0"/>
              <a:t>        graduates' employment outcomes.</a:t>
            </a:r>
          </a:p>
          <a:p>
            <a:pPr marL="0" lvl="0" indent="0" algn="just" rtl="0">
              <a:lnSpc>
                <a:spcPct val="100000"/>
              </a:lnSpc>
              <a:spcBef>
                <a:spcPts val="0"/>
              </a:spcBef>
              <a:spcAft>
                <a:spcPts val="0"/>
              </a:spcAft>
              <a:buClr>
                <a:schemeClr val="dk1"/>
              </a:buClr>
              <a:buSzPct val="100000"/>
              <a:buNone/>
            </a:pPr>
            <a:endParaRPr lang="en-US" sz="1000" b="1" dirty="0"/>
          </a:p>
          <a:p>
            <a:pPr marL="0" lvl="0" indent="0" algn="just" rtl="0">
              <a:lnSpc>
                <a:spcPct val="100000"/>
              </a:lnSpc>
              <a:spcBef>
                <a:spcPts val="0"/>
              </a:spcBef>
              <a:spcAft>
                <a:spcPts val="0"/>
              </a:spcAft>
              <a:buClr>
                <a:schemeClr val="dk1"/>
              </a:buClr>
              <a:buSzPct val="100000"/>
              <a:buNone/>
            </a:pPr>
            <a:r>
              <a:rPr lang="en-US" sz="2200" b="1" dirty="0"/>
              <a:t>           Data Cleaning:</a:t>
            </a:r>
          </a:p>
          <a:p>
            <a:pPr marL="1257300" lvl="2">
              <a:lnSpc>
                <a:spcPct val="100000"/>
              </a:lnSpc>
              <a:spcBef>
                <a:spcPts val="0"/>
              </a:spcBef>
              <a:buSzPct val="100000"/>
            </a:pPr>
            <a:r>
              <a:rPr lang="en-US" dirty="0"/>
              <a:t>Missing values and outliers were handled to ensure clean data for analysis.</a:t>
            </a:r>
          </a:p>
          <a:p>
            <a:pPr marL="1257300" lvl="2">
              <a:lnSpc>
                <a:spcPct val="100000"/>
              </a:lnSpc>
              <a:spcBef>
                <a:spcPts val="0"/>
              </a:spcBef>
              <a:buSzPct val="100000"/>
            </a:pPr>
            <a:r>
              <a:rPr lang="en-US" dirty="0"/>
              <a:t>Categorical columns were standardized (e.g., job titles, specializations).</a:t>
            </a:r>
          </a:p>
          <a:p>
            <a:pPr marL="1257300" lvl="2">
              <a:lnSpc>
                <a:spcPct val="100000"/>
              </a:lnSpc>
              <a:spcBef>
                <a:spcPts val="0"/>
              </a:spcBef>
              <a:buSzPct val="100000"/>
            </a:pPr>
            <a:r>
              <a:rPr lang="en-US" dirty="0"/>
              <a:t>Unwanted rows were dropped.</a:t>
            </a:r>
          </a:p>
          <a:p>
            <a:pPr marL="0" lvl="0" indent="0" algn="just" rtl="0">
              <a:lnSpc>
                <a:spcPct val="100000"/>
              </a:lnSpc>
              <a:spcBef>
                <a:spcPts val="0"/>
              </a:spcBef>
              <a:spcAft>
                <a:spcPts val="0"/>
              </a:spcAft>
              <a:buClr>
                <a:schemeClr val="dk1"/>
              </a:buClr>
              <a:buSzPct val="100000"/>
              <a:buNone/>
            </a:pPr>
            <a:endParaRPr lang="en-US" sz="1000" dirty="0"/>
          </a:p>
          <a:p>
            <a:pPr marL="0" lvl="0" indent="0" algn="just" rtl="0">
              <a:lnSpc>
                <a:spcPct val="100000"/>
              </a:lnSpc>
              <a:spcBef>
                <a:spcPts val="0"/>
              </a:spcBef>
              <a:spcAft>
                <a:spcPts val="0"/>
              </a:spcAft>
              <a:buClr>
                <a:schemeClr val="dk1"/>
              </a:buClr>
              <a:buSzPct val="100000"/>
              <a:buNone/>
            </a:pPr>
            <a:r>
              <a:rPr lang="en-US" sz="2400" b="1" dirty="0"/>
              <a:t>            </a:t>
            </a:r>
            <a:r>
              <a:rPr lang="en-US" sz="2200" b="1" dirty="0"/>
              <a:t>Steps</a:t>
            </a:r>
            <a:r>
              <a:rPr lang="en-US" sz="2400" b="1" dirty="0"/>
              <a:t>:</a:t>
            </a:r>
          </a:p>
          <a:p>
            <a:pPr marL="1257300" lvl="2">
              <a:lnSpc>
                <a:spcPct val="100000"/>
              </a:lnSpc>
              <a:spcBef>
                <a:spcPts val="0"/>
              </a:spcBef>
              <a:buSzPct val="100000"/>
            </a:pPr>
            <a:r>
              <a:rPr lang="en-US" dirty="0"/>
              <a:t>Corrected inconsistent labels in categorical data.</a:t>
            </a:r>
          </a:p>
          <a:p>
            <a:pPr marL="1257300" lvl="2">
              <a:lnSpc>
                <a:spcPct val="100000"/>
              </a:lnSpc>
              <a:spcBef>
                <a:spcPts val="0"/>
              </a:spcBef>
              <a:buSzPct val="100000"/>
            </a:pPr>
            <a:r>
              <a:rPr lang="en-US" dirty="0"/>
              <a:t>Replaced placeholder values (like -1) with meaningful ones.</a:t>
            </a:r>
          </a:p>
          <a:p>
            <a:pPr marL="1257300" lvl="2">
              <a:lnSpc>
                <a:spcPct val="100000"/>
              </a:lnSpc>
              <a:spcBef>
                <a:spcPts val="0"/>
              </a:spcBef>
              <a:buSzPct val="100000"/>
            </a:pPr>
            <a:r>
              <a:rPr lang="en-US" dirty="0"/>
              <a:t>Handled outliers by analyzing using boxplots for numerical variables.</a:t>
            </a:r>
          </a:p>
        </p:txBody>
      </p:sp>
    </p:spTree>
    <p:extLst>
      <p:ext uri="{BB962C8B-B14F-4D97-AF65-F5344CB8AC3E}">
        <p14:creationId xmlns:p14="http://schemas.microsoft.com/office/powerpoint/2010/main" val="163873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1175657" y="511629"/>
            <a:ext cx="9840686" cy="5758739"/>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90000"/>
              </a:lnSpc>
              <a:spcBef>
                <a:spcPts val="0"/>
              </a:spcBef>
              <a:spcAft>
                <a:spcPts val="0"/>
              </a:spcAft>
              <a:buClr>
                <a:schemeClr val="dk1"/>
              </a:buClr>
              <a:buSzPct val="100000"/>
              <a:buNone/>
            </a:pPr>
            <a:r>
              <a:rPr lang="en-US" b="1" dirty="0">
                <a:solidFill>
                  <a:srgbClr val="FF0000"/>
                </a:solidFill>
              </a:rPr>
              <a:t>Exploratory Data Analysis:</a:t>
            </a:r>
          </a:p>
          <a:p>
            <a:pPr marL="228600" lvl="0" indent="-228600" algn="just" rtl="0">
              <a:lnSpc>
                <a:spcPct val="100000"/>
              </a:lnSpc>
              <a:spcBef>
                <a:spcPts val="0"/>
              </a:spcBef>
              <a:spcAft>
                <a:spcPts val="0"/>
              </a:spcAft>
              <a:buClr>
                <a:schemeClr val="dk1"/>
              </a:buClr>
              <a:buSzPct val="100000"/>
              <a:buChar char="•"/>
            </a:pPr>
            <a:endParaRPr lang="en-US" sz="800" b="1" dirty="0"/>
          </a:p>
          <a:p>
            <a:pPr lvl="0" indent="-457200" algn="just" rtl="0">
              <a:lnSpc>
                <a:spcPct val="100000"/>
              </a:lnSpc>
              <a:spcBef>
                <a:spcPts val="0"/>
              </a:spcBef>
              <a:spcAft>
                <a:spcPts val="0"/>
              </a:spcAft>
              <a:buClr>
                <a:schemeClr val="dk1"/>
              </a:buClr>
              <a:buSzPct val="100000"/>
              <a:buFont typeface="+mj-lt"/>
              <a:buAutoNum type="arabicPeriod" startAt="2"/>
            </a:pPr>
            <a:r>
              <a:rPr lang="en-US" sz="2400" b="1" dirty="0"/>
              <a:t>Univariate Analysis</a:t>
            </a:r>
          </a:p>
          <a:p>
            <a:pPr marL="0" lvl="0" indent="0" algn="just" rtl="0">
              <a:lnSpc>
                <a:spcPct val="100000"/>
              </a:lnSpc>
              <a:spcBef>
                <a:spcPts val="0"/>
              </a:spcBef>
              <a:spcAft>
                <a:spcPts val="0"/>
              </a:spcAft>
              <a:buClr>
                <a:schemeClr val="dk1"/>
              </a:buClr>
              <a:buSzPct val="100000"/>
              <a:buNone/>
            </a:pPr>
            <a:r>
              <a:rPr lang="en-US" sz="2000" dirty="0"/>
              <a:t>         </a:t>
            </a:r>
            <a:r>
              <a:rPr lang="en-US" sz="2000" b="1" dirty="0"/>
              <a:t>Goal: </a:t>
            </a:r>
            <a:r>
              <a:rPr lang="en-US" sz="2000" dirty="0"/>
              <a:t>Understand the distribution of individual variables (both numerical and categorical).</a:t>
            </a:r>
          </a:p>
          <a:p>
            <a:pPr marL="0" lvl="0" indent="0" algn="just" rtl="0">
              <a:lnSpc>
                <a:spcPct val="100000"/>
              </a:lnSpc>
              <a:spcBef>
                <a:spcPts val="0"/>
              </a:spcBef>
              <a:spcAft>
                <a:spcPts val="0"/>
              </a:spcAft>
              <a:buClr>
                <a:schemeClr val="dk1"/>
              </a:buClr>
              <a:buSzPct val="100000"/>
              <a:buNone/>
            </a:pPr>
            <a:endParaRPr lang="en-US" sz="1000" dirty="0"/>
          </a:p>
          <a:p>
            <a:pPr marL="0" lvl="0" indent="0" algn="just" rtl="0">
              <a:lnSpc>
                <a:spcPct val="100000"/>
              </a:lnSpc>
              <a:spcBef>
                <a:spcPts val="0"/>
              </a:spcBef>
              <a:spcAft>
                <a:spcPts val="0"/>
              </a:spcAft>
              <a:buClr>
                <a:schemeClr val="dk1"/>
              </a:buClr>
              <a:buSzPct val="100000"/>
              <a:buNone/>
            </a:pPr>
            <a:r>
              <a:rPr lang="en-US" sz="2400" b="1" dirty="0"/>
              <a:t>         a) </a:t>
            </a:r>
            <a:r>
              <a:rPr lang="en-US" sz="2200" b="1" dirty="0"/>
              <a:t>Numerical Columns:</a:t>
            </a:r>
          </a:p>
          <a:p>
            <a:pPr marL="1257300" lvl="2">
              <a:lnSpc>
                <a:spcPct val="100000"/>
              </a:lnSpc>
              <a:spcBef>
                <a:spcPts val="0"/>
              </a:spcBef>
              <a:buSzPct val="100000"/>
            </a:pPr>
            <a:r>
              <a:rPr lang="en-US" b="1" dirty="0"/>
              <a:t>Histogram and PDF: </a:t>
            </a:r>
            <a:r>
              <a:rPr lang="en-US" dirty="0"/>
              <a:t>Visualized distributions of numerical features like 10percentage, </a:t>
            </a:r>
            <a:r>
              <a:rPr lang="en-US" dirty="0" err="1"/>
              <a:t>GraduationYear</a:t>
            </a:r>
            <a:r>
              <a:rPr lang="en-US" dirty="0"/>
              <a:t> etc.</a:t>
            </a:r>
          </a:p>
          <a:p>
            <a:pPr marL="1257300" lvl="2">
              <a:lnSpc>
                <a:spcPct val="100000"/>
              </a:lnSpc>
              <a:spcBef>
                <a:spcPts val="0"/>
              </a:spcBef>
              <a:buSzPct val="100000"/>
            </a:pPr>
            <a:r>
              <a:rPr lang="en-US" b="1" dirty="0"/>
              <a:t>Boxplots:</a:t>
            </a:r>
            <a:r>
              <a:rPr lang="en-US" dirty="0"/>
              <a:t> Detected outliers in key features such as academic percentages, salary, and more.</a:t>
            </a:r>
          </a:p>
          <a:p>
            <a:pPr marL="0" lvl="0" indent="0" algn="just" rtl="0">
              <a:lnSpc>
                <a:spcPct val="100000"/>
              </a:lnSpc>
              <a:spcBef>
                <a:spcPts val="0"/>
              </a:spcBef>
              <a:spcAft>
                <a:spcPts val="0"/>
              </a:spcAft>
              <a:buClr>
                <a:schemeClr val="dk1"/>
              </a:buClr>
              <a:buSzPct val="100000"/>
              <a:buNone/>
            </a:pPr>
            <a:r>
              <a:rPr lang="en-US" sz="2200" b="1" dirty="0"/>
              <a:t>          b) Categorical Columns:</a:t>
            </a:r>
          </a:p>
          <a:p>
            <a:pPr marL="1257300" lvl="2">
              <a:lnSpc>
                <a:spcPct val="100000"/>
              </a:lnSpc>
              <a:spcBef>
                <a:spcPts val="0"/>
              </a:spcBef>
              <a:buSzPct val="100000"/>
            </a:pPr>
            <a:r>
              <a:rPr lang="en-US" b="1" dirty="0" err="1"/>
              <a:t>Countplots</a:t>
            </a:r>
            <a:r>
              <a:rPr lang="en-US" b="1" dirty="0"/>
              <a:t>:</a:t>
            </a:r>
            <a:r>
              <a:rPr lang="en-US" dirty="0"/>
              <a:t> Analyzed the frequency of categories such as Specialization, Gender, Degree, and </a:t>
            </a:r>
            <a:r>
              <a:rPr lang="en-US" dirty="0" err="1"/>
              <a:t>JobCity</a:t>
            </a:r>
            <a:r>
              <a:rPr lang="en-US" dirty="0"/>
              <a:t>.</a:t>
            </a:r>
          </a:p>
          <a:p>
            <a:pPr marL="1257300" lvl="2">
              <a:lnSpc>
                <a:spcPct val="100000"/>
              </a:lnSpc>
              <a:spcBef>
                <a:spcPts val="0"/>
              </a:spcBef>
              <a:buSzPct val="100000"/>
            </a:pPr>
            <a:endParaRPr lang="en-US" sz="1000" dirty="0"/>
          </a:p>
          <a:p>
            <a:pPr marL="1257300" lvl="2">
              <a:lnSpc>
                <a:spcPct val="100000"/>
              </a:lnSpc>
              <a:spcBef>
                <a:spcPts val="0"/>
              </a:spcBef>
              <a:buSzPct val="100000"/>
            </a:pPr>
            <a:r>
              <a:rPr lang="en-US" b="1" dirty="0"/>
              <a:t>Observations</a:t>
            </a:r>
            <a:r>
              <a:rPr lang="en-US" dirty="0"/>
              <a:t>:</a:t>
            </a:r>
          </a:p>
          <a:p>
            <a:pPr marL="1714500" lvl="3">
              <a:lnSpc>
                <a:spcPct val="100000"/>
              </a:lnSpc>
              <a:spcBef>
                <a:spcPts val="0"/>
              </a:spcBef>
              <a:buSzPct val="100000"/>
            </a:pPr>
            <a:r>
              <a:rPr lang="en-US" sz="2000" dirty="0"/>
              <a:t>Specializations like electronics and communication engineering have a higher frequency for male candidates.</a:t>
            </a:r>
          </a:p>
          <a:p>
            <a:pPr marL="1714500" lvl="3">
              <a:lnSpc>
                <a:spcPct val="100000"/>
              </a:lnSpc>
              <a:spcBef>
                <a:spcPts val="0"/>
              </a:spcBef>
              <a:buSzPct val="100000"/>
            </a:pPr>
            <a:r>
              <a:rPr lang="en-US" sz="2000" dirty="0"/>
              <a:t>Gender imbalance in specific specializations was noted.</a:t>
            </a:r>
          </a:p>
        </p:txBody>
      </p:sp>
    </p:spTree>
    <p:extLst>
      <p:ext uri="{BB962C8B-B14F-4D97-AF65-F5344CB8AC3E}">
        <p14:creationId xmlns:p14="http://schemas.microsoft.com/office/powerpoint/2010/main" val="2151120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1153886" y="511629"/>
            <a:ext cx="9808028" cy="5758739"/>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90000"/>
              </a:lnSpc>
              <a:spcBef>
                <a:spcPts val="0"/>
              </a:spcBef>
              <a:spcAft>
                <a:spcPts val="0"/>
              </a:spcAft>
              <a:buClr>
                <a:schemeClr val="dk1"/>
              </a:buClr>
              <a:buSzPct val="100000"/>
              <a:buNone/>
            </a:pPr>
            <a:r>
              <a:rPr lang="en-US" b="1" dirty="0">
                <a:solidFill>
                  <a:srgbClr val="FF0000"/>
                </a:solidFill>
              </a:rPr>
              <a:t>Exploratory Data Analysis:</a:t>
            </a:r>
          </a:p>
          <a:p>
            <a:pPr marL="228600" lvl="0" indent="-228600" algn="just" rtl="0">
              <a:lnSpc>
                <a:spcPct val="100000"/>
              </a:lnSpc>
              <a:spcBef>
                <a:spcPts val="0"/>
              </a:spcBef>
              <a:spcAft>
                <a:spcPts val="0"/>
              </a:spcAft>
              <a:buClr>
                <a:schemeClr val="dk1"/>
              </a:buClr>
              <a:buSzPct val="100000"/>
              <a:buChar char="•"/>
            </a:pPr>
            <a:endParaRPr lang="en-US" sz="800" b="1" dirty="0"/>
          </a:p>
          <a:p>
            <a:pPr indent="-457200" algn="just">
              <a:lnSpc>
                <a:spcPct val="100000"/>
              </a:lnSpc>
              <a:spcBef>
                <a:spcPts val="0"/>
              </a:spcBef>
              <a:buSzPct val="100000"/>
              <a:buFont typeface="+mj-lt"/>
              <a:buAutoNum type="arabicPeriod" startAt="3"/>
            </a:pPr>
            <a:r>
              <a:rPr lang="en-US" sz="2400" b="1" dirty="0"/>
              <a:t> Bivariate Analysis</a:t>
            </a:r>
          </a:p>
          <a:p>
            <a:pPr marL="0" lvl="0" indent="0" algn="just" rtl="0">
              <a:lnSpc>
                <a:spcPct val="100000"/>
              </a:lnSpc>
              <a:spcBef>
                <a:spcPts val="0"/>
              </a:spcBef>
              <a:spcAft>
                <a:spcPts val="0"/>
              </a:spcAft>
              <a:buClr>
                <a:schemeClr val="dk1"/>
              </a:buClr>
              <a:buSzPct val="100000"/>
              <a:buNone/>
            </a:pPr>
            <a:r>
              <a:rPr lang="en-US" sz="2000" dirty="0"/>
              <a:t>          </a:t>
            </a:r>
            <a:r>
              <a:rPr lang="en-US" sz="2000" b="1" dirty="0"/>
              <a:t>Goal: </a:t>
            </a:r>
            <a:r>
              <a:rPr lang="en-US" sz="2000" dirty="0"/>
              <a:t>Explore relationships between two variables, particularly between features and</a:t>
            </a:r>
          </a:p>
          <a:p>
            <a:pPr marL="0" lvl="0" indent="0" algn="just" rtl="0">
              <a:lnSpc>
                <a:spcPct val="100000"/>
              </a:lnSpc>
              <a:spcBef>
                <a:spcPts val="0"/>
              </a:spcBef>
              <a:spcAft>
                <a:spcPts val="0"/>
              </a:spcAft>
              <a:buClr>
                <a:schemeClr val="dk1"/>
              </a:buClr>
              <a:buSzPct val="100000"/>
              <a:buNone/>
            </a:pPr>
            <a:r>
              <a:rPr lang="en-US" sz="2000" dirty="0"/>
              <a:t>          the target variable (Salary).</a:t>
            </a:r>
          </a:p>
          <a:p>
            <a:pPr marL="0" lvl="0" indent="0" algn="just" rtl="0">
              <a:lnSpc>
                <a:spcPct val="100000"/>
              </a:lnSpc>
              <a:spcBef>
                <a:spcPts val="0"/>
              </a:spcBef>
              <a:spcAft>
                <a:spcPts val="0"/>
              </a:spcAft>
              <a:buClr>
                <a:schemeClr val="dk1"/>
              </a:buClr>
              <a:buSzPct val="100000"/>
              <a:buNone/>
            </a:pPr>
            <a:endParaRPr lang="en-US" sz="1000" dirty="0"/>
          </a:p>
          <a:p>
            <a:pPr marL="0" lvl="0" indent="0" algn="just" rtl="0">
              <a:lnSpc>
                <a:spcPct val="100000"/>
              </a:lnSpc>
              <a:spcBef>
                <a:spcPts val="0"/>
              </a:spcBef>
              <a:spcAft>
                <a:spcPts val="0"/>
              </a:spcAft>
              <a:buClr>
                <a:schemeClr val="dk1"/>
              </a:buClr>
              <a:buSzPct val="100000"/>
              <a:buNone/>
            </a:pPr>
            <a:r>
              <a:rPr lang="en-US" sz="2200" b="1" dirty="0"/>
              <a:t>          a) Numerical vs Numerical Variables (Num vs Num)</a:t>
            </a:r>
          </a:p>
          <a:p>
            <a:pPr marL="1257300" lvl="2">
              <a:lnSpc>
                <a:spcPct val="100000"/>
              </a:lnSpc>
              <a:spcBef>
                <a:spcPts val="0"/>
              </a:spcBef>
              <a:buSzPct val="100000"/>
            </a:pPr>
            <a:r>
              <a:rPr lang="en-US" b="1" dirty="0"/>
              <a:t>Correlation Analysis</a:t>
            </a:r>
            <a:r>
              <a:rPr lang="en-US" dirty="0"/>
              <a:t>: Strong positive correlations were found between academic scores (10percentage, 12percentage, college GPA) and salary.</a:t>
            </a:r>
          </a:p>
          <a:p>
            <a:pPr marL="1257300" lvl="2">
              <a:lnSpc>
                <a:spcPct val="100000"/>
              </a:lnSpc>
              <a:spcBef>
                <a:spcPts val="0"/>
              </a:spcBef>
              <a:buSzPct val="100000"/>
            </a:pPr>
            <a:r>
              <a:rPr lang="en-US" b="1" dirty="0"/>
              <a:t>Scatterplots:</a:t>
            </a:r>
            <a:r>
              <a:rPr lang="en-US" dirty="0"/>
              <a:t> Higher academic scores tend to correlate with higher salaries.</a:t>
            </a:r>
          </a:p>
          <a:p>
            <a:pPr marL="1257300" lvl="2">
              <a:lnSpc>
                <a:spcPct val="100000"/>
              </a:lnSpc>
              <a:spcBef>
                <a:spcPts val="0"/>
              </a:spcBef>
              <a:buSzPct val="100000"/>
            </a:pPr>
            <a:endParaRPr lang="en-US" sz="1000" dirty="0"/>
          </a:p>
          <a:p>
            <a:pPr marL="0" lvl="0" indent="0" algn="just" rtl="0">
              <a:lnSpc>
                <a:spcPct val="100000"/>
              </a:lnSpc>
              <a:spcBef>
                <a:spcPts val="0"/>
              </a:spcBef>
              <a:spcAft>
                <a:spcPts val="0"/>
              </a:spcAft>
              <a:buClr>
                <a:schemeClr val="dk1"/>
              </a:buClr>
              <a:buSzPct val="100000"/>
              <a:buNone/>
            </a:pPr>
            <a:r>
              <a:rPr lang="en-US" sz="2200" b="1" dirty="0"/>
              <a:t>          b) Categorical vs Categorical Variables (Cat vs Cat)</a:t>
            </a:r>
          </a:p>
          <a:p>
            <a:pPr marL="1257300" lvl="2">
              <a:lnSpc>
                <a:spcPct val="100000"/>
              </a:lnSpc>
              <a:spcBef>
                <a:spcPts val="0"/>
              </a:spcBef>
              <a:buSzPct val="100000"/>
            </a:pPr>
            <a:r>
              <a:rPr lang="en-US" b="1" dirty="0"/>
              <a:t>Stacked Bar Plots: </a:t>
            </a:r>
            <a:r>
              <a:rPr lang="en-US" dirty="0"/>
              <a:t>Males were predominantly in Electronics &amp; Communication Engineering, while females favored Biotechnology, highlighting gender-based specialization preferences.</a:t>
            </a:r>
          </a:p>
          <a:p>
            <a:pPr marL="1257300" lvl="2">
              <a:lnSpc>
                <a:spcPct val="100000"/>
              </a:lnSpc>
              <a:spcBef>
                <a:spcPts val="0"/>
              </a:spcBef>
              <a:buSzPct val="100000"/>
            </a:pPr>
            <a:endParaRPr lang="en-US" sz="1000" dirty="0"/>
          </a:p>
          <a:p>
            <a:pPr marL="0" lvl="0" indent="0" algn="just" rtl="0">
              <a:lnSpc>
                <a:spcPct val="100000"/>
              </a:lnSpc>
              <a:spcBef>
                <a:spcPts val="0"/>
              </a:spcBef>
              <a:spcAft>
                <a:spcPts val="0"/>
              </a:spcAft>
              <a:buClr>
                <a:schemeClr val="dk1"/>
              </a:buClr>
              <a:buSzPct val="100000"/>
              <a:buNone/>
            </a:pPr>
            <a:r>
              <a:rPr lang="en-US" sz="2200" b="1" dirty="0"/>
              <a:t>          c) Numerical vs Categorical Variables (Num vs Cat)</a:t>
            </a:r>
          </a:p>
          <a:p>
            <a:pPr marL="1257300" lvl="2">
              <a:lnSpc>
                <a:spcPct val="100000"/>
              </a:lnSpc>
              <a:spcBef>
                <a:spcPts val="0"/>
              </a:spcBef>
              <a:buSzPct val="100000"/>
            </a:pPr>
            <a:r>
              <a:rPr lang="en-US" b="1" dirty="0"/>
              <a:t>Boxplots: </a:t>
            </a:r>
            <a:r>
              <a:rPr lang="en-US" dirty="0"/>
              <a:t>Specializations like Computer Science and Electronics &amp; Communication had higher salary distributions. </a:t>
            </a:r>
          </a:p>
        </p:txBody>
      </p:sp>
    </p:spTree>
    <p:extLst>
      <p:ext uri="{BB962C8B-B14F-4D97-AF65-F5344CB8AC3E}">
        <p14:creationId xmlns:p14="http://schemas.microsoft.com/office/powerpoint/2010/main" val="2844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1153886" y="301083"/>
            <a:ext cx="9873343" cy="569827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ct val="100000"/>
              <a:buNone/>
            </a:pPr>
            <a:r>
              <a:rPr lang="en-US" b="1" dirty="0">
                <a:solidFill>
                  <a:srgbClr val="FF0000"/>
                </a:solidFill>
              </a:rPr>
              <a:t>Research Question:</a:t>
            </a:r>
          </a:p>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100000"/>
              </a:lnSpc>
              <a:spcBef>
                <a:spcPts val="0"/>
              </a:spcBef>
              <a:spcAft>
                <a:spcPts val="0"/>
              </a:spcAft>
              <a:buClr>
                <a:schemeClr val="dk1"/>
              </a:buClr>
              <a:buSzPct val="100000"/>
              <a:buNone/>
            </a:pPr>
            <a:r>
              <a:rPr lang="en-US" sz="2200" b="1" dirty="0"/>
              <a:t>A )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pPr marL="0" lvl="0" indent="0" algn="just" rtl="0">
              <a:lnSpc>
                <a:spcPct val="100000"/>
              </a:lnSpc>
              <a:spcBef>
                <a:spcPts val="0"/>
              </a:spcBef>
              <a:spcAft>
                <a:spcPts val="0"/>
              </a:spcAft>
              <a:buClr>
                <a:schemeClr val="dk1"/>
              </a:buClr>
              <a:buSzPct val="100000"/>
              <a:buNone/>
            </a:pPr>
            <a:r>
              <a:rPr lang="en-US" sz="2000" dirty="0"/>
              <a:t>    </a:t>
            </a:r>
          </a:p>
          <a:p>
            <a:pPr marL="342900" algn="just">
              <a:lnSpc>
                <a:spcPct val="100000"/>
              </a:lnSpc>
              <a:spcBef>
                <a:spcPts val="0"/>
              </a:spcBef>
              <a:buSzPct val="100000"/>
            </a:pPr>
            <a:r>
              <a:rPr lang="en-US" sz="2000" b="1" dirty="0"/>
              <a:t>Ans: </a:t>
            </a:r>
            <a:r>
              <a:rPr lang="en-US" sz="2000" dirty="0"/>
              <a:t>Yes, based on the data analysis, fresh graduates with a Computer Science &amp; Engineering specialization working as Programming Analysts, Software Engineers, Hardware Engineers, or Associate Engineers earn within the 2.5-3 lakh salary range, supporting the claim from the Times of India article.</a:t>
            </a:r>
          </a:p>
          <a:p>
            <a:pPr marL="0" lvl="0" indent="0" algn="just" rtl="0">
              <a:lnSpc>
                <a:spcPct val="100000"/>
              </a:lnSpc>
              <a:spcBef>
                <a:spcPts val="0"/>
              </a:spcBef>
              <a:spcAft>
                <a:spcPts val="0"/>
              </a:spcAft>
              <a:buClr>
                <a:schemeClr val="dk1"/>
              </a:buClr>
              <a:buSzPct val="100000"/>
              <a:buNone/>
            </a:pPr>
            <a:endParaRPr lang="en-US" sz="1000" dirty="0"/>
          </a:p>
          <a:p>
            <a:pPr marL="0" indent="0" algn="just">
              <a:lnSpc>
                <a:spcPct val="100000"/>
              </a:lnSpc>
              <a:spcBef>
                <a:spcPts val="0"/>
              </a:spcBef>
              <a:buSzPct val="100000"/>
              <a:buNone/>
            </a:pPr>
            <a:r>
              <a:rPr lang="en-US" sz="2200" b="1" dirty="0"/>
              <a:t>B) Is there a relationship between gender and specialization? (i.e. Does the preference of </a:t>
            </a:r>
            <a:r>
              <a:rPr lang="en-US" sz="2200" b="1" dirty="0" err="1"/>
              <a:t>Specialisation</a:t>
            </a:r>
            <a:r>
              <a:rPr lang="en-US" sz="2200" b="1" dirty="0"/>
              <a:t> depend on the Gender?)</a:t>
            </a:r>
          </a:p>
          <a:p>
            <a:pPr marL="0" indent="0" algn="just">
              <a:lnSpc>
                <a:spcPct val="100000"/>
              </a:lnSpc>
              <a:spcBef>
                <a:spcPts val="0"/>
              </a:spcBef>
              <a:buSzPct val="100000"/>
              <a:buNone/>
            </a:pPr>
            <a:endParaRPr lang="en-US" sz="2000" b="1" dirty="0"/>
          </a:p>
          <a:p>
            <a:pPr marL="342900" algn="just">
              <a:lnSpc>
                <a:spcPct val="100000"/>
              </a:lnSpc>
              <a:spcBef>
                <a:spcPts val="0"/>
              </a:spcBef>
              <a:buSzPct val="100000"/>
            </a:pPr>
            <a:r>
              <a:rPr lang="en-US" sz="2000" b="1" dirty="0"/>
              <a:t>Ans: </a:t>
            </a:r>
            <a:r>
              <a:rPr lang="en-US" sz="2000" dirty="0"/>
              <a:t>In our case, the observation that there are more males than females in electronic and communication engineering suggests a relationship between gender and specialization. </a:t>
            </a:r>
            <a:endParaRPr lang="en-US" sz="2000" b="1" dirty="0"/>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90000"/>
              </a:lnSpc>
              <a:spcBef>
                <a:spcPts val="0"/>
              </a:spcBef>
              <a:spcAft>
                <a:spcPts val="0"/>
              </a:spcAft>
              <a:buClr>
                <a:schemeClr val="dk1"/>
              </a:buClr>
              <a:buSzPct val="100000"/>
              <a:buChar char="•"/>
            </a:pPr>
            <a:endParaRPr lang="en-US" sz="800" dirty="0"/>
          </a:p>
          <a:p>
            <a:pPr marL="228600" lvl="0" indent="-228600" algn="just" rtl="0">
              <a:lnSpc>
                <a:spcPct val="90000"/>
              </a:lnSpc>
              <a:spcBef>
                <a:spcPts val="0"/>
              </a:spcBef>
              <a:spcAft>
                <a:spcPts val="0"/>
              </a:spcAft>
              <a:buClr>
                <a:schemeClr val="dk1"/>
              </a:buClr>
              <a:buSzPct val="100000"/>
              <a:buChar char="•"/>
            </a:pPr>
            <a:endParaRPr lang="en-US" sz="1800" b="1" dirty="0"/>
          </a:p>
        </p:txBody>
      </p:sp>
    </p:spTree>
    <p:extLst>
      <p:ext uri="{BB962C8B-B14F-4D97-AF65-F5344CB8AC3E}">
        <p14:creationId xmlns:p14="http://schemas.microsoft.com/office/powerpoint/2010/main" val="417870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1099456" y="486139"/>
            <a:ext cx="10399309" cy="5698273"/>
          </a:xfrm>
          <a:prstGeom prst="rect">
            <a:avLst/>
          </a:prstGeom>
          <a:noFill/>
          <a:ln>
            <a:noFill/>
          </a:ln>
        </p:spPr>
        <p:txBody>
          <a:bodyPr spcFirstLastPara="1" wrap="square" lIns="91425" tIns="45700" rIns="91425" bIns="45700" anchor="t" anchorCtr="0">
            <a:noAutofit/>
          </a:bodyPr>
          <a:lstStyle/>
          <a:p>
            <a:pPr marL="342900" algn="just">
              <a:lnSpc>
                <a:spcPct val="100000"/>
              </a:lnSpc>
              <a:spcBef>
                <a:spcPts val="0"/>
              </a:spcBef>
              <a:buSzPct val="100000"/>
            </a:pPr>
            <a:r>
              <a:rPr lang="en-US" sz="2000" dirty="0"/>
              <a:t>This implies that males tend to choose electronic and communication engineering more often than females do. </a:t>
            </a:r>
          </a:p>
          <a:p>
            <a:pPr marL="342900" algn="just">
              <a:lnSpc>
                <a:spcPct val="100000"/>
              </a:lnSpc>
              <a:spcBef>
                <a:spcPts val="0"/>
              </a:spcBef>
              <a:buSzPct val="100000"/>
            </a:pPr>
            <a:endParaRPr lang="en-US" sz="1000" dirty="0"/>
          </a:p>
          <a:p>
            <a:pPr marL="342900" algn="just">
              <a:lnSpc>
                <a:spcPct val="100000"/>
              </a:lnSpc>
              <a:spcBef>
                <a:spcPts val="0"/>
              </a:spcBef>
              <a:buSzPct val="100000"/>
            </a:pPr>
            <a:r>
              <a:rPr lang="en-US" sz="2000" dirty="0"/>
              <a:t>Conversely, other specializations, such as biotechnology, show a higher count of females compared to males.</a:t>
            </a:r>
          </a:p>
          <a:p>
            <a:pPr marL="342900" algn="just">
              <a:lnSpc>
                <a:spcPct val="100000"/>
              </a:lnSpc>
              <a:spcBef>
                <a:spcPts val="0"/>
              </a:spcBef>
              <a:buSzPct val="100000"/>
            </a:pPr>
            <a:endParaRPr lang="en-US" sz="1800" b="1" dirty="0"/>
          </a:p>
        </p:txBody>
      </p:sp>
      <p:pic>
        <p:nvPicPr>
          <p:cNvPr id="7" name="Picture 6">
            <a:extLst>
              <a:ext uri="{FF2B5EF4-FFF2-40B4-BE49-F238E27FC236}">
                <a16:creationId xmlns:a16="http://schemas.microsoft.com/office/drawing/2014/main" id="{64BED746-C638-BC8F-8371-AA899B6709D7}"/>
              </a:ext>
            </a:extLst>
          </p:cNvPr>
          <p:cNvPicPr>
            <a:picLocks noChangeAspect="1"/>
          </p:cNvPicPr>
          <p:nvPr/>
        </p:nvPicPr>
        <p:blipFill>
          <a:blip r:embed="rId3"/>
          <a:stretch>
            <a:fillRect/>
          </a:stretch>
        </p:blipFill>
        <p:spPr>
          <a:xfrm rot="5400000">
            <a:off x="4558970" y="-470227"/>
            <a:ext cx="3783356" cy="8826590"/>
          </a:xfrm>
          <a:prstGeom prst="rect">
            <a:avLst/>
          </a:prstGeom>
        </p:spPr>
      </p:pic>
    </p:spTree>
    <p:extLst>
      <p:ext uri="{BB962C8B-B14F-4D97-AF65-F5344CB8AC3E}">
        <p14:creationId xmlns:p14="http://schemas.microsoft.com/office/powerpoint/2010/main" val="167864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1012370" y="301083"/>
            <a:ext cx="10069287" cy="569827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ct val="100000"/>
              <a:buNone/>
            </a:pPr>
            <a:r>
              <a:rPr lang="en-US" b="1" dirty="0">
                <a:solidFill>
                  <a:srgbClr val="FF0000"/>
                </a:solidFill>
              </a:rPr>
              <a:t>Conclusion:</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2000" dirty="0"/>
              <a:t>The project provided a comprehensive analysis of the employment outcomes for engineering graduates.</a:t>
            </a:r>
          </a:p>
          <a:p>
            <a:pPr marL="228600" lvl="0" indent="-228600" algn="just" rtl="0">
              <a:lnSpc>
                <a:spcPct val="100000"/>
              </a:lnSpc>
              <a:spcBef>
                <a:spcPts val="0"/>
              </a:spcBef>
              <a:spcAft>
                <a:spcPts val="0"/>
              </a:spcAft>
              <a:buClr>
                <a:schemeClr val="dk1"/>
              </a:buClr>
              <a:buSzPct val="100000"/>
              <a:buChar char="•"/>
            </a:pPr>
            <a:r>
              <a:rPr lang="en-US" sz="2000" dirty="0"/>
              <a:t> Through thorough EDA, we identified key factors influencing salary, including academic performance and specialization. </a:t>
            </a:r>
          </a:p>
          <a:p>
            <a:pPr marL="228600" lvl="0" indent="-228600" algn="just" rtl="0">
              <a:lnSpc>
                <a:spcPct val="100000"/>
              </a:lnSpc>
              <a:spcBef>
                <a:spcPts val="0"/>
              </a:spcBef>
              <a:spcAft>
                <a:spcPts val="0"/>
              </a:spcAft>
              <a:buClr>
                <a:schemeClr val="dk1"/>
              </a:buClr>
              <a:buSzPct val="100000"/>
              <a:buChar char="•"/>
            </a:pPr>
            <a:r>
              <a:rPr lang="en-US" sz="2000" dirty="0"/>
              <a:t>Numerical and categorical variables were explored in-depth to reveal correlations, trends, and disparities across gender and fields of study. </a:t>
            </a:r>
          </a:p>
          <a:p>
            <a:pPr marL="228600" lvl="0" indent="-228600" algn="just" rtl="0">
              <a:lnSpc>
                <a:spcPct val="100000"/>
              </a:lnSpc>
              <a:spcBef>
                <a:spcPts val="0"/>
              </a:spcBef>
              <a:spcAft>
                <a:spcPts val="0"/>
              </a:spcAft>
              <a:buClr>
                <a:schemeClr val="dk1"/>
              </a:buClr>
              <a:buSzPct val="100000"/>
              <a:buChar char="•"/>
            </a:pPr>
            <a:r>
              <a:rPr lang="en-US" sz="2000" dirty="0"/>
              <a:t>These insights can guide stakeholders in optimizing recruitment strategies and educational initiatives for engineering graduates, aligning skills with market demands.</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90000"/>
              </a:lnSpc>
              <a:spcBef>
                <a:spcPts val="0"/>
              </a:spcBef>
              <a:spcAft>
                <a:spcPts val="0"/>
              </a:spcAft>
              <a:buClr>
                <a:schemeClr val="dk1"/>
              </a:buClr>
              <a:buSzPct val="100000"/>
              <a:buChar char="•"/>
            </a:pPr>
            <a:endParaRPr lang="en-US" sz="800" dirty="0"/>
          </a:p>
          <a:p>
            <a:pPr marL="0" lvl="0" indent="0" algn="just" rtl="0">
              <a:lnSpc>
                <a:spcPct val="90000"/>
              </a:lnSpc>
              <a:spcBef>
                <a:spcPts val="0"/>
              </a:spcBef>
              <a:spcAft>
                <a:spcPts val="0"/>
              </a:spcAft>
              <a:buClr>
                <a:schemeClr val="dk1"/>
              </a:buClr>
              <a:buSzPct val="100000"/>
              <a:buNone/>
            </a:pPr>
            <a:r>
              <a:rPr lang="en-US" b="1" dirty="0">
                <a:solidFill>
                  <a:srgbClr val="FF0000"/>
                </a:solidFill>
              </a:rPr>
              <a:t>Experience/Challenges  working on AMCAT Data Analysis Project:</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2000" dirty="0"/>
              <a:t>Throughout the project, we encountered challenges such as handling missing data, dealing with outliers, and ensuring the accuracy and reliability of the analysis. </a:t>
            </a:r>
          </a:p>
          <a:p>
            <a:pPr marL="228600" lvl="0" indent="-228600" algn="just" rtl="0">
              <a:lnSpc>
                <a:spcPct val="100000"/>
              </a:lnSpc>
              <a:spcBef>
                <a:spcPts val="0"/>
              </a:spcBef>
              <a:spcAft>
                <a:spcPts val="0"/>
              </a:spcAft>
              <a:buClr>
                <a:schemeClr val="dk1"/>
              </a:buClr>
              <a:buSzPct val="100000"/>
              <a:buChar char="•"/>
            </a:pPr>
            <a:endParaRPr lang="en-US" sz="2000" dirty="0"/>
          </a:p>
          <a:p>
            <a:pPr marL="228600" lvl="0" indent="-228600" algn="just" rtl="0">
              <a:lnSpc>
                <a:spcPct val="100000"/>
              </a:lnSpc>
              <a:spcBef>
                <a:spcPts val="0"/>
              </a:spcBef>
              <a:spcAft>
                <a:spcPts val="0"/>
              </a:spcAft>
              <a:buClr>
                <a:schemeClr val="dk1"/>
              </a:buClr>
              <a:buSzPct val="100000"/>
              <a:buChar char="•"/>
            </a:pPr>
            <a:r>
              <a:rPr lang="en-US" sz="2000" dirty="0"/>
              <a:t>Despite these challenges, the project provided valuable learning experiences and insights into the employment outcomes of engineering graduates.</a:t>
            </a:r>
          </a:p>
          <a:p>
            <a:pPr marL="228600" lvl="0" indent="-228600" algn="just" rtl="0">
              <a:lnSpc>
                <a:spcPct val="90000"/>
              </a:lnSpc>
              <a:spcBef>
                <a:spcPts val="0"/>
              </a:spcBef>
              <a:spcAft>
                <a:spcPts val="0"/>
              </a:spcAft>
              <a:buClr>
                <a:schemeClr val="dk1"/>
              </a:buClr>
              <a:buSzPct val="100000"/>
              <a:buChar char="•"/>
            </a:pPr>
            <a:endParaRPr lang="en-US" sz="1800" b="1" dirty="0"/>
          </a:p>
        </p:txBody>
      </p:sp>
    </p:spTree>
    <p:extLst>
      <p:ext uri="{BB962C8B-B14F-4D97-AF65-F5344CB8AC3E}">
        <p14:creationId xmlns:p14="http://schemas.microsoft.com/office/powerpoint/2010/main" val="28208838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995</Words>
  <Application>Microsoft Office PowerPoint</Application>
  <PresentationFormat>Widescreen</PresentationFormat>
  <Paragraphs>99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Libre Baskerville</vt:lpstr>
      <vt:lpstr>Lato Black</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Angad Gupta</cp:lastModifiedBy>
  <cp:revision>4</cp:revision>
  <dcterms:created xsi:type="dcterms:W3CDTF">2021-02-16T05:19:01Z</dcterms:created>
  <dcterms:modified xsi:type="dcterms:W3CDTF">2024-10-03T08:28:26Z</dcterms:modified>
</cp:coreProperties>
</file>