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60" r:id="rId5"/>
    <p:sldId id="261" r:id="rId6"/>
    <p:sldId id="265" r:id="rId7"/>
    <p:sldId id="266" r:id="rId8"/>
    <p:sldId id="262" r:id="rId9"/>
    <p:sldId id="264" r:id="rId10"/>
    <p:sldId id="263" r:id="rId11"/>
    <p:sldId id="268" r:id="rId12"/>
    <p:sldId id="267" r:id="rId13"/>
    <p:sldId id="259" r:id="rId14"/>
  </p:sldIdLst>
  <p:sldSz cx="12192000" cy="6858000"/>
  <p:notesSz cx="6858000" cy="9144000"/>
  <p:embeddedFontLst>
    <p:embeddedFont>
      <p:font typeface="Lato Black" panose="020F0502020204030203" pitchFamily="34" charset="0"/>
      <p:bold r:id="rId16"/>
      <p:boldItalic r:id="rId17"/>
    </p:embeddedFont>
    <p:embeddedFont>
      <p:font typeface="Libre Baskerville" panose="02000000000000000000" pitchFamily="2"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381C6E3-F260-76D4-F94C-6DA053582CA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B345CFB-3FC6-3656-BF4D-84A31BFC1D7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a:extLst>
              <a:ext uri="{FF2B5EF4-FFF2-40B4-BE49-F238E27FC236}">
                <a16:creationId xmlns:a16="http://schemas.microsoft.com/office/drawing/2014/main" id="{E3081B07-27C7-F840-D07B-94B4E912C8F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9000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381C6E3-F260-76D4-F94C-6DA053582CA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B345CFB-3FC6-3656-BF4D-84A31BFC1D7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a:extLst>
              <a:ext uri="{FF2B5EF4-FFF2-40B4-BE49-F238E27FC236}">
                <a16:creationId xmlns:a16="http://schemas.microsoft.com/office/drawing/2014/main" id="{E3081B07-27C7-F840-D07B-94B4E912C8F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036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381C6E3-F260-76D4-F94C-6DA053582CA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B345CFB-3FC6-3656-BF4D-84A31BFC1D7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a:extLst>
              <a:ext uri="{FF2B5EF4-FFF2-40B4-BE49-F238E27FC236}">
                <a16:creationId xmlns:a16="http://schemas.microsoft.com/office/drawing/2014/main" id="{E3081B07-27C7-F840-D07B-94B4E912C8F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2235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381C6E3-F260-76D4-F94C-6DA053582CA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B345CFB-3FC6-3656-BF4D-84A31BFC1D7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a:extLst>
              <a:ext uri="{FF2B5EF4-FFF2-40B4-BE49-F238E27FC236}">
                <a16:creationId xmlns:a16="http://schemas.microsoft.com/office/drawing/2014/main" id="{E3081B07-27C7-F840-D07B-94B4E912C8F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628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381C6E3-F260-76D4-F94C-6DA053582CA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B345CFB-3FC6-3656-BF4D-84A31BFC1D7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a:extLst>
              <a:ext uri="{FF2B5EF4-FFF2-40B4-BE49-F238E27FC236}">
                <a16:creationId xmlns:a16="http://schemas.microsoft.com/office/drawing/2014/main" id="{E3081B07-27C7-F840-D07B-94B4E912C8F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6922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381C6E3-F260-76D4-F94C-6DA053582CA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B345CFB-3FC6-3656-BF4D-84A31BFC1D7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a:extLst>
              <a:ext uri="{FF2B5EF4-FFF2-40B4-BE49-F238E27FC236}">
                <a16:creationId xmlns:a16="http://schemas.microsoft.com/office/drawing/2014/main" id="{E3081B07-27C7-F840-D07B-94B4E912C8F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4614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381C6E3-F260-76D4-F94C-6DA053582CA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B345CFB-3FC6-3656-BF4D-84A31BFC1D7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a:extLst>
              <a:ext uri="{FF2B5EF4-FFF2-40B4-BE49-F238E27FC236}">
                <a16:creationId xmlns:a16="http://schemas.microsoft.com/office/drawing/2014/main" id="{E3081B07-27C7-F840-D07B-94B4E912C8F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7636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ngad14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1665516" y="3717986"/>
            <a:ext cx="830395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dirty="0">
                <a:solidFill>
                  <a:srgbClr val="0D0D0D"/>
                </a:solidFill>
                <a:effectLst/>
                <a:highlight>
                  <a:srgbClr val="FFFFFF"/>
                </a:highlight>
                <a:latin typeface="Söhne"/>
              </a:rPr>
              <a:t>Enhancing Search Engine Relevance for Video Subtitles</a:t>
            </a:r>
            <a:endParaRPr sz="2800"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D24919A-6804-0002-D828-6B8D54F83E97}"/>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14A6D060-DFBE-7AE0-01A7-CA48D8BB0068}"/>
              </a:ext>
            </a:extLst>
          </p:cNvPr>
          <p:cNvSpPr txBox="1">
            <a:spLocks noGrp="1"/>
          </p:cNvSpPr>
          <p:nvPr>
            <p:ph type="body" idx="1"/>
          </p:nvPr>
        </p:nvSpPr>
        <p:spPr>
          <a:xfrm>
            <a:off x="624468" y="301083"/>
            <a:ext cx="10903503" cy="5698273"/>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ct val="100000"/>
              <a:buNone/>
            </a:pPr>
            <a:r>
              <a:rPr lang="en-US" sz="2400" b="1" dirty="0">
                <a:solidFill>
                  <a:schemeClr val="tx1"/>
                </a:solidFill>
              </a:rPr>
              <a:t>Results:</a:t>
            </a:r>
          </a:p>
          <a:p>
            <a:pPr marL="0" lvl="0" indent="0" algn="just" rtl="0">
              <a:lnSpc>
                <a:spcPct val="150000"/>
              </a:lnSpc>
              <a:spcBef>
                <a:spcPts val="0"/>
              </a:spcBef>
              <a:spcAft>
                <a:spcPts val="0"/>
              </a:spcAft>
              <a:buClr>
                <a:schemeClr val="dk1"/>
              </a:buClr>
              <a:buSzPct val="100000"/>
              <a:buNone/>
            </a:pPr>
            <a:endParaRPr lang="en-US" sz="2400" b="1" dirty="0">
              <a:solidFill>
                <a:schemeClr val="tx1"/>
              </a:solidFill>
            </a:endParaRPr>
          </a:p>
        </p:txBody>
      </p:sp>
      <p:pic>
        <p:nvPicPr>
          <p:cNvPr id="9" name="Picture 8">
            <a:extLst>
              <a:ext uri="{FF2B5EF4-FFF2-40B4-BE49-F238E27FC236}">
                <a16:creationId xmlns:a16="http://schemas.microsoft.com/office/drawing/2014/main" id="{11615FD9-F371-0AF5-CEB2-9BE0CB353CF5}"/>
              </a:ext>
            </a:extLst>
          </p:cNvPr>
          <p:cNvPicPr>
            <a:picLocks noChangeAspect="1"/>
          </p:cNvPicPr>
          <p:nvPr/>
        </p:nvPicPr>
        <p:blipFill>
          <a:blip r:embed="rId3"/>
          <a:stretch>
            <a:fillRect/>
          </a:stretch>
        </p:blipFill>
        <p:spPr>
          <a:xfrm>
            <a:off x="881744" y="1023257"/>
            <a:ext cx="9633857" cy="4976099"/>
          </a:xfrm>
          <a:prstGeom prst="rect">
            <a:avLst/>
          </a:prstGeom>
        </p:spPr>
      </p:pic>
    </p:spTree>
    <p:extLst>
      <p:ext uri="{BB962C8B-B14F-4D97-AF65-F5344CB8AC3E}">
        <p14:creationId xmlns:p14="http://schemas.microsoft.com/office/powerpoint/2010/main" val="433293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D24919A-6804-0002-D828-6B8D54F83E9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9461471-9AFA-CEBC-46B7-FE270D818A8E}"/>
              </a:ext>
            </a:extLst>
          </p:cNvPr>
          <p:cNvPicPr>
            <a:picLocks noChangeAspect="1"/>
          </p:cNvPicPr>
          <p:nvPr/>
        </p:nvPicPr>
        <p:blipFill>
          <a:blip r:embed="rId3"/>
          <a:stretch>
            <a:fillRect/>
          </a:stretch>
        </p:blipFill>
        <p:spPr>
          <a:xfrm>
            <a:off x="827315" y="620486"/>
            <a:ext cx="9568542" cy="5290457"/>
          </a:xfrm>
          <a:prstGeom prst="rect">
            <a:avLst/>
          </a:prstGeom>
        </p:spPr>
      </p:pic>
    </p:spTree>
    <p:extLst>
      <p:ext uri="{BB962C8B-B14F-4D97-AF65-F5344CB8AC3E}">
        <p14:creationId xmlns:p14="http://schemas.microsoft.com/office/powerpoint/2010/main" val="2202120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D24919A-6804-0002-D828-6B8D54F83E97}"/>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14A6D060-DFBE-7AE0-01A7-CA48D8BB0068}"/>
              </a:ext>
            </a:extLst>
          </p:cNvPr>
          <p:cNvSpPr txBox="1">
            <a:spLocks noGrp="1"/>
          </p:cNvSpPr>
          <p:nvPr>
            <p:ph type="body" idx="1"/>
          </p:nvPr>
        </p:nvSpPr>
        <p:spPr>
          <a:xfrm>
            <a:off x="624468" y="301083"/>
            <a:ext cx="10903503" cy="5698273"/>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ct val="100000"/>
              <a:buNone/>
            </a:pPr>
            <a:r>
              <a:rPr lang="en-US" sz="2400" b="1" dirty="0">
                <a:solidFill>
                  <a:schemeClr val="tx1"/>
                </a:solidFill>
              </a:rPr>
              <a:t>Conclusion:</a:t>
            </a:r>
          </a:p>
          <a:p>
            <a:pPr marL="0" lvl="0" indent="0" algn="just" rtl="0">
              <a:lnSpc>
                <a:spcPct val="100000"/>
              </a:lnSpc>
              <a:spcBef>
                <a:spcPts val="0"/>
              </a:spcBef>
              <a:spcAft>
                <a:spcPts val="0"/>
              </a:spcAft>
              <a:buClr>
                <a:schemeClr val="dk1"/>
              </a:buClr>
              <a:buSzPct val="100000"/>
              <a:buNone/>
            </a:pPr>
            <a:r>
              <a:rPr lang="en-US" sz="2200" dirty="0">
                <a:solidFill>
                  <a:schemeClr val="tx1"/>
                </a:solidFill>
              </a:rPr>
              <a:t>In conclusion, our project on enhancing search engine relevance for video subtitles marks a significant leap forward in digital content accessibility. By leveraging advanced NLP and ML techniques, we've developed a robust search engine that not only understands user queries' context but also delivers precise and relevant results. Through meticulous preprocessing and innovative approaches like document chunking, we've streamlined the search process, making video content more accessible and user-friendly. Our project paves the way for future advancements in video content search, promising a more seamless and intuitive multimedia experience.</a:t>
            </a:r>
          </a:p>
        </p:txBody>
      </p:sp>
    </p:spTree>
    <p:extLst>
      <p:ext uri="{BB962C8B-B14F-4D97-AF65-F5344CB8AC3E}">
        <p14:creationId xmlns:p14="http://schemas.microsoft.com/office/powerpoint/2010/main" val="3897750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536071" cy="4401164"/>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1800"/>
              <a:buFont typeface="Wingdings" panose="05000000000000000000" pitchFamily="2" charset="2"/>
              <a:buChar char="ü"/>
            </a:pPr>
            <a:r>
              <a:rPr lang="en-US" sz="2200" i="0" u="none" strike="noStrike" cap="none" dirty="0">
                <a:solidFill>
                  <a:schemeClr val="dk1"/>
                </a:solidFill>
                <a:latin typeface="Calibri"/>
                <a:ea typeface="Calibri"/>
                <a:cs typeface="Calibri"/>
                <a:sym typeface="Calibri"/>
              </a:rPr>
              <a:t>Hello, I'm Angad Gupta, currently pursuing a Bachelor of Technology (B-Tech) degree in Computer Engineering at RK University</a:t>
            </a:r>
            <a:r>
              <a:rPr lang="en-US" sz="2000" i="0" u="none" strike="noStrike" cap="none" dirty="0">
                <a:solidFill>
                  <a:schemeClr val="dk1"/>
                </a:solidFill>
                <a:latin typeface="Calibri"/>
                <a:ea typeface="Calibri"/>
                <a:cs typeface="Calibri"/>
                <a:sym typeface="Calibri"/>
              </a:rPr>
              <a:t>.</a:t>
            </a:r>
          </a:p>
          <a:p>
            <a:pPr marL="285750" marR="0" lvl="0" indent="-285750" algn="just" rtl="0">
              <a:spcBef>
                <a:spcPts val="0"/>
              </a:spcBef>
              <a:spcAft>
                <a:spcPts val="0"/>
              </a:spcAft>
              <a:buClr>
                <a:schemeClr val="dk1"/>
              </a:buClr>
              <a:buSzPts val="1800"/>
              <a:buFont typeface="Wingdings" panose="05000000000000000000" pitchFamily="2" charset="2"/>
              <a:buChar char="ü"/>
            </a:pPr>
            <a:endParaRPr lang="en-IN" sz="800" i="0" u="none" strike="noStrike" cap="none" dirty="0">
              <a:solidFill>
                <a:schemeClr val="dk1"/>
              </a:solidFill>
              <a:latin typeface="Calibri"/>
              <a:ea typeface="Calibri"/>
              <a:cs typeface="Calibri"/>
              <a:sym typeface="Calibri"/>
            </a:endParaRPr>
          </a:p>
          <a:p>
            <a:pPr marL="342900" marR="0" lvl="0" indent="-342900" algn="just" rtl="0">
              <a:spcBef>
                <a:spcPts val="0"/>
              </a:spcBef>
              <a:spcAft>
                <a:spcPts val="0"/>
              </a:spcAft>
              <a:buClr>
                <a:schemeClr val="dk1"/>
              </a:buClr>
              <a:buSzPts val="1800"/>
              <a:buFont typeface="Wingdings" panose="05000000000000000000" pitchFamily="2" charset="2"/>
              <a:buChar char="ü"/>
            </a:pPr>
            <a:r>
              <a:rPr lang="en-US" sz="2200" i="0" u="none" strike="noStrike" cap="none" dirty="0">
                <a:solidFill>
                  <a:schemeClr val="dk1"/>
                </a:solidFill>
                <a:latin typeface="Calibri"/>
                <a:ea typeface="Calibri"/>
                <a:cs typeface="Calibri"/>
                <a:sym typeface="Calibri"/>
              </a:rPr>
              <a:t>I want to learn data science because it's incredibly useful. It has a big impact on different industries and can help find important information in complicated data. Learning about data science is not just interesting, but it also gives me lots of chances to work in cool areas like artificial intelligence, machine learning, and predictive analytics.</a:t>
            </a:r>
          </a:p>
          <a:p>
            <a:pPr marL="285750" marR="0" lvl="0" indent="-285750" algn="just" rtl="0">
              <a:spcBef>
                <a:spcPts val="0"/>
              </a:spcBef>
              <a:spcAft>
                <a:spcPts val="0"/>
              </a:spcAft>
              <a:buClr>
                <a:schemeClr val="dk1"/>
              </a:buClr>
              <a:buSzPts val="1800"/>
              <a:buFont typeface="Wingdings" panose="05000000000000000000" pitchFamily="2" charset="2"/>
              <a:buChar char="ü"/>
            </a:pPr>
            <a:endParaRPr lang="en-US" sz="800" dirty="0">
              <a:solidFill>
                <a:schemeClr val="dk1"/>
              </a:solidFill>
              <a:latin typeface="Calibri"/>
              <a:ea typeface="Calibri"/>
              <a:cs typeface="Calibri"/>
              <a:sym typeface="Calibri"/>
            </a:endParaRPr>
          </a:p>
          <a:p>
            <a:pPr marL="342900" marR="0" lvl="0" indent="-342900" algn="just" rtl="0">
              <a:spcBef>
                <a:spcPts val="0"/>
              </a:spcBef>
              <a:spcAft>
                <a:spcPts val="0"/>
              </a:spcAft>
              <a:buClr>
                <a:schemeClr val="dk1"/>
              </a:buClr>
              <a:buSzPts val="1800"/>
              <a:buFont typeface="Wingdings" panose="05000000000000000000" pitchFamily="2" charset="2"/>
              <a:buChar char="ü"/>
            </a:pPr>
            <a:r>
              <a:rPr lang="en-US" sz="2200" i="0" u="none" strike="noStrike" cap="none" dirty="0">
                <a:solidFill>
                  <a:schemeClr val="dk1"/>
                </a:solidFill>
                <a:latin typeface="Calibri"/>
                <a:ea typeface="Calibri"/>
                <a:cs typeface="Calibri"/>
                <a:sym typeface="Calibri"/>
              </a:rPr>
              <a:t>While I haven't gained any professional work experience yet, I am eager to apply my theoretical knowledge in practical settings and contribute meaningfully to projects. </a:t>
            </a:r>
          </a:p>
          <a:p>
            <a:pPr marL="285750" marR="0" lvl="0" indent="-285750" algn="just" rtl="0">
              <a:spcBef>
                <a:spcPts val="0"/>
              </a:spcBef>
              <a:spcAft>
                <a:spcPts val="0"/>
              </a:spcAft>
              <a:buClr>
                <a:schemeClr val="dk1"/>
              </a:buClr>
              <a:buSzPts val="1800"/>
              <a:buFont typeface="Wingdings" panose="05000000000000000000" pitchFamily="2" charset="2"/>
              <a:buChar char="ü"/>
            </a:pPr>
            <a:endParaRPr lang="en-US" sz="800" i="0" u="none" strike="noStrike" cap="none" dirty="0">
              <a:solidFill>
                <a:schemeClr val="dk1"/>
              </a:solidFill>
              <a:latin typeface="Calibri"/>
              <a:ea typeface="Calibri"/>
              <a:cs typeface="Calibri"/>
              <a:sym typeface="Calibri"/>
            </a:endParaRPr>
          </a:p>
          <a:p>
            <a:pPr marL="342900" marR="0" lvl="0" indent="-342900" algn="just" rtl="0">
              <a:spcBef>
                <a:spcPts val="0"/>
              </a:spcBef>
              <a:spcAft>
                <a:spcPts val="0"/>
              </a:spcAft>
              <a:buClr>
                <a:schemeClr val="dk1"/>
              </a:buClr>
              <a:buSzPts val="1800"/>
              <a:buFont typeface="Wingdings" panose="05000000000000000000" pitchFamily="2" charset="2"/>
              <a:buChar char="ü"/>
            </a:pPr>
            <a:r>
              <a:rPr lang="en-US" sz="2200" i="0" u="none" strike="noStrike" cap="none" dirty="0">
                <a:solidFill>
                  <a:schemeClr val="dk1"/>
                </a:solidFill>
                <a:latin typeface="Calibri"/>
                <a:ea typeface="Calibri"/>
                <a:cs typeface="Calibri"/>
                <a:sym typeface="Calibri"/>
              </a:rPr>
              <a:t>Below are my GitHub and LinkedIn profiles:</a:t>
            </a:r>
          </a:p>
          <a:p>
            <a:pPr marL="285750" marR="0" lvl="0" indent="-285750" algn="just" rtl="0">
              <a:spcBef>
                <a:spcPts val="0"/>
              </a:spcBef>
              <a:spcAft>
                <a:spcPts val="0"/>
              </a:spcAft>
              <a:buClr>
                <a:schemeClr val="dk1"/>
              </a:buClr>
              <a:buSzPts val="1800"/>
              <a:buFont typeface="Wingdings" panose="05000000000000000000" pitchFamily="2" charset="2"/>
              <a:buChar char="ü"/>
            </a:pPr>
            <a:endParaRPr lang="en-US" sz="800" i="0" u="none" strike="noStrike" cap="none" dirty="0">
              <a:solidFill>
                <a:schemeClr val="dk1"/>
              </a:solidFill>
              <a:latin typeface="Calibri"/>
              <a:ea typeface="Calibri"/>
              <a:cs typeface="Calibri"/>
              <a:sym typeface="Calibri"/>
            </a:endParaRPr>
          </a:p>
          <a:p>
            <a:pPr marL="342900" marR="0" lvl="0" indent="-342900" algn="just" rtl="0">
              <a:spcBef>
                <a:spcPts val="0"/>
              </a:spcBef>
              <a:spcAft>
                <a:spcPts val="0"/>
              </a:spcAft>
              <a:buClr>
                <a:schemeClr val="dk1"/>
              </a:buClr>
              <a:buSzPts val="1800"/>
              <a:buFont typeface="Wingdings" panose="05000000000000000000" pitchFamily="2" charset="2"/>
              <a:buChar char="ü"/>
            </a:pPr>
            <a:r>
              <a:rPr lang="en-US" sz="2200" b="1" i="0" u="none" strike="noStrike" cap="none" dirty="0">
                <a:solidFill>
                  <a:schemeClr val="dk1"/>
                </a:solidFill>
                <a:latin typeface="Calibri"/>
                <a:ea typeface="Calibri"/>
                <a:cs typeface="Calibri"/>
                <a:sym typeface="Calibri"/>
              </a:rPr>
              <a:t>GitHub:</a:t>
            </a:r>
            <a:r>
              <a:rPr lang="en-US" sz="2200" i="0" u="none" strike="noStrike" cap="none" dirty="0">
                <a:solidFill>
                  <a:schemeClr val="dk1"/>
                </a:solidFill>
                <a:latin typeface="Calibri"/>
                <a:ea typeface="Calibri"/>
                <a:cs typeface="Calibri"/>
                <a:sym typeface="Calibri"/>
              </a:rPr>
              <a:t> </a:t>
            </a:r>
            <a:r>
              <a:rPr lang="en-US" sz="2200" i="0" u="none" strike="noStrike" cap="none" dirty="0">
                <a:solidFill>
                  <a:srgbClr val="0070C0"/>
                </a:solidFill>
                <a:latin typeface="Calibri"/>
                <a:ea typeface="Calibri"/>
                <a:cs typeface="Calibri"/>
                <a:sym typeface="Calibri"/>
                <a:hlinkClick r:id="rId3"/>
              </a:rPr>
              <a:t>https://github.com/Angad143</a:t>
            </a:r>
            <a:endParaRPr lang="en-US" sz="2200" i="0" u="none" strike="noStrike" cap="none" dirty="0">
              <a:solidFill>
                <a:srgbClr val="0070C0"/>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Wingdings" panose="05000000000000000000" pitchFamily="2" charset="2"/>
              <a:buChar char="ü"/>
            </a:pPr>
            <a:endParaRPr lang="en-US" sz="800" i="0" u="none" strike="noStrike" cap="none" dirty="0">
              <a:solidFill>
                <a:schemeClr val="dk1"/>
              </a:solidFill>
              <a:latin typeface="Calibri"/>
              <a:ea typeface="Calibri"/>
              <a:cs typeface="Calibri"/>
              <a:sym typeface="Calibri"/>
            </a:endParaRPr>
          </a:p>
          <a:p>
            <a:pPr marL="342900" marR="0" lvl="0" indent="-342900" algn="just" rtl="0">
              <a:spcBef>
                <a:spcPts val="0"/>
              </a:spcBef>
              <a:spcAft>
                <a:spcPts val="0"/>
              </a:spcAft>
              <a:buClr>
                <a:schemeClr val="dk1"/>
              </a:buClr>
              <a:buSzPts val="1800"/>
              <a:buFont typeface="Wingdings" panose="05000000000000000000" pitchFamily="2" charset="2"/>
              <a:buChar char="ü"/>
            </a:pPr>
            <a:r>
              <a:rPr lang="en-US" sz="2200" b="1" i="0" u="none" strike="noStrike" cap="none" dirty="0">
                <a:solidFill>
                  <a:schemeClr val="dk1"/>
                </a:solidFill>
                <a:latin typeface="Calibri"/>
                <a:ea typeface="Calibri"/>
                <a:cs typeface="Calibri"/>
                <a:sym typeface="Calibri"/>
              </a:rPr>
              <a:t>LinkedIn: </a:t>
            </a:r>
            <a:r>
              <a:rPr lang="en-US" sz="2200" i="0" u="none" strike="noStrike" cap="none" dirty="0">
                <a:solidFill>
                  <a:srgbClr val="0070C0"/>
                </a:solidFill>
                <a:latin typeface="Calibri"/>
                <a:ea typeface="Calibri"/>
                <a:cs typeface="Calibri"/>
                <a:sym typeface="Calibri"/>
              </a:rPr>
              <a:t>https://www.linkedin.com/in/angad-gupta143/</a:t>
            </a:r>
            <a:endParaRPr sz="2200" dirty="0">
              <a:solidFill>
                <a:srgbClr val="0070C0"/>
              </a:solidFill>
              <a:latin typeface="Calibri"/>
              <a:ea typeface="Calibri"/>
              <a:cs typeface="Calibri"/>
              <a:sym typeface="Calibri"/>
            </a:endParaRPr>
          </a:p>
        </p:txBody>
      </p:sp>
      <p:sp>
        <p:nvSpPr>
          <p:cNvPr id="105" name="Google Shape;105;p3"/>
          <p:cNvSpPr txBox="1"/>
          <p:nvPr/>
        </p:nvSpPr>
        <p:spPr>
          <a:xfrm>
            <a:off x="572622" y="583819"/>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2800" b="0" i="0" u="none" strike="noStrike" cap="none" dirty="0">
                <a:solidFill>
                  <a:srgbClr val="FF0000"/>
                </a:solidFill>
                <a:latin typeface="Lato Black"/>
                <a:ea typeface="Lato Black"/>
                <a:cs typeface="Lato Black"/>
                <a:sym typeface="Lato Black"/>
              </a:rPr>
              <a:t>About me</a:t>
            </a:r>
            <a:endParaRPr sz="2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838200" y="195943"/>
            <a:ext cx="10625254" cy="5954485"/>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ct val="100000"/>
              <a:buNone/>
            </a:pPr>
            <a:r>
              <a:rPr lang="en-US" sz="3200" b="1" dirty="0">
                <a:solidFill>
                  <a:srgbClr val="FF0000"/>
                </a:solidFill>
              </a:rPr>
              <a:t>AGENDA</a:t>
            </a:r>
          </a:p>
          <a:p>
            <a:pPr marL="342900">
              <a:lnSpc>
                <a:spcPct val="150000"/>
              </a:lnSpc>
              <a:spcBef>
                <a:spcPts val="0"/>
              </a:spcBef>
              <a:buSzPct val="100000"/>
              <a:buFont typeface="Wingdings" panose="05000000000000000000" pitchFamily="2" charset="2"/>
              <a:buChar char="ü"/>
            </a:pPr>
            <a:r>
              <a:rPr lang="en-US" sz="2400" b="1" dirty="0"/>
              <a:t>Background and Objectives</a:t>
            </a:r>
          </a:p>
          <a:p>
            <a:pPr marL="342900">
              <a:lnSpc>
                <a:spcPct val="150000"/>
              </a:lnSpc>
              <a:spcBef>
                <a:spcPts val="0"/>
              </a:spcBef>
              <a:buSzPct val="100000"/>
              <a:buFont typeface="Wingdings" panose="05000000000000000000" pitchFamily="2" charset="2"/>
              <a:buChar char="ü"/>
            </a:pPr>
            <a:r>
              <a:rPr lang="en-US" sz="2400" b="1" dirty="0"/>
              <a:t>Keyword-based vs Semantic Search Engines</a:t>
            </a:r>
          </a:p>
          <a:p>
            <a:pPr marL="342900">
              <a:lnSpc>
                <a:spcPct val="150000"/>
              </a:lnSpc>
              <a:spcBef>
                <a:spcPts val="0"/>
              </a:spcBef>
              <a:buSzPct val="100000"/>
              <a:buFont typeface="Wingdings" panose="05000000000000000000" pitchFamily="2" charset="2"/>
              <a:buChar char="ü"/>
            </a:pPr>
            <a:r>
              <a:rPr lang="en-US" sz="2400" b="1" dirty="0"/>
              <a:t>Part 1: Ingesting Documents</a:t>
            </a:r>
          </a:p>
          <a:p>
            <a:pPr marL="0" indent="0">
              <a:lnSpc>
                <a:spcPct val="150000"/>
              </a:lnSpc>
              <a:spcBef>
                <a:spcPts val="0"/>
              </a:spcBef>
              <a:buSzPct val="100000"/>
              <a:buNone/>
            </a:pPr>
            <a:r>
              <a:rPr lang="en-US" sz="2400" b="1" dirty="0"/>
              <a:t>       a. Reading Data</a:t>
            </a:r>
          </a:p>
          <a:p>
            <a:pPr marL="0" indent="0">
              <a:lnSpc>
                <a:spcPct val="150000"/>
              </a:lnSpc>
              <a:spcBef>
                <a:spcPts val="0"/>
              </a:spcBef>
              <a:buSzPct val="100000"/>
              <a:buNone/>
            </a:pPr>
            <a:r>
              <a:rPr lang="en-US" sz="2400" b="1" dirty="0"/>
              <a:t>       b. Cleaning Steps and Vectorization Techniques</a:t>
            </a:r>
          </a:p>
          <a:p>
            <a:pPr marL="0" indent="0">
              <a:lnSpc>
                <a:spcPct val="150000"/>
              </a:lnSpc>
              <a:spcBef>
                <a:spcPts val="0"/>
              </a:spcBef>
              <a:buSzPct val="100000"/>
              <a:buNone/>
            </a:pPr>
            <a:r>
              <a:rPr lang="en-US" sz="2400" b="1" dirty="0"/>
              <a:t>       c. Document </a:t>
            </a:r>
            <a:r>
              <a:rPr lang="en-US" sz="2400" b="1" dirty="0" err="1"/>
              <a:t>Chunker</a:t>
            </a:r>
            <a:r>
              <a:rPr lang="en-US" sz="2400" b="1" dirty="0"/>
              <a:t> and Storing Embeddings</a:t>
            </a:r>
          </a:p>
          <a:p>
            <a:pPr marL="342900">
              <a:lnSpc>
                <a:spcPct val="150000"/>
              </a:lnSpc>
              <a:spcBef>
                <a:spcPts val="0"/>
              </a:spcBef>
              <a:buSzPct val="100000"/>
              <a:buFont typeface="Wingdings" panose="05000000000000000000" pitchFamily="2" charset="2"/>
              <a:buChar char="ü"/>
            </a:pPr>
            <a:r>
              <a:rPr lang="en-US" sz="2400" b="1" dirty="0"/>
              <a:t>Part 2: Retrieving Documents</a:t>
            </a:r>
          </a:p>
          <a:p>
            <a:pPr marL="0" indent="0">
              <a:lnSpc>
                <a:spcPct val="150000"/>
              </a:lnSpc>
              <a:spcBef>
                <a:spcPts val="0"/>
              </a:spcBef>
              <a:buSzPct val="100000"/>
              <a:buNone/>
            </a:pPr>
            <a:r>
              <a:rPr lang="en-US" sz="2400" b="1" dirty="0"/>
              <a:t>       a. Preprocessing Query</a:t>
            </a:r>
          </a:p>
          <a:p>
            <a:pPr marL="0" indent="0">
              <a:lnSpc>
                <a:spcPct val="150000"/>
              </a:lnSpc>
              <a:spcBef>
                <a:spcPts val="0"/>
              </a:spcBef>
              <a:buSzPct val="100000"/>
              <a:buNone/>
            </a:pPr>
            <a:r>
              <a:rPr lang="en-US" sz="2400" b="1" dirty="0"/>
              <a:t>       b. Creating Query Embedding</a:t>
            </a:r>
          </a:p>
          <a:p>
            <a:pPr marL="0" indent="0">
              <a:lnSpc>
                <a:spcPct val="150000"/>
              </a:lnSpc>
              <a:spcBef>
                <a:spcPts val="0"/>
              </a:spcBef>
              <a:buSzPct val="100000"/>
              <a:buNone/>
            </a:pPr>
            <a:r>
              <a:rPr lang="en-US" sz="2400" b="1" dirty="0"/>
              <a:t>       c. Cosine Similarity Calculation and Returning Relevant Documents</a:t>
            </a:r>
          </a:p>
          <a:p>
            <a:pPr marL="0" lvl="0" indent="0" algn="just" rtl="0">
              <a:lnSpc>
                <a:spcPct val="90000"/>
              </a:lnSpc>
              <a:spcBef>
                <a:spcPts val="0"/>
              </a:spcBef>
              <a:spcAft>
                <a:spcPts val="0"/>
              </a:spcAft>
              <a:buClr>
                <a:schemeClr val="dk1"/>
              </a:buClr>
              <a:buSzPct val="10000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D24919A-6804-0002-D828-6B8D54F83E97}"/>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14A6D060-DFBE-7AE0-01A7-CA48D8BB0068}"/>
              </a:ext>
            </a:extLst>
          </p:cNvPr>
          <p:cNvSpPr txBox="1">
            <a:spLocks noGrp="1"/>
          </p:cNvSpPr>
          <p:nvPr>
            <p:ph type="body" idx="1"/>
          </p:nvPr>
        </p:nvSpPr>
        <p:spPr>
          <a:xfrm>
            <a:off x="624468" y="250371"/>
            <a:ext cx="9934675" cy="5748985"/>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ct val="100000"/>
              <a:buNone/>
            </a:pPr>
            <a:r>
              <a:rPr lang="en-US" sz="2400" b="1" dirty="0">
                <a:solidFill>
                  <a:schemeClr val="tx1"/>
                </a:solidFill>
              </a:rPr>
              <a:t>Background:</a:t>
            </a:r>
          </a:p>
          <a:p>
            <a:pPr marL="342900" algn="just">
              <a:lnSpc>
                <a:spcPct val="150000"/>
              </a:lnSpc>
              <a:spcBef>
                <a:spcPts val="0"/>
              </a:spcBef>
              <a:buSzPct val="100000"/>
              <a:buFont typeface="Wingdings" panose="05000000000000000000" pitchFamily="2" charset="2"/>
              <a:buChar char="ü"/>
            </a:pPr>
            <a:r>
              <a:rPr lang="en-US" sz="2200" dirty="0">
                <a:solidFill>
                  <a:schemeClr val="tx1"/>
                </a:solidFill>
              </a:rPr>
              <a:t>Introduction to the project's context in the digital content landscape.</a:t>
            </a:r>
          </a:p>
          <a:p>
            <a:pPr marL="342900" algn="just">
              <a:lnSpc>
                <a:spcPct val="150000"/>
              </a:lnSpc>
              <a:spcBef>
                <a:spcPts val="0"/>
              </a:spcBef>
              <a:buSzPct val="100000"/>
              <a:buFont typeface="Wingdings" panose="05000000000000000000" pitchFamily="2" charset="2"/>
              <a:buChar char="ü"/>
            </a:pPr>
            <a:r>
              <a:rPr lang="en-US" sz="2200" dirty="0">
                <a:solidFill>
                  <a:schemeClr val="tx1"/>
                </a:solidFill>
              </a:rPr>
              <a:t>Importance of effective search engines for user connectivity.</a:t>
            </a:r>
          </a:p>
          <a:p>
            <a:pPr marL="342900" algn="just">
              <a:lnSpc>
                <a:spcPct val="150000"/>
              </a:lnSpc>
              <a:spcBef>
                <a:spcPts val="0"/>
              </a:spcBef>
              <a:buSzPct val="100000"/>
              <a:buFont typeface="Wingdings" panose="05000000000000000000" pitchFamily="2" charset="2"/>
              <a:buChar char="ü"/>
            </a:pPr>
            <a:r>
              <a:rPr lang="en-US" sz="2200" dirty="0">
                <a:solidFill>
                  <a:schemeClr val="tx1"/>
                </a:solidFill>
              </a:rPr>
              <a:t>Google's commitment to seamless search experiences.</a:t>
            </a:r>
          </a:p>
          <a:p>
            <a:pPr marL="342900" algn="just">
              <a:lnSpc>
                <a:spcPct val="150000"/>
              </a:lnSpc>
              <a:spcBef>
                <a:spcPts val="0"/>
              </a:spcBef>
              <a:buSzPct val="100000"/>
              <a:buFont typeface="Wingdings" panose="05000000000000000000" pitchFamily="2" charset="2"/>
              <a:buChar char="ü"/>
            </a:pPr>
            <a:r>
              <a:rPr lang="en-US" sz="2200" dirty="0">
                <a:solidFill>
                  <a:schemeClr val="tx1"/>
                </a:solidFill>
              </a:rPr>
              <a:t>Project focus on improving search relevance for video subtitles.</a:t>
            </a:r>
          </a:p>
          <a:p>
            <a:pPr marL="342900" algn="just">
              <a:lnSpc>
                <a:spcPct val="150000"/>
              </a:lnSpc>
              <a:spcBef>
                <a:spcPts val="0"/>
              </a:spcBef>
              <a:buSzPct val="100000"/>
              <a:buFont typeface="Wingdings" panose="05000000000000000000" pitchFamily="2" charset="2"/>
              <a:buChar char="ü"/>
            </a:pPr>
            <a:endParaRPr lang="en-US" sz="2000" b="1" dirty="0">
              <a:solidFill>
                <a:schemeClr val="tx1"/>
              </a:solidFill>
            </a:endParaRPr>
          </a:p>
          <a:p>
            <a:pPr marL="0" lvl="0" indent="0" algn="just" rtl="0">
              <a:lnSpc>
                <a:spcPct val="150000"/>
              </a:lnSpc>
              <a:spcBef>
                <a:spcPts val="0"/>
              </a:spcBef>
              <a:spcAft>
                <a:spcPts val="0"/>
              </a:spcAft>
              <a:buClr>
                <a:schemeClr val="dk1"/>
              </a:buClr>
              <a:buSzPct val="100000"/>
              <a:buNone/>
            </a:pPr>
            <a:r>
              <a:rPr lang="en-US" sz="2400" b="1" dirty="0">
                <a:solidFill>
                  <a:schemeClr val="tx1"/>
                </a:solidFill>
              </a:rPr>
              <a:t>Objective:</a:t>
            </a:r>
          </a:p>
          <a:p>
            <a:pPr marL="342900" lvl="0" algn="just" rtl="0">
              <a:lnSpc>
                <a:spcPct val="150000"/>
              </a:lnSpc>
              <a:spcBef>
                <a:spcPts val="0"/>
              </a:spcBef>
              <a:spcAft>
                <a:spcPts val="0"/>
              </a:spcAft>
              <a:buClr>
                <a:schemeClr val="dk1"/>
              </a:buClr>
              <a:buSzPct val="100000"/>
              <a:buFont typeface="Wingdings" panose="05000000000000000000" pitchFamily="2" charset="2"/>
              <a:buChar char="ü"/>
            </a:pPr>
            <a:r>
              <a:rPr lang="en-US" sz="2200" dirty="0">
                <a:solidFill>
                  <a:schemeClr val="tx1"/>
                </a:solidFill>
              </a:rPr>
              <a:t>Development goal of an advanced search engine algorithm.</a:t>
            </a:r>
          </a:p>
          <a:p>
            <a:pPr marL="342900" lvl="0" algn="just" rtl="0">
              <a:lnSpc>
                <a:spcPct val="150000"/>
              </a:lnSpc>
              <a:spcBef>
                <a:spcPts val="0"/>
              </a:spcBef>
              <a:spcAft>
                <a:spcPts val="0"/>
              </a:spcAft>
              <a:buClr>
                <a:schemeClr val="dk1"/>
              </a:buClr>
              <a:buSzPct val="100000"/>
              <a:buFont typeface="Wingdings" panose="05000000000000000000" pitchFamily="2" charset="2"/>
              <a:buChar char="ü"/>
            </a:pPr>
            <a:r>
              <a:rPr lang="en-US" sz="2200" dirty="0">
                <a:solidFill>
                  <a:schemeClr val="tx1"/>
                </a:solidFill>
              </a:rPr>
              <a:t>Specific emphasis on subtitle content.</a:t>
            </a:r>
          </a:p>
          <a:p>
            <a:pPr marL="342900" lvl="0" algn="just" rtl="0">
              <a:lnSpc>
                <a:spcPct val="150000"/>
              </a:lnSpc>
              <a:spcBef>
                <a:spcPts val="0"/>
              </a:spcBef>
              <a:spcAft>
                <a:spcPts val="0"/>
              </a:spcAft>
              <a:buClr>
                <a:schemeClr val="dk1"/>
              </a:buClr>
              <a:buSzPct val="100000"/>
              <a:buFont typeface="Wingdings" panose="05000000000000000000" pitchFamily="2" charset="2"/>
              <a:buChar char="ü"/>
            </a:pPr>
            <a:r>
              <a:rPr lang="en-US" sz="2200" dirty="0">
                <a:solidFill>
                  <a:schemeClr val="tx1"/>
                </a:solidFill>
              </a:rPr>
              <a:t>Utilization of natural language processing and machine learning techniques</a:t>
            </a:r>
            <a:r>
              <a:rPr lang="en-US" sz="2200" b="1" dirty="0">
                <a:solidFill>
                  <a:schemeClr val="tx1"/>
                </a:solidFill>
              </a:rPr>
              <a:t>.</a:t>
            </a:r>
          </a:p>
        </p:txBody>
      </p:sp>
    </p:spTree>
    <p:extLst>
      <p:ext uri="{BB962C8B-B14F-4D97-AF65-F5344CB8AC3E}">
        <p14:creationId xmlns:p14="http://schemas.microsoft.com/office/powerpoint/2010/main" val="4178707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D24919A-6804-0002-D828-6B8D54F83E97}"/>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14A6D060-DFBE-7AE0-01A7-CA48D8BB0068}"/>
              </a:ext>
            </a:extLst>
          </p:cNvPr>
          <p:cNvSpPr txBox="1">
            <a:spLocks noGrp="1"/>
          </p:cNvSpPr>
          <p:nvPr>
            <p:ph type="body" idx="1"/>
          </p:nvPr>
        </p:nvSpPr>
        <p:spPr>
          <a:xfrm>
            <a:off x="624468" y="152401"/>
            <a:ext cx="10838189" cy="5846956"/>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SzPct val="100000"/>
              <a:buNone/>
            </a:pPr>
            <a:r>
              <a:rPr lang="en-US" sz="2400" b="1" dirty="0"/>
              <a:t>Keyword-based vs Semantic Search Engines</a:t>
            </a:r>
            <a:endParaRPr lang="en-US" sz="2400" b="1" dirty="0">
              <a:solidFill>
                <a:schemeClr val="tx1"/>
              </a:solidFill>
            </a:endParaRPr>
          </a:p>
          <a:p>
            <a:pPr marL="0" lvl="0" indent="0" algn="just" rtl="0">
              <a:lnSpc>
                <a:spcPct val="150000"/>
              </a:lnSpc>
              <a:spcBef>
                <a:spcPts val="0"/>
              </a:spcBef>
              <a:spcAft>
                <a:spcPts val="0"/>
              </a:spcAft>
              <a:buClr>
                <a:schemeClr val="dk1"/>
              </a:buClr>
              <a:buSzPct val="100000"/>
              <a:buNone/>
            </a:pPr>
            <a:r>
              <a:rPr lang="en-US" sz="2400" b="1" dirty="0">
                <a:solidFill>
                  <a:schemeClr val="tx1"/>
                </a:solidFill>
              </a:rPr>
              <a:t>Keyword-based Search Engines:</a:t>
            </a:r>
          </a:p>
          <a:p>
            <a:pPr marL="342900" lvl="0" algn="just" rtl="0">
              <a:lnSpc>
                <a:spcPct val="100000"/>
              </a:lnSpc>
              <a:spcBef>
                <a:spcPts val="0"/>
              </a:spcBef>
              <a:spcAft>
                <a:spcPts val="0"/>
              </a:spcAft>
              <a:buClr>
                <a:schemeClr val="dk1"/>
              </a:buClr>
              <a:buSzPct val="100000"/>
              <a:buFont typeface="Wingdings" panose="05000000000000000000" pitchFamily="2" charset="2"/>
              <a:buChar char="ü"/>
            </a:pPr>
            <a:r>
              <a:rPr lang="en-US" sz="2200" dirty="0">
                <a:solidFill>
                  <a:schemeClr val="tx1"/>
                </a:solidFill>
              </a:rPr>
              <a:t>These search engines rely primarily on exact matches between the user's query and the indexed documents.</a:t>
            </a:r>
          </a:p>
          <a:p>
            <a:pPr marL="342900" lvl="0" algn="just" rtl="0">
              <a:lnSpc>
                <a:spcPct val="100000"/>
              </a:lnSpc>
              <a:spcBef>
                <a:spcPts val="0"/>
              </a:spcBef>
              <a:spcAft>
                <a:spcPts val="0"/>
              </a:spcAft>
              <a:buClr>
                <a:schemeClr val="dk1"/>
              </a:buClr>
              <a:buSzPct val="100000"/>
              <a:buFont typeface="Wingdings" panose="05000000000000000000" pitchFamily="2" charset="2"/>
              <a:buChar char="ü"/>
            </a:pPr>
            <a:endParaRPr lang="en-US" sz="800" dirty="0">
              <a:solidFill>
                <a:schemeClr val="tx1"/>
              </a:solidFill>
            </a:endParaRPr>
          </a:p>
          <a:p>
            <a:pPr marL="342900" lvl="0" algn="just" rtl="0">
              <a:lnSpc>
                <a:spcPct val="100000"/>
              </a:lnSpc>
              <a:spcBef>
                <a:spcPts val="0"/>
              </a:spcBef>
              <a:spcAft>
                <a:spcPts val="0"/>
              </a:spcAft>
              <a:buClr>
                <a:schemeClr val="dk1"/>
              </a:buClr>
              <a:buSzPct val="100000"/>
              <a:buFont typeface="Wingdings" panose="05000000000000000000" pitchFamily="2" charset="2"/>
              <a:buChar char="ü"/>
            </a:pPr>
            <a:r>
              <a:rPr lang="en-US" sz="2200" dirty="0">
                <a:solidFill>
                  <a:schemeClr val="tx1"/>
                </a:solidFill>
              </a:rPr>
              <a:t>Traditional search engines like early versions of Google or Bing predominantly operated as keyword-based search engines.</a:t>
            </a:r>
          </a:p>
          <a:p>
            <a:pPr marL="0" lvl="0" indent="0" algn="just" rtl="0">
              <a:lnSpc>
                <a:spcPct val="150000"/>
              </a:lnSpc>
              <a:spcBef>
                <a:spcPts val="0"/>
              </a:spcBef>
              <a:spcAft>
                <a:spcPts val="0"/>
              </a:spcAft>
              <a:buClr>
                <a:schemeClr val="dk1"/>
              </a:buClr>
              <a:buSzPct val="100000"/>
              <a:buNone/>
            </a:pPr>
            <a:r>
              <a:rPr lang="en-US" sz="2400" b="1" dirty="0">
                <a:solidFill>
                  <a:schemeClr val="tx1"/>
                </a:solidFill>
              </a:rPr>
              <a:t>Semantic Search Engines:</a:t>
            </a:r>
          </a:p>
          <a:p>
            <a:pPr marL="342900" lvl="0" algn="just" rtl="0">
              <a:lnSpc>
                <a:spcPct val="100000"/>
              </a:lnSpc>
              <a:spcBef>
                <a:spcPts val="0"/>
              </a:spcBef>
              <a:spcAft>
                <a:spcPts val="0"/>
              </a:spcAft>
              <a:buClr>
                <a:schemeClr val="dk1"/>
              </a:buClr>
              <a:buSzPct val="100000"/>
              <a:buFont typeface="Wingdings" panose="05000000000000000000" pitchFamily="2" charset="2"/>
              <a:buChar char="ü"/>
            </a:pPr>
            <a:r>
              <a:rPr lang="en-US" sz="2200" dirty="0">
                <a:solidFill>
                  <a:schemeClr val="tx1"/>
                </a:solidFill>
              </a:rPr>
              <a:t>Semantic search engines aim to understand the meaning and context behind the user's query and the content of indexed documents.</a:t>
            </a:r>
          </a:p>
          <a:p>
            <a:pPr marL="342900" lvl="0" algn="just" rtl="0">
              <a:lnSpc>
                <a:spcPct val="100000"/>
              </a:lnSpc>
              <a:spcBef>
                <a:spcPts val="0"/>
              </a:spcBef>
              <a:spcAft>
                <a:spcPts val="0"/>
              </a:spcAft>
              <a:buClr>
                <a:schemeClr val="dk1"/>
              </a:buClr>
              <a:buSzPct val="100000"/>
              <a:buFont typeface="Wingdings" panose="05000000000000000000" pitchFamily="2" charset="2"/>
              <a:buChar char="ü"/>
            </a:pPr>
            <a:endParaRPr lang="en-US" sz="800" dirty="0">
              <a:solidFill>
                <a:schemeClr val="tx1"/>
              </a:solidFill>
            </a:endParaRPr>
          </a:p>
          <a:p>
            <a:pPr marL="342900" lvl="0" algn="just" rtl="0">
              <a:lnSpc>
                <a:spcPct val="100000"/>
              </a:lnSpc>
              <a:spcBef>
                <a:spcPts val="0"/>
              </a:spcBef>
              <a:spcAft>
                <a:spcPts val="0"/>
              </a:spcAft>
              <a:buClr>
                <a:schemeClr val="dk1"/>
              </a:buClr>
              <a:buSzPct val="100000"/>
              <a:buFont typeface="Wingdings" panose="05000000000000000000" pitchFamily="2" charset="2"/>
              <a:buChar char="ü"/>
            </a:pPr>
            <a:r>
              <a:rPr lang="en-US" sz="2200" dirty="0">
                <a:solidFill>
                  <a:schemeClr val="tx1"/>
                </a:solidFill>
              </a:rPr>
              <a:t>They employ advanced NLP and machine learning techniques to comprehend the semantic relationships between words and phrases.</a:t>
            </a:r>
          </a:p>
          <a:p>
            <a:pPr marL="342900" lvl="0" algn="just" rtl="0">
              <a:lnSpc>
                <a:spcPct val="100000"/>
              </a:lnSpc>
              <a:spcBef>
                <a:spcPts val="0"/>
              </a:spcBef>
              <a:spcAft>
                <a:spcPts val="0"/>
              </a:spcAft>
              <a:buClr>
                <a:schemeClr val="dk1"/>
              </a:buClr>
              <a:buSzPct val="100000"/>
              <a:buFont typeface="Wingdings" panose="05000000000000000000" pitchFamily="2" charset="2"/>
              <a:buChar char="ü"/>
            </a:pPr>
            <a:endParaRPr lang="en-US" sz="800" dirty="0">
              <a:solidFill>
                <a:schemeClr val="tx1"/>
              </a:solidFill>
            </a:endParaRPr>
          </a:p>
          <a:p>
            <a:pPr marL="342900" lvl="0" algn="just" rtl="0">
              <a:lnSpc>
                <a:spcPct val="100000"/>
              </a:lnSpc>
              <a:spcBef>
                <a:spcPts val="0"/>
              </a:spcBef>
              <a:spcAft>
                <a:spcPts val="0"/>
              </a:spcAft>
              <a:buClr>
                <a:schemeClr val="dk1"/>
              </a:buClr>
              <a:buSzPct val="100000"/>
              <a:buFont typeface="Wingdings" panose="05000000000000000000" pitchFamily="2" charset="2"/>
              <a:buChar char="ü"/>
            </a:pPr>
            <a:r>
              <a:rPr lang="en-US" sz="2200" dirty="0">
                <a:solidFill>
                  <a:schemeClr val="tx1"/>
                </a:solidFill>
              </a:rPr>
              <a:t>Modern search engines like Google's latest algorithms incorporate semantic search capabilities to enhance search relevance and user experience.</a:t>
            </a:r>
          </a:p>
        </p:txBody>
      </p:sp>
    </p:spTree>
    <p:extLst>
      <p:ext uri="{BB962C8B-B14F-4D97-AF65-F5344CB8AC3E}">
        <p14:creationId xmlns:p14="http://schemas.microsoft.com/office/powerpoint/2010/main" val="276534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E59D04-1D80-EB09-A48F-5E703430A56A}"/>
              </a:ext>
            </a:extLst>
          </p:cNvPr>
          <p:cNvSpPr>
            <a:spLocks noGrp="1"/>
          </p:cNvSpPr>
          <p:nvPr>
            <p:ph type="body" idx="1"/>
          </p:nvPr>
        </p:nvSpPr>
        <p:spPr>
          <a:xfrm>
            <a:off x="838199" y="130629"/>
            <a:ext cx="10711543" cy="5812971"/>
          </a:xfrm>
        </p:spPr>
        <p:txBody>
          <a:bodyPr>
            <a:normAutofit fontScale="92500" lnSpcReduction="20000"/>
          </a:bodyPr>
          <a:lstStyle/>
          <a:p>
            <a:pPr marL="114300" indent="0">
              <a:buNone/>
            </a:pPr>
            <a:r>
              <a:rPr lang="en-US" b="1" dirty="0"/>
              <a:t>Core Logic:</a:t>
            </a:r>
          </a:p>
          <a:p>
            <a:pPr marL="114300" indent="0">
              <a:buNone/>
            </a:pPr>
            <a:r>
              <a:rPr lang="en-US" sz="2600" b="1" dirty="0"/>
              <a:t>Data Preprocessing</a:t>
            </a:r>
          </a:p>
          <a:p>
            <a:pPr>
              <a:lnSpc>
                <a:spcPct val="110000"/>
              </a:lnSpc>
              <a:buFont typeface="Wingdings" panose="05000000000000000000" pitchFamily="2" charset="2"/>
              <a:buChar char="ü"/>
            </a:pPr>
            <a:r>
              <a:rPr lang="en-US" sz="2400" dirty="0"/>
              <a:t>Detail the steps involved in preprocessing data, including potential cleaning tasks like removing timestamps.</a:t>
            </a:r>
          </a:p>
          <a:p>
            <a:pPr marL="114300" indent="0">
              <a:buNone/>
            </a:pPr>
            <a:r>
              <a:rPr lang="en-US" sz="2600" b="1" dirty="0"/>
              <a:t>Vectorization</a:t>
            </a:r>
          </a:p>
          <a:p>
            <a:pPr>
              <a:lnSpc>
                <a:spcPct val="110000"/>
              </a:lnSpc>
              <a:buFont typeface="Wingdings" panose="05000000000000000000" pitchFamily="2" charset="2"/>
              <a:buChar char="ü"/>
            </a:pPr>
            <a:r>
              <a:rPr lang="en-US" sz="2400" dirty="0"/>
              <a:t>Explain the different methods experimented with, such as Bag-of-Words/TFIDF and BERT-based Sentence transformers, to generate text vectors.</a:t>
            </a:r>
          </a:p>
          <a:p>
            <a:pPr marL="114300" indent="0">
              <a:buNone/>
            </a:pPr>
            <a:r>
              <a:rPr lang="en-US" sz="2600" b="1" dirty="0"/>
              <a:t>Document </a:t>
            </a:r>
            <a:r>
              <a:rPr lang="en-US" sz="2600" b="1" dirty="0" err="1"/>
              <a:t>Chunker</a:t>
            </a:r>
            <a:endParaRPr lang="en-US" sz="2600" b="1" dirty="0"/>
          </a:p>
          <a:p>
            <a:pPr>
              <a:buFont typeface="Wingdings" panose="05000000000000000000" pitchFamily="2" charset="2"/>
              <a:buChar char="ü"/>
            </a:pPr>
            <a:r>
              <a:rPr lang="en-US" sz="2400" dirty="0"/>
              <a:t>Describe the need for document chunking and its benefits.</a:t>
            </a:r>
          </a:p>
          <a:p>
            <a:pPr>
              <a:buFont typeface="Wingdings" panose="05000000000000000000" pitchFamily="2" charset="2"/>
              <a:buChar char="ü"/>
            </a:pPr>
            <a:r>
              <a:rPr lang="en-US" sz="2400" dirty="0"/>
              <a:t>Explain how overlapping windows are utilized to mitigate context loss.</a:t>
            </a:r>
          </a:p>
          <a:p>
            <a:pPr>
              <a:buFont typeface="Wingdings" panose="05000000000000000000" pitchFamily="2" charset="2"/>
              <a:buChar char="ü"/>
            </a:pPr>
            <a:endParaRPr lang="en-US" sz="1500" dirty="0"/>
          </a:p>
          <a:p>
            <a:pPr marL="114300" indent="0">
              <a:buNone/>
            </a:pPr>
            <a:r>
              <a:rPr lang="en-US" sz="2600" b="1" dirty="0"/>
              <a:t>Data:</a:t>
            </a:r>
          </a:p>
          <a:p>
            <a:pPr>
              <a:buFont typeface="Wingdings" panose="05000000000000000000" pitchFamily="2" charset="2"/>
              <a:buChar char="ü"/>
            </a:pPr>
            <a:r>
              <a:rPr lang="en-US" sz="2400" dirty="0"/>
              <a:t>Instructions for accessing and handling subtitle data.</a:t>
            </a:r>
          </a:p>
          <a:p>
            <a:pPr>
              <a:buFont typeface="Wingdings" panose="05000000000000000000" pitchFamily="2" charset="2"/>
              <a:buChar char="ü"/>
            </a:pPr>
            <a:r>
              <a:rPr lang="en-US" sz="2400" dirty="0"/>
              <a:t>Importance of understanding data structure through README.txt.</a:t>
            </a:r>
          </a:p>
          <a:p>
            <a:pPr>
              <a:buFont typeface="Wingdings" panose="05000000000000000000" pitchFamily="2" charset="2"/>
              <a:buChar char="ü"/>
            </a:pPr>
            <a:r>
              <a:rPr lang="en-US" sz="2400" dirty="0"/>
              <a:t>Steps for decoding files and potential down sampling for resource management.</a:t>
            </a:r>
            <a:endParaRPr lang="en-IN" sz="2400" dirty="0"/>
          </a:p>
        </p:txBody>
      </p:sp>
    </p:spTree>
    <p:extLst>
      <p:ext uri="{BB962C8B-B14F-4D97-AF65-F5344CB8AC3E}">
        <p14:creationId xmlns:p14="http://schemas.microsoft.com/office/powerpoint/2010/main" val="550883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39C065-5830-4169-31A4-F39EB4F31DEC}"/>
              </a:ext>
            </a:extLst>
          </p:cNvPr>
          <p:cNvSpPr>
            <a:spLocks noGrp="1"/>
          </p:cNvSpPr>
          <p:nvPr>
            <p:ph type="body" idx="1"/>
          </p:nvPr>
        </p:nvSpPr>
        <p:spPr>
          <a:xfrm>
            <a:off x="838200" y="370114"/>
            <a:ext cx="10515600" cy="5806849"/>
          </a:xfrm>
        </p:spPr>
        <p:txBody>
          <a:bodyPr>
            <a:normAutofit/>
          </a:bodyPr>
          <a:lstStyle/>
          <a:p>
            <a:pPr marL="114300" indent="0">
              <a:buNone/>
            </a:pPr>
            <a:r>
              <a:rPr lang="en-IN" sz="2400" b="1" dirty="0">
                <a:effectLst/>
                <a:latin typeface="Arial" panose="020B0604020202020204" pitchFamily="34" charset="0"/>
                <a:ea typeface="Arial" panose="020B0604020202020204" pitchFamily="34" charset="0"/>
              </a:rPr>
              <a:t>Step by Step Process</a:t>
            </a:r>
            <a:endParaRPr lang="en-IN" sz="2400" dirty="0">
              <a:effectLst/>
              <a:latin typeface="Arial" panose="020B0604020202020204" pitchFamily="34" charset="0"/>
              <a:ea typeface="Arial" panose="020B0604020202020204" pitchFamily="34" charset="0"/>
            </a:endParaRPr>
          </a:p>
          <a:p>
            <a:pPr marL="114300" indent="0">
              <a:buNone/>
            </a:pPr>
            <a:r>
              <a:rPr lang="en-US" sz="2400" b="1" dirty="0"/>
              <a:t>Part 1: Ingesting Documents:</a:t>
            </a:r>
          </a:p>
          <a:p>
            <a:pPr>
              <a:buFont typeface="Wingdings" panose="05000000000000000000" pitchFamily="2" charset="2"/>
              <a:buChar char="§"/>
            </a:pPr>
            <a:r>
              <a:rPr lang="en-US" sz="2400" b="1" dirty="0"/>
              <a:t>Reading Data</a:t>
            </a:r>
          </a:p>
          <a:p>
            <a:pPr>
              <a:buFont typeface="Wingdings" panose="05000000000000000000" pitchFamily="2" charset="2"/>
              <a:buChar char="ü"/>
            </a:pPr>
            <a:r>
              <a:rPr lang="en-US" sz="2200" dirty="0"/>
              <a:t>Process of accessing and decoding the database file.</a:t>
            </a:r>
          </a:p>
          <a:p>
            <a:pPr>
              <a:buFont typeface="Wingdings" panose="05000000000000000000" pitchFamily="2" charset="2"/>
              <a:buChar char="ü"/>
            </a:pPr>
            <a:r>
              <a:rPr lang="en-US" sz="2200" dirty="0"/>
              <a:t>Ensures readability and usability of the subtitle data.</a:t>
            </a:r>
          </a:p>
          <a:p>
            <a:pPr>
              <a:buFont typeface="Wingdings" panose="05000000000000000000" pitchFamily="2" charset="2"/>
              <a:buChar char="§"/>
            </a:pPr>
            <a:r>
              <a:rPr lang="en-US" sz="2400" b="1" dirty="0"/>
              <a:t>Cleaning Steps</a:t>
            </a:r>
          </a:p>
          <a:p>
            <a:pPr>
              <a:buFont typeface="Wingdings" panose="05000000000000000000" pitchFamily="2" charset="2"/>
              <a:buChar char="ü"/>
            </a:pPr>
            <a:r>
              <a:rPr lang="en-US" sz="2200" dirty="0"/>
              <a:t>Detailed procedures to remove noise and irrelevant information from subtitle documents.</a:t>
            </a:r>
          </a:p>
          <a:p>
            <a:pPr>
              <a:buFont typeface="Wingdings" panose="05000000000000000000" pitchFamily="2" charset="2"/>
              <a:buChar char="ü"/>
            </a:pPr>
            <a:r>
              <a:rPr lang="en-US" sz="2200" dirty="0"/>
              <a:t>Includes tasks like timestamp removal and formatting consistency checks.</a:t>
            </a:r>
          </a:p>
          <a:p>
            <a:pPr>
              <a:buFont typeface="Wingdings" panose="05000000000000000000" pitchFamily="2" charset="2"/>
              <a:buChar char="§"/>
            </a:pPr>
            <a:r>
              <a:rPr lang="en-US" sz="2400" b="1" dirty="0"/>
              <a:t>Vectorization Techniques</a:t>
            </a:r>
          </a:p>
          <a:p>
            <a:pPr>
              <a:buFont typeface="Wingdings" panose="05000000000000000000" pitchFamily="2" charset="2"/>
              <a:buChar char="ü"/>
            </a:pPr>
            <a:r>
              <a:rPr lang="en-US" sz="2200" dirty="0"/>
              <a:t>Experimentation with BOW/TFIDF and BERT-based Sentence Transformers.</a:t>
            </a:r>
          </a:p>
          <a:p>
            <a:pPr>
              <a:buFont typeface="Wingdings" panose="05000000000000000000" pitchFamily="2" charset="2"/>
              <a:buChar char="ü"/>
            </a:pPr>
            <a:r>
              <a:rPr lang="en-US" sz="2200" dirty="0"/>
              <a:t>Converts textual data into numerical representations suitable for machine learning.</a:t>
            </a:r>
          </a:p>
        </p:txBody>
      </p:sp>
    </p:spTree>
    <p:extLst>
      <p:ext uri="{BB962C8B-B14F-4D97-AF65-F5344CB8AC3E}">
        <p14:creationId xmlns:p14="http://schemas.microsoft.com/office/powerpoint/2010/main" val="1852174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D24919A-6804-0002-D828-6B8D54F83E97}"/>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14A6D060-DFBE-7AE0-01A7-CA48D8BB0068}"/>
              </a:ext>
            </a:extLst>
          </p:cNvPr>
          <p:cNvSpPr txBox="1">
            <a:spLocks noGrp="1"/>
          </p:cNvSpPr>
          <p:nvPr>
            <p:ph type="body" idx="1"/>
          </p:nvPr>
        </p:nvSpPr>
        <p:spPr>
          <a:xfrm>
            <a:off x="624468" y="301083"/>
            <a:ext cx="10761989" cy="5698273"/>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
            </a:pPr>
            <a:r>
              <a:rPr lang="en-US" sz="2400" b="1" dirty="0"/>
              <a:t>Document </a:t>
            </a:r>
            <a:r>
              <a:rPr lang="en-US" sz="2400" b="1" dirty="0" err="1"/>
              <a:t>Chunker</a:t>
            </a:r>
            <a:endParaRPr lang="en-US" sz="2400" b="1" dirty="0"/>
          </a:p>
          <a:p>
            <a:pPr>
              <a:buFont typeface="Wingdings" panose="05000000000000000000" pitchFamily="2" charset="2"/>
              <a:buChar char="ü"/>
            </a:pPr>
            <a:r>
              <a:rPr lang="en-US" sz="2200" dirty="0"/>
              <a:t>Concept and implementation of breaking down large documents into smaller chunks.</a:t>
            </a:r>
          </a:p>
          <a:p>
            <a:pPr>
              <a:buFont typeface="Wingdings" panose="05000000000000000000" pitchFamily="2" charset="2"/>
              <a:buChar char="ü"/>
            </a:pPr>
            <a:r>
              <a:rPr lang="en-US" sz="2200" dirty="0"/>
              <a:t>Ensures efficient processing and analysis by mitigating information loss.</a:t>
            </a:r>
          </a:p>
          <a:p>
            <a:pPr>
              <a:buFont typeface="Wingdings" panose="05000000000000000000" pitchFamily="2" charset="2"/>
              <a:buChar char="§"/>
            </a:pPr>
            <a:r>
              <a:rPr lang="en-US" sz="2400" b="1" dirty="0"/>
              <a:t>Storing Embeddings</a:t>
            </a:r>
          </a:p>
          <a:p>
            <a:pPr>
              <a:buFont typeface="Wingdings" panose="05000000000000000000" pitchFamily="2" charset="2"/>
              <a:buChar char="ü"/>
            </a:pPr>
            <a:r>
              <a:rPr lang="en-US" sz="2200" dirty="0"/>
              <a:t>Process of storing generated embeddings in a </a:t>
            </a:r>
            <a:r>
              <a:rPr lang="en-US" sz="2200" dirty="0" err="1"/>
              <a:t>ChromaDB</a:t>
            </a:r>
            <a:r>
              <a:rPr lang="en-US" sz="2200" dirty="0"/>
              <a:t> database.</a:t>
            </a:r>
          </a:p>
          <a:p>
            <a:pPr>
              <a:buFont typeface="Wingdings" panose="05000000000000000000" pitchFamily="2" charset="2"/>
              <a:buChar char="ü"/>
            </a:pPr>
            <a:r>
              <a:rPr lang="en-US" sz="2200" dirty="0"/>
              <a:t>Facilitates efficient storage and retrieval of embeddings for downstream tasks.</a:t>
            </a:r>
          </a:p>
          <a:p>
            <a:pPr>
              <a:buFont typeface="Wingdings" panose="05000000000000000000" pitchFamily="2" charset="2"/>
              <a:buChar char="ü"/>
            </a:pPr>
            <a:endParaRPr lang="en-US" sz="2200" dirty="0"/>
          </a:p>
          <a:p>
            <a:pPr marL="0" lvl="0" indent="0" algn="just" rtl="0">
              <a:lnSpc>
                <a:spcPct val="150000"/>
              </a:lnSpc>
              <a:spcBef>
                <a:spcPts val="0"/>
              </a:spcBef>
              <a:spcAft>
                <a:spcPts val="0"/>
              </a:spcAft>
              <a:buClr>
                <a:schemeClr val="dk1"/>
              </a:buClr>
              <a:buSzPct val="100000"/>
              <a:buNone/>
            </a:pPr>
            <a:r>
              <a:rPr lang="en-US" sz="2400" b="1" dirty="0">
                <a:solidFill>
                  <a:schemeClr val="tx1"/>
                </a:solidFill>
              </a:rPr>
              <a:t>Part 2: Retrieving Documents:</a:t>
            </a:r>
          </a:p>
          <a:p>
            <a:pPr marL="342900" lvl="0" algn="just" rtl="0">
              <a:lnSpc>
                <a:spcPct val="150000"/>
              </a:lnSpc>
              <a:spcBef>
                <a:spcPts val="0"/>
              </a:spcBef>
              <a:spcAft>
                <a:spcPts val="0"/>
              </a:spcAft>
              <a:buClr>
                <a:schemeClr val="dk1"/>
              </a:buClr>
              <a:buSzPct val="100000"/>
              <a:buFont typeface="Wingdings" panose="05000000000000000000" pitchFamily="2" charset="2"/>
              <a:buChar char="§"/>
            </a:pPr>
            <a:r>
              <a:rPr lang="en-US" sz="2400" b="1" dirty="0">
                <a:solidFill>
                  <a:schemeClr val="tx1"/>
                </a:solidFill>
              </a:rPr>
              <a:t>Preprocessing Query</a:t>
            </a:r>
          </a:p>
          <a:p>
            <a:pPr marL="342900" algn="just">
              <a:lnSpc>
                <a:spcPct val="100000"/>
              </a:lnSpc>
              <a:spcBef>
                <a:spcPts val="0"/>
              </a:spcBef>
              <a:buSzPct val="100000"/>
              <a:buFont typeface="Wingdings" panose="05000000000000000000" pitchFamily="2" charset="2"/>
              <a:buChar char="ü"/>
            </a:pPr>
            <a:r>
              <a:rPr lang="en-US" sz="2200" dirty="0">
                <a:solidFill>
                  <a:schemeClr val="tx1"/>
                </a:solidFill>
              </a:rPr>
              <a:t>Necessary preprocessing steps for user search queries.</a:t>
            </a:r>
          </a:p>
          <a:p>
            <a:pPr marL="342900" algn="just">
              <a:lnSpc>
                <a:spcPct val="100000"/>
              </a:lnSpc>
              <a:spcBef>
                <a:spcPts val="0"/>
              </a:spcBef>
              <a:buSzPct val="100000"/>
              <a:buFont typeface="Wingdings" panose="05000000000000000000" pitchFamily="2" charset="2"/>
              <a:buChar char="ü"/>
            </a:pPr>
            <a:endParaRPr lang="en-US" sz="800" dirty="0">
              <a:solidFill>
                <a:schemeClr val="tx1"/>
              </a:solidFill>
            </a:endParaRPr>
          </a:p>
          <a:p>
            <a:pPr marL="342900" algn="just">
              <a:lnSpc>
                <a:spcPct val="100000"/>
              </a:lnSpc>
              <a:spcBef>
                <a:spcPts val="0"/>
              </a:spcBef>
              <a:buSzPct val="100000"/>
              <a:buFont typeface="Wingdings" panose="05000000000000000000" pitchFamily="2" charset="2"/>
              <a:buChar char="ü"/>
            </a:pPr>
            <a:r>
              <a:rPr lang="en-US" sz="2200" dirty="0">
                <a:solidFill>
                  <a:schemeClr val="tx1"/>
                </a:solidFill>
              </a:rPr>
              <a:t>Tasks include lowercasing, tokenization, </a:t>
            </a:r>
            <a:r>
              <a:rPr lang="en-US" sz="2200" dirty="0" err="1">
                <a:solidFill>
                  <a:schemeClr val="tx1"/>
                </a:solidFill>
              </a:rPr>
              <a:t>stopword</a:t>
            </a:r>
            <a:r>
              <a:rPr lang="en-US" sz="2200" dirty="0">
                <a:solidFill>
                  <a:schemeClr val="tx1"/>
                </a:solidFill>
              </a:rPr>
              <a:t> removal, HTML Tags, and stemming/ lemmatization.</a:t>
            </a:r>
          </a:p>
          <a:p>
            <a:pPr marL="114300" indent="0">
              <a:buNone/>
            </a:pPr>
            <a:endParaRPr lang="en-IN" sz="2200" dirty="0"/>
          </a:p>
        </p:txBody>
      </p:sp>
    </p:spTree>
    <p:extLst>
      <p:ext uri="{BB962C8B-B14F-4D97-AF65-F5344CB8AC3E}">
        <p14:creationId xmlns:p14="http://schemas.microsoft.com/office/powerpoint/2010/main" val="1295564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D24919A-6804-0002-D828-6B8D54F83E97}"/>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14A6D060-DFBE-7AE0-01A7-CA48D8BB0068}"/>
              </a:ext>
            </a:extLst>
          </p:cNvPr>
          <p:cNvSpPr txBox="1">
            <a:spLocks noGrp="1"/>
          </p:cNvSpPr>
          <p:nvPr>
            <p:ph type="body" idx="1"/>
          </p:nvPr>
        </p:nvSpPr>
        <p:spPr>
          <a:xfrm>
            <a:off x="624468" y="301083"/>
            <a:ext cx="9934675" cy="5698273"/>
          </a:xfrm>
          <a:prstGeom prst="rect">
            <a:avLst/>
          </a:prstGeom>
          <a:noFill/>
          <a:ln>
            <a:noFill/>
          </a:ln>
        </p:spPr>
        <p:txBody>
          <a:bodyPr spcFirstLastPara="1" wrap="square" lIns="91425" tIns="45700" rIns="91425" bIns="45700" anchor="t" anchorCtr="0">
            <a:noAutofit/>
          </a:bodyPr>
          <a:lstStyle/>
          <a:p>
            <a:pPr marL="342900" algn="just">
              <a:lnSpc>
                <a:spcPct val="150000"/>
              </a:lnSpc>
              <a:spcBef>
                <a:spcPts val="0"/>
              </a:spcBef>
              <a:buSzPct val="100000"/>
              <a:buFont typeface="Wingdings" panose="05000000000000000000" pitchFamily="2" charset="2"/>
              <a:buChar char="§"/>
            </a:pPr>
            <a:r>
              <a:rPr lang="en-US" sz="2400" b="1" dirty="0">
                <a:solidFill>
                  <a:schemeClr val="tx1"/>
                </a:solidFill>
              </a:rPr>
              <a:t>Creating Query Embedding</a:t>
            </a:r>
          </a:p>
          <a:p>
            <a:pPr marL="342900" lvl="0" algn="just" rtl="0">
              <a:lnSpc>
                <a:spcPct val="100000"/>
              </a:lnSpc>
              <a:spcBef>
                <a:spcPts val="0"/>
              </a:spcBef>
              <a:spcAft>
                <a:spcPts val="0"/>
              </a:spcAft>
              <a:buClr>
                <a:schemeClr val="dk1"/>
              </a:buClr>
              <a:buSzPct val="100000"/>
              <a:buFont typeface="Wingdings" panose="05000000000000000000" pitchFamily="2" charset="2"/>
              <a:buChar char="ü"/>
            </a:pPr>
            <a:r>
              <a:rPr lang="en-US" sz="2200" dirty="0">
                <a:solidFill>
                  <a:schemeClr val="tx1"/>
                </a:solidFill>
              </a:rPr>
              <a:t>Generation of query embeddings to represent semantic meaning numerically.</a:t>
            </a:r>
          </a:p>
          <a:p>
            <a:pPr marL="342900" lvl="0" algn="just" rtl="0">
              <a:lnSpc>
                <a:spcPct val="100000"/>
              </a:lnSpc>
              <a:spcBef>
                <a:spcPts val="0"/>
              </a:spcBef>
              <a:spcAft>
                <a:spcPts val="0"/>
              </a:spcAft>
              <a:buClr>
                <a:schemeClr val="dk1"/>
              </a:buClr>
              <a:buSzPct val="100000"/>
              <a:buFont typeface="Wingdings" panose="05000000000000000000" pitchFamily="2" charset="2"/>
              <a:buChar char="ü"/>
            </a:pPr>
            <a:r>
              <a:rPr lang="en-US" sz="2200" dirty="0">
                <a:solidFill>
                  <a:schemeClr val="tx1"/>
                </a:solidFill>
              </a:rPr>
              <a:t>Utilizes the same vectorization technique as document embeddings (e.g., BERT-based Sentence Transformers).</a:t>
            </a:r>
          </a:p>
          <a:p>
            <a:pPr marL="342900" algn="just">
              <a:lnSpc>
                <a:spcPct val="150000"/>
              </a:lnSpc>
              <a:spcBef>
                <a:spcPts val="0"/>
              </a:spcBef>
              <a:buSzPct val="100000"/>
              <a:buFont typeface="Wingdings" panose="05000000000000000000" pitchFamily="2" charset="2"/>
              <a:buChar char="§"/>
            </a:pPr>
            <a:r>
              <a:rPr lang="en-US" sz="2400" b="1" dirty="0">
                <a:solidFill>
                  <a:schemeClr val="tx1"/>
                </a:solidFill>
              </a:rPr>
              <a:t>Cosine Similarity Calculation</a:t>
            </a:r>
          </a:p>
          <a:p>
            <a:pPr marL="342900" lvl="0" algn="just" rtl="0">
              <a:lnSpc>
                <a:spcPct val="100000"/>
              </a:lnSpc>
              <a:spcBef>
                <a:spcPts val="0"/>
              </a:spcBef>
              <a:spcAft>
                <a:spcPts val="0"/>
              </a:spcAft>
              <a:buClr>
                <a:schemeClr val="dk1"/>
              </a:buClr>
              <a:buSzPct val="100000"/>
              <a:buFont typeface="Wingdings" panose="05000000000000000000" pitchFamily="2" charset="2"/>
              <a:buChar char="ü"/>
            </a:pPr>
            <a:r>
              <a:rPr lang="en-US" sz="2200" dirty="0">
                <a:solidFill>
                  <a:schemeClr val="tx1"/>
                </a:solidFill>
              </a:rPr>
              <a:t>Computation of cosine similarity scores between query embedding and document embeddings.</a:t>
            </a:r>
          </a:p>
          <a:p>
            <a:pPr marL="342900" lvl="0" algn="just" rtl="0">
              <a:lnSpc>
                <a:spcPct val="100000"/>
              </a:lnSpc>
              <a:spcBef>
                <a:spcPts val="0"/>
              </a:spcBef>
              <a:spcAft>
                <a:spcPts val="0"/>
              </a:spcAft>
              <a:buClr>
                <a:schemeClr val="dk1"/>
              </a:buClr>
              <a:buSzPct val="100000"/>
              <a:buFont typeface="Wingdings" panose="05000000000000000000" pitchFamily="2" charset="2"/>
              <a:buChar char="ü"/>
            </a:pPr>
            <a:r>
              <a:rPr lang="en-US" sz="2200" dirty="0">
                <a:solidFill>
                  <a:schemeClr val="tx1"/>
                </a:solidFill>
              </a:rPr>
              <a:t>Higher scores indicate greater similarity and relevance between the query and a document.</a:t>
            </a:r>
          </a:p>
          <a:p>
            <a:pPr marL="342900" algn="just">
              <a:lnSpc>
                <a:spcPct val="150000"/>
              </a:lnSpc>
              <a:spcBef>
                <a:spcPts val="0"/>
              </a:spcBef>
              <a:buSzPct val="100000"/>
              <a:buFont typeface="Wingdings" panose="05000000000000000000" pitchFamily="2" charset="2"/>
              <a:buChar char="§"/>
            </a:pPr>
            <a:r>
              <a:rPr lang="en-US" sz="2400" b="1" dirty="0">
                <a:solidFill>
                  <a:schemeClr val="tx1"/>
                </a:solidFill>
              </a:rPr>
              <a:t>Returning Relevant Documents</a:t>
            </a:r>
          </a:p>
          <a:p>
            <a:pPr marL="342900" lvl="0" algn="just" rtl="0">
              <a:lnSpc>
                <a:spcPct val="100000"/>
              </a:lnSpc>
              <a:spcBef>
                <a:spcPts val="0"/>
              </a:spcBef>
              <a:spcAft>
                <a:spcPts val="0"/>
              </a:spcAft>
              <a:buClr>
                <a:schemeClr val="dk1"/>
              </a:buClr>
              <a:buSzPct val="100000"/>
              <a:buFont typeface="Wingdings" panose="05000000000000000000" pitchFamily="2" charset="2"/>
              <a:buChar char="ü"/>
            </a:pPr>
            <a:r>
              <a:rPr lang="en-US" sz="2200" dirty="0">
                <a:solidFill>
                  <a:schemeClr val="tx1"/>
                </a:solidFill>
              </a:rPr>
              <a:t>Utilization of cosine similarity scores to rank documents by relevance.</a:t>
            </a:r>
          </a:p>
          <a:p>
            <a:pPr marL="342900" lvl="0" algn="just" rtl="0">
              <a:lnSpc>
                <a:spcPct val="100000"/>
              </a:lnSpc>
              <a:spcBef>
                <a:spcPts val="0"/>
              </a:spcBef>
              <a:spcAft>
                <a:spcPts val="0"/>
              </a:spcAft>
              <a:buClr>
                <a:schemeClr val="dk1"/>
              </a:buClr>
              <a:buSzPct val="100000"/>
              <a:buFont typeface="Wingdings" panose="05000000000000000000" pitchFamily="2" charset="2"/>
              <a:buChar char="ü"/>
            </a:pPr>
            <a:r>
              <a:rPr lang="en-US" sz="2200" dirty="0">
                <a:solidFill>
                  <a:schemeClr val="tx1"/>
                </a:solidFill>
              </a:rPr>
              <a:t>Presentation of the most relevant documents to the user based on similarity scores.</a:t>
            </a:r>
          </a:p>
        </p:txBody>
      </p:sp>
    </p:spTree>
    <p:extLst>
      <p:ext uri="{BB962C8B-B14F-4D97-AF65-F5344CB8AC3E}">
        <p14:creationId xmlns:p14="http://schemas.microsoft.com/office/powerpoint/2010/main" val="96423597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832</Words>
  <Application>Microsoft Office PowerPoint</Application>
  <PresentationFormat>Widescreen</PresentationFormat>
  <Paragraphs>94</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Söhne</vt:lpstr>
      <vt:lpstr>Arial</vt:lpstr>
      <vt:lpstr>Libre Baskerville</vt:lpstr>
      <vt:lpstr>Calibri</vt:lpstr>
      <vt:lpstr>Lato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Angad Gupta</cp:lastModifiedBy>
  <cp:revision>3</cp:revision>
  <dcterms:created xsi:type="dcterms:W3CDTF">2021-02-16T05:19:01Z</dcterms:created>
  <dcterms:modified xsi:type="dcterms:W3CDTF">2024-04-25T19:26:12Z</dcterms:modified>
</cp:coreProperties>
</file>