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993" r:id="rId2"/>
    <p:sldId id="264" r:id="rId3"/>
    <p:sldId id="265" r:id="rId4"/>
    <p:sldId id="270" r:id="rId5"/>
    <p:sldId id="2995" r:id="rId6"/>
    <p:sldId id="3001" r:id="rId7"/>
    <p:sldId id="2996" r:id="rId8"/>
    <p:sldId id="2997" r:id="rId9"/>
    <p:sldId id="2994" r:id="rId10"/>
    <p:sldId id="2998" r:id="rId11"/>
    <p:sldId id="2999" r:id="rId12"/>
    <p:sldId id="3000"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E48D83-3DD4-4E59-91FF-6C2C7F2CC125}" type="datetimeFigureOut">
              <a:rPr lang="en-IN" smtClean="0"/>
              <a:t>26-09-2024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811033-AECA-481D-8596-C9675E942F2E}" type="slidenum">
              <a:rPr lang="en-IN" smtClean="0"/>
              <a:t>‹#›</a:t>
            </a:fld>
            <a:endParaRPr lang="en-IN"/>
          </a:p>
        </p:txBody>
      </p:sp>
    </p:spTree>
    <p:extLst>
      <p:ext uri="{BB962C8B-B14F-4D97-AF65-F5344CB8AC3E}">
        <p14:creationId xmlns:p14="http://schemas.microsoft.com/office/powerpoint/2010/main" val="608522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5063" y="330099"/>
            <a:ext cx="10515600" cy="549275"/>
          </a:xfrm>
        </p:spPr>
        <p:txBody>
          <a:bodyPr>
            <a:normAutofit/>
          </a:bodyPr>
          <a:lstStyle>
            <a:lvl1pPr>
              <a:defRPr sz="3200" b="1">
                <a:solidFill>
                  <a:schemeClr val="accent1">
                    <a:lumMod val="50000"/>
                  </a:schemeClr>
                </a:solidFill>
                <a:latin typeface="+mn-l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5A5801-F0F6-4918-A06A-1AB21410F92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9600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5736"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975361" y="3602038"/>
            <a:ext cx="9144000" cy="1655762"/>
          </a:xfrm>
        </p:spPr>
        <p:txBody>
          <a:bodyPr/>
          <a:lstStyle>
            <a:lvl1pPr marL="0" indent="0" algn="ctr">
              <a:buNone/>
              <a:defRPr sz="2400"/>
            </a:lvl1pPr>
            <a:lvl2pPr marL="457182" indent="0" algn="ctr">
              <a:buNone/>
              <a:defRPr sz="2000"/>
            </a:lvl2pPr>
            <a:lvl3pPr marL="914363" indent="0" algn="ctr">
              <a:buNone/>
              <a:defRPr sz="1800"/>
            </a:lvl3pPr>
            <a:lvl4pPr marL="1371545" indent="0" algn="ctr">
              <a:buNone/>
              <a:defRPr sz="1600"/>
            </a:lvl4pPr>
            <a:lvl5pPr marL="1828727" indent="0" algn="ctr">
              <a:buNone/>
              <a:defRPr sz="1600"/>
            </a:lvl5pPr>
            <a:lvl6pPr marL="2285909" indent="0" algn="ctr">
              <a:buNone/>
              <a:defRPr sz="1600"/>
            </a:lvl6pPr>
            <a:lvl7pPr marL="2743090" indent="0" algn="ctr">
              <a:buNone/>
              <a:defRPr sz="1600"/>
            </a:lvl7pPr>
            <a:lvl8pPr marL="3200272" indent="0" algn="ctr">
              <a:buNone/>
              <a:defRPr sz="1600"/>
            </a:lvl8pPr>
            <a:lvl9pPr marL="3657454"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1</a:t>
            </a:r>
          </a:p>
        </p:txBody>
      </p:sp>
    </p:spTree>
    <p:extLst>
      <p:ext uri="{BB962C8B-B14F-4D97-AF65-F5344CB8AC3E}">
        <p14:creationId xmlns:p14="http://schemas.microsoft.com/office/powerpoint/2010/main" val="3384120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5A5801-F0F6-4918-A06A-1AB21410F92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7252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58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131618" y="55420"/>
            <a:ext cx="11714018" cy="789707"/>
          </a:xfrm>
        </p:spPr>
        <p:txBody>
          <a:bodyPr>
            <a:noAutofit/>
          </a:bodyPr>
          <a:lstStyle>
            <a:lvl1pPr>
              <a:defRPr lang="en-US" sz="3200" kern="1200">
                <a:solidFill>
                  <a:srgbClr val="0076BC"/>
                </a:solidFill>
                <a:latin typeface="Times New Roman" panose="02020603050405020304" pitchFamily="18" charset="0"/>
                <a:ea typeface="+mn-ea"/>
                <a:cs typeface="Times New Roman" panose="02020603050405020304" pitchFamily="18" charset="0"/>
              </a:defRPr>
            </a:lvl1pPr>
          </a:lstStyle>
          <a:p>
            <a:r>
              <a:rPr lang="en-US"/>
              <a:t>Click to edit Master title style</a:t>
            </a:r>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a:xfrm>
            <a:off x="173181" y="6356351"/>
            <a:ext cx="1087585" cy="365125"/>
          </a:xfrm>
        </p:spPr>
        <p:txBody>
          <a:bodyPr/>
          <a:lstStyle>
            <a:lvl1pPr algn="ct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46B5AEB4-B3DD-43D6-8EDF-C2F11BC142D5}" type="slidenum">
              <a:rPr kumimoji="0" lang="en-IN"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0456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A23A822-CF30-47E9-AEBB-650E04D611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2ECA395D-92B0-4877-AD2C-1B816FCAE66D}"/>
              </a:ext>
            </a:extLst>
          </p:cNvPr>
          <p:cNvSpPr>
            <a:spLocks noGrp="1"/>
          </p:cNvSpPr>
          <p:nvPr>
            <p:ph type="ctrTitle"/>
          </p:nvPr>
        </p:nvSpPr>
        <p:spPr>
          <a:xfrm>
            <a:off x="581892" y="2784536"/>
            <a:ext cx="7356763" cy="833006"/>
          </a:xfrm>
        </p:spPr>
        <p:txBody>
          <a:bodyPr anchor="ctr" anchorCtr="0">
            <a:normAutofit/>
          </a:bodyPr>
          <a:lstStyle>
            <a:lvl1pPr algn="l">
              <a:defRPr sz="4000" baseline="0">
                <a:solidFill>
                  <a:schemeClr val="tx2"/>
                </a:solidFill>
              </a:defRPr>
            </a:lvl1pPr>
          </a:lstStyle>
          <a:p>
            <a:r>
              <a:rPr lang="en-US"/>
              <a:t>Click to edit Master title style</a:t>
            </a:r>
          </a:p>
        </p:txBody>
      </p:sp>
      <p:sp>
        <p:nvSpPr>
          <p:cNvPr id="8" name="Subtitle 2">
            <a:extLst>
              <a:ext uri="{FF2B5EF4-FFF2-40B4-BE49-F238E27FC236}">
                <a16:creationId xmlns:a16="http://schemas.microsoft.com/office/drawing/2014/main" id="{D5226919-05B2-471F-915B-E8C9F5C88B8C}"/>
              </a:ext>
            </a:extLst>
          </p:cNvPr>
          <p:cNvSpPr>
            <a:spLocks noGrp="1"/>
          </p:cNvSpPr>
          <p:nvPr>
            <p:ph type="subTitle" idx="1"/>
          </p:nvPr>
        </p:nvSpPr>
        <p:spPr>
          <a:xfrm>
            <a:off x="595747" y="3679632"/>
            <a:ext cx="7356763" cy="540327"/>
          </a:xfrm>
        </p:spPr>
        <p:txBody>
          <a:bodyPr anchor="ctr" anchorCtr="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4154440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CA5A5801-F0F6-4918-A06A-1AB21410F92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5597425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6" r:id="rId5"/>
    <p:sldLayoutId id="2147483667" r:id="rId6"/>
  </p:sldLayoutIdLst>
  <p:hf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48F305-B2E2-43D4-A405-ABA3907BA9ED}"/>
              </a:ext>
            </a:extLst>
          </p:cNvPr>
          <p:cNvSpPr>
            <a:spLocks noGrp="1"/>
          </p:cNvSpPr>
          <p:nvPr>
            <p:ph type="ctrTitle"/>
          </p:nvPr>
        </p:nvSpPr>
        <p:spPr>
          <a:xfrm>
            <a:off x="368674" y="3012497"/>
            <a:ext cx="7691717" cy="833006"/>
          </a:xfrm>
        </p:spPr>
        <p:txBody>
          <a:bodyPr>
            <a:normAutofit fontScale="90000"/>
          </a:bodyPr>
          <a:lstStyle/>
          <a:p>
            <a:pPr>
              <a:lnSpc>
                <a:spcPct val="100000"/>
              </a:lnSpc>
              <a:spcBef>
                <a:spcPts val="1200"/>
              </a:spcBef>
            </a:pPr>
            <a:r>
              <a:rPr lang="en-IN" sz="4000" b="1" dirty="0">
                <a:solidFill>
                  <a:srgbClr val="0070C0"/>
                </a:solidFill>
                <a:latin typeface="Arial" panose="020B0604020202020204" pitchFamily="34" charset="0"/>
                <a:cs typeface="Arial" panose="020B0604020202020204" pitchFamily="34" charset="0"/>
              </a:rPr>
              <a:t>Insurance Policy Recommendation Engine</a:t>
            </a:r>
            <a:endParaRPr lang="en-IN" sz="2700" dirty="0">
              <a:solidFill>
                <a:schemeClr val="tx1">
                  <a:lumMod val="65000"/>
                  <a:lumOff val="35000"/>
                </a:schemeClr>
              </a:solidFill>
            </a:endParaRPr>
          </a:p>
        </p:txBody>
      </p:sp>
      <p:sp>
        <p:nvSpPr>
          <p:cNvPr id="3" name="Slide Number Placeholder 2">
            <a:extLst>
              <a:ext uri="{FF2B5EF4-FFF2-40B4-BE49-F238E27FC236}">
                <a16:creationId xmlns:a16="http://schemas.microsoft.com/office/drawing/2014/main" id="{64C6EC1E-FBCA-422C-9456-E6193533CE94}"/>
              </a:ext>
            </a:extLst>
          </p:cNvPr>
          <p:cNvSpPr>
            <a:spLocks noGrp="1"/>
          </p:cNvSpPr>
          <p:nvPr>
            <p:ph type="sldNum" sz="quarter" idx="4294967295"/>
          </p:nvPr>
        </p:nvSpPr>
        <p:spPr>
          <a:xfrm>
            <a:off x="0" y="6356350"/>
            <a:ext cx="1087438" cy="365125"/>
          </a:xfrm>
        </p:spPr>
        <p:txBody>
          <a:bodyPr/>
          <a:lstStyle/>
          <a:p>
            <a:fld id="{FB0C1128-99E0-4853-8441-A53CB3ED1475}" type="slidenum">
              <a:rPr lang="en-IN" smtClean="0"/>
              <a:t>1</a:t>
            </a:fld>
            <a:endParaRPr lang="en-IN"/>
          </a:p>
        </p:txBody>
      </p:sp>
    </p:spTree>
    <p:extLst>
      <p:ext uri="{BB962C8B-B14F-4D97-AF65-F5344CB8AC3E}">
        <p14:creationId xmlns:p14="http://schemas.microsoft.com/office/powerpoint/2010/main" val="1696866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661ACB31-9977-DC19-ED0E-EB821C399C5A}"/>
              </a:ext>
            </a:extLst>
          </p:cNvPr>
          <p:cNvSpPr/>
          <p:nvPr/>
        </p:nvSpPr>
        <p:spPr>
          <a:xfrm>
            <a:off x="504497" y="1019502"/>
            <a:ext cx="5723360" cy="5676573"/>
          </a:xfrm>
          <a:prstGeom prst="roundRect">
            <a:avLst>
              <a:gd name="adj" fmla="val 9315"/>
            </a:avLst>
          </a:prstGeom>
          <a:solidFill>
            <a:schemeClr val="accent4">
              <a:lumMod val="40000"/>
              <a:lumOff val="60000"/>
            </a:schemeClr>
          </a:solidFill>
          <a:ln>
            <a:noFill/>
          </a:ln>
          <a:effectLst>
            <a:outerShdw blurRad="254000" dist="50800" dir="5400000" algn="ctr" rotWithShape="0">
              <a:srgbClr val="000000">
                <a:alpha val="43137"/>
              </a:srgb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7" name="TextBox 6">
            <a:extLst>
              <a:ext uri="{FF2B5EF4-FFF2-40B4-BE49-F238E27FC236}">
                <a16:creationId xmlns:a16="http://schemas.microsoft.com/office/drawing/2014/main" id="{23FEFDBA-B696-F1B8-3979-E2EBC886002B}"/>
              </a:ext>
            </a:extLst>
          </p:cNvPr>
          <p:cNvSpPr txBox="1"/>
          <p:nvPr/>
        </p:nvSpPr>
        <p:spPr>
          <a:xfrm>
            <a:off x="504497" y="1087379"/>
            <a:ext cx="5723361" cy="5755422"/>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t>The initial Random Forest model achieved an accuracy of 57.76%.</a:t>
            </a:r>
          </a:p>
          <a:p>
            <a:pPr algn="just"/>
            <a:endParaRPr lang="en-US" sz="1600" dirty="0"/>
          </a:p>
          <a:p>
            <a:pPr marL="285750" indent="-285750" algn="just">
              <a:buFont typeface="Arial" panose="020B0604020202020204" pitchFamily="34" charset="0"/>
              <a:buChar char="•"/>
            </a:pPr>
            <a:r>
              <a:rPr lang="en-US" sz="1600" dirty="0"/>
              <a:t>To enhance the model, I performed hyperparameter tuning to find the optimal settings for accuracy improvement.</a:t>
            </a:r>
          </a:p>
          <a:p>
            <a:pPr algn="just"/>
            <a:endParaRPr lang="en-US" sz="1600" dirty="0"/>
          </a:p>
          <a:p>
            <a:pPr marL="285750" indent="-285750" algn="just">
              <a:buFont typeface="Arial" panose="020B0604020202020204" pitchFamily="34" charset="0"/>
              <a:buChar char="•"/>
            </a:pPr>
            <a:r>
              <a:rPr lang="en-US" sz="1600" dirty="0"/>
              <a:t>Key hyperparameters such as the number of trees and features considered at each split were adjusted.</a:t>
            </a:r>
          </a:p>
          <a:p>
            <a:pPr algn="just"/>
            <a:endParaRPr lang="en-US" sz="1600" dirty="0"/>
          </a:p>
          <a:p>
            <a:pPr marL="285750" indent="-285750" algn="just">
              <a:buFont typeface="Arial" panose="020B0604020202020204" pitchFamily="34" charset="0"/>
              <a:buChar char="•"/>
            </a:pPr>
            <a:r>
              <a:rPr lang="en-US" sz="1600" dirty="0"/>
              <a:t>After model predictions, I grouped policies into broader product categories for better organization.</a:t>
            </a:r>
          </a:p>
          <a:p>
            <a:pPr algn="just"/>
            <a:endParaRPr lang="en-US" sz="1600" dirty="0"/>
          </a:p>
          <a:p>
            <a:pPr marL="285750" indent="-285750" algn="just">
              <a:buFont typeface="Arial" panose="020B0604020202020204" pitchFamily="34" charset="0"/>
              <a:buChar char="•"/>
            </a:pPr>
            <a:r>
              <a:rPr lang="en-US" sz="1600" dirty="0"/>
              <a:t>Instead of predicting the exact product, I focused on classifying policies into their respective categories.</a:t>
            </a:r>
          </a:p>
          <a:p>
            <a:pPr algn="just"/>
            <a:endParaRPr lang="en-US" sz="1600" dirty="0"/>
          </a:p>
          <a:p>
            <a:pPr marL="285750" indent="-285750" algn="just">
              <a:buFont typeface="Arial" panose="020B0604020202020204" pitchFamily="34" charset="0"/>
              <a:buChar char="•"/>
            </a:pPr>
            <a:r>
              <a:rPr lang="en-US" sz="1600" dirty="0"/>
              <a:t>This approach allowed the model to make broader, more accurate predictions at the category level.</a:t>
            </a:r>
          </a:p>
          <a:p>
            <a:pPr algn="just"/>
            <a:endParaRPr lang="en-US" sz="1600" dirty="0"/>
          </a:p>
          <a:p>
            <a:pPr marL="285750" indent="-285750" algn="just">
              <a:buFont typeface="Arial" panose="020B0604020202020204" pitchFamily="34" charset="0"/>
              <a:buChar char="•"/>
            </a:pPr>
            <a:r>
              <a:rPr lang="en-US" sz="1600" dirty="0"/>
              <a:t>By comparing predicted product categories with the actual test data, I was able to evaluate performance more effectively.</a:t>
            </a:r>
          </a:p>
          <a:p>
            <a:pPr algn="just"/>
            <a:endParaRPr lang="en-US" sz="1600" dirty="0"/>
          </a:p>
          <a:p>
            <a:pPr marL="285750" indent="-285750" algn="just">
              <a:buFont typeface="Arial" panose="020B0604020202020204" pitchFamily="34" charset="0"/>
              <a:buChar char="•"/>
            </a:pPr>
            <a:r>
              <a:rPr lang="en-US" sz="1600" dirty="0"/>
              <a:t>This adjustment led to a significant improvement, boosting the model’s accuracy to 64.36%.</a:t>
            </a:r>
            <a:endParaRPr lang="en-IN" sz="1600" dirty="0"/>
          </a:p>
        </p:txBody>
      </p:sp>
      <p:sp>
        <p:nvSpPr>
          <p:cNvPr id="3" name="TextBox 2">
            <a:extLst>
              <a:ext uri="{FF2B5EF4-FFF2-40B4-BE49-F238E27FC236}">
                <a16:creationId xmlns:a16="http://schemas.microsoft.com/office/drawing/2014/main" id="{D95C19D2-8179-1533-A0A4-33A930116B4D}"/>
              </a:ext>
            </a:extLst>
          </p:cNvPr>
          <p:cNvSpPr txBox="1"/>
          <p:nvPr/>
        </p:nvSpPr>
        <p:spPr>
          <a:xfrm>
            <a:off x="406800" y="288000"/>
            <a:ext cx="9603975" cy="584775"/>
          </a:xfrm>
          <a:prstGeom prst="rect">
            <a:avLst/>
          </a:prstGeom>
          <a:noFill/>
        </p:spPr>
        <p:txBody>
          <a:bodyPr wrap="square" rtlCol="0">
            <a:spAutoFit/>
          </a:bodyPr>
          <a:lstStyle/>
          <a:p>
            <a:r>
              <a:rPr lang="en-US" sz="3200" b="1" dirty="0">
                <a:solidFill>
                  <a:srgbClr val="002060"/>
                </a:solidFill>
              </a:rPr>
              <a:t>Improving the Random Forest Model</a:t>
            </a:r>
            <a:endParaRPr lang="en-IN" sz="3200" b="1" dirty="0">
              <a:solidFill>
                <a:srgbClr val="002060"/>
              </a:solidFill>
            </a:endParaRPr>
          </a:p>
        </p:txBody>
      </p:sp>
      <p:sp>
        <p:nvSpPr>
          <p:cNvPr id="14" name="Rectangle: Rounded Corners 13">
            <a:extLst>
              <a:ext uri="{FF2B5EF4-FFF2-40B4-BE49-F238E27FC236}">
                <a16:creationId xmlns:a16="http://schemas.microsoft.com/office/drawing/2014/main" id="{8105C982-A0AF-1129-3F22-E7F988B6AF79}"/>
              </a:ext>
            </a:extLst>
          </p:cNvPr>
          <p:cNvSpPr/>
          <p:nvPr/>
        </p:nvSpPr>
        <p:spPr>
          <a:xfrm>
            <a:off x="7774996" y="2353198"/>
            <a:ext cx="2702810" cy="790648"/>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Accuracy after improving the Random Forest Model</a:t>
            </a:r>
          </a:p>
        </p:txBody>
      </p:sp>
      <p:cxnSp>
        <p:nvCxnSpPr>
          <p:cNvPr id="19" name="Straight Connector 18">
            <a:extLst>
              <a:ext uri="{FF2B5EF4-FFF2-40B4-BE49-F238E27FC236}">
                <a16:creationId xmlns:a16="http://schemas.microsoft.com/office/drawing/2014/main" id="{43690D78-950E-DB36-BB03-EE77BBD50677}"/>
              </a:ext>
            </a:extLst>
          </p:cNvPr>
          <p:cNvCxnSpPr>
            <a:cxnSpLocks/>
          </p:cNvCxnSpPr>
          <p:nvPr/>
        </p:nvCxnSpPr>
        <p:spPr>
          <a:xfrm>
            <a:off x="504497" y="872775"/>
            <a:ext cx="9806151" cy="0"/>
          </a:xfrm>
          <a:prstGeom prst="line">
            <a:avLst/>
          </a:prstGeom>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5" name="Picture 4">
            <a:extLst>
              <a:ext uri="{FF2B5EF4-FFF2-40B4-BE49-F238E27FC236}">
                <a16:creationId xmlns:a16="http://schemas.microsoft.com/office/drawing/2014/main" id="{E3AB099D-1391-E4E2-C0E2-1F3895CCE515}"/>
              </a:ext>
            </a:extLst>
          </p:cNvPr>
          <p:cNvPicPr>
            <a:picLocks noChangeAspect="1"/>
          </p:cNvPicPr>
          <p:nvPr/>
        </p:nvPicPr>
        <p:blipFill>
          <a:blip r:embed="rId2"/>
          <a:stretch>
            <a:fillRect/>
          </a:stretch>
        </p:blipFill>
        <p:spPr>
          <a:xfrm>
            <a:off x="6794390" y="3229904"/>
            <a:ext cx="4984237" cy="968501"/>
          </a:xfrm>
          <a:prstGeom prst="rect">
            <a:avLst/>
          </a:prstGeom>
        </p:spPr>
      </p:pic>
    </p:spTree>
    <p:extLst>
      <p:ext uri="{BB962C8B-B14F-4D97-AF65-F5344CB8AC3E}">
        <p14:creationId xmlns:p14="http://schemas.microsoft.com/office/powerpoint/2010/main" val="1162535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661ACB31-9977-DC19-ED0E-EB821C399C5A}"/>
              </a:ext>
            </a:extLst>
          </p:cNvPr>
          <p:cNvSpPr/>
          <p:nvPr/>
        </p:nvSpPr>
        <p:spPr>
          <a:xfrm>
            <a:off x="504497" y="1019502"/>
            <a:ext cx="5723360" cy="5676573"/>
          </a:xfrm>
          <a:prstGeom prst="roundRect">
            <a:avLst>
              <a:gd name="adj" fmla="val 9315"/>
            </a:avLst>
          </a:prstGeom>
          <a:solidFill>
            <a:schemeClr val="accent4">
              <a:lumMod val="40000"/>
              <a:lumOff val="60000"/>
            </a:schemeClr>
          </a:solidFill>
          <a:ln>
            <a:noFill/>
          </a:ln>
          <a:effectLst>
            <a:outerShdw blurRad="254000" dist="50800" dir="5400000" algn="ctr" rotWithShape="0">
              <a:srgbClr val="000000">
                <a:alpha val="43137"/>
              </a:srgb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7" name="TextBox 6">
            <a:extLst>
              <a:ext uri="{FF2B5EF4-FFF2-40B4-BE49-F238E27FC236}">
                <a16:creationId xmlns:a16="http://schemas.microsoft.com/office/drawing/2014/main" id="{23FEFDBA-B696-F1B8-3979-E2EBC886002B}"/>
              </a:ext>
            </a:extLst>
          </p:cNvPr>
          <p:cNvSpPr txBox="1"/>
          <p:nvPr/>
        </p:nvSpPr>
        <p:spPr>
          <a:xfrm>
            <a:off x="531860" y="1116612"/>
            <a:ext cx="5723361" cy="477053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t>The y-axis represents the predicted product categories, and the x-axis represents the actual product categories from the test data.</a:t>
            </a:r>
          </a:p>
          <a:p>
            <a:pPr algn="just"/>
            <a:endParaRPr lang="en-US" sz="1600" dirty="0"/>
          </a:p>
          <a:p>
            <a:pPr marL="285750" indent="-285750" algn="just">
              <a:buFont typeface="Arial" panose="020B0604020202020204" pitchFamily="34" charset="0"/>
              <a:buChar char="•"/>
            </a:pPr>
            <a:r>
              <a:rPr lang="en-US" sz="1600" dirty="0"/>
              <a:t>The frequency (or count) of predictions for each category combination is color-coded from light blue (fewer predictions) to dark blue (more predictions).</a:t>
            </a:r>
          </a:p>
          <a:p>
            <a:pPr algn="just"/>
            <a:endParaRPr lang="en-US" sz="1600" dirty="0"/>
          </a:p>
          <a:p>
            <a:pPr marL="285750" indent="-285750" algn="just">
              <a:buFont typeface="Arial" panose="020B0604020202020204" pitchFamily="34" charset="0"/>
              <a:buChar char="•"/>
            </a:pPr>
            <a:r>
              <a:rPr lang="en-US" sz="1600" dirty="0"/>
              <a:t>Most predictions are concentrated in the “trad" category, indicating the model frequently predicts products to fall into that category, whether correctly or incorrectly.</a:t>
            </a:r>
          </a:p>
          <a:p>
            <a:pPr algn="just"/>
            <a:endParaRPr lang="en-US" sz="1600" dirty="0"/>
          </a:p>
          <a:p>
            <a:pPr marL="285750" indent="-285750" algn="just">
              <a:buFont typeface="Arial" panose="020B0604020202020204" pitchFamily="34" charset="0"/>
              <a:buChar char="•"/>
            </a:pPr>
            <a:r>
              <a:rPr lang="en-US" sz="1600" dirty="0"/>
              <a:t>The model appears to struggle with some categories like "</a:t>
            </a:r>
            <a:r>
              <a:rPr lang="en-US" sz="1600" dirty="0" err="1"/>
              <a:t>ulip</a:t>
            </a:r>
            <a:r>
              <a:rPr lang="en-US" sz="1600" dirty="0"/>
              <a:t>" and "rest," which have lower frequencies of correct predictions.</a:t>
            </a:r>
          </a:p>
          <a:p>
            <a:pPr algn="just"/>
            <a:endParaRPr lang="en-US" sz="1600" dirty="0"/>
          </a:p>
          <a:p>
            <a:pPr marL="285750" indent="-285750" algn="just">
              <a:buFont typeface="Arial" panose="020B0604020202020204" pitchFamily="34" charset="0"/>
              <a:buChar char="•"/>
            </a:pPr>
            <a:r>
              <a:rPr lang="en-US" sz="1600" dirty="0"/>
              <a:t>There's a noticeable bias toward predicting products as "term" products, which may need further refinement for balanced accuracy across all categories</a:t>
            </a:r>
            <a:endParaRPr lang="en-IN" sz="1600" dirty="0"/>
          </a:p>
        </p:txBody>
      </p:sp>
      <p:sp>
        <p:nvSpPr>
          <p:cNvPr id="3" name="TextBox 2">
            <a:extLst>
              <a:ext uri="{FF2B5EF4-FFF2-40B4-BE49-F238E27FC236}">
                <a16:creationId xmlns:a16="http://schemas.microsoft.com/office/drawing/2014/main" id="{D95C19D2-8179-1533-A0A4-33A930116B4D}"/>
              </a:ext>
            </a:extLst>
          </p:cNvPr>
          <p:cNvSpPr txBox="1"/>
          <p:nvPr/>
        </p:nvSpPr>
        <p:spPr>
          <a:xfrm>
            <a:off x="406800" y="288000"/>
            <a:ext cx="9603975" cy="584775"/>
          </a:xfrm>
          <a:prstGeom prst="rect">
            <a:avLst/>
          </a:prstGeom>
          <a:noFill/>
        </p:spPr>
        <p:txBody>
          <a:bodyPr wrap="square" rtlCol="0">
            <a:spAutoFit/>
          </a:bodyPr>
          <a:lstStyle/>
          <a:p>
            <a:r>
              <a:rPr lang="en-US" sz="3200" b="1" dirty="0">
                <a:solidFill>
                  <a:srgbClr val="002060"/>
                </a:solidFill>
              </a:rPr>
              <a:t>Final Random Forest Model</a:t>
            </a:r>
            <a:endParaRPr lang="en-IN" sz="3200" b="1" dirty="0">
              <a:solidFill>
                <a:srgbClr val="002060"/>
              </a:solidFill>
            </a:endParaRPr>
          </a:p>
        </p:txBody>
      </p:sp>
      <p:sp>
        <p:nvSpPr>
          <p:cNvPr id="14" name="Rectangle: Rounded Corners 13">
            <a:extLst>
              <a:ext uri="{FF2B5EF4-FFF2-40B4-BE49-F238E27FC236}">
                <a16:creationId xmlns:a16="http://schemas.microsoft.com/office/drawing/2014/main" id="{8105C982-A0AF-1129-3F22-E7F988B6AF79}"/>
              </a:ext>
            </a:extLst>
          </p:cNvPr>
          <p:cNvSpPr/>
          <p:nvPr/>
        </p:nvSpPr>
        <p:spPr>
          <a:xfrm>
            <a:off x="8316964" y="1131835"/>
            <a:ext cx="2702810" cy="790648"/>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Final Model Confusion Matric</a:t>
            </a:r>
          </a:p>
        </p:txBody>
      </p:sp>
      <p:cxnSp>
        <p:nvCxnSpPr>
          <p:cNvPr id="19" name="Straight Connector 18">
            <a:extLst>
              <a:ext uri="{FF2B5EF4-FFF2-40B4-BE49-F238E27FC236}">
                <a16:creationId xmlns:a16="http://schemas.microsoft.com/office/drawing/2014/main" id="{43690D78-950E-DB36-BB03-EE77BBD50677}"/>
              </a:ext>
            </a:extLst>
          </p:cNvPr>
          <p:cNvCxnSpPr>
            <a:cxnSpLocks/>
          </p:cNvCxnSpPr>
          <p:nvPr/>
        </p:nvCxnSpPr>
        <p:spPr>
          <a:xfrm>
            <a:off x="504497" y="872775"/>
            <a:ext cx="9806151" cy="0"/>
          </a:xfrm>
          <a:prstGeom prst="line">
            <a:avLst/>
          </a:prstGeom>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5" name="Picture 4">
            <a:extLst>
              <a:ext uri="{FF2B5EF4-FFF2-40B4-BE49-F238E27FC236}">
                <a16:creationId xmlns:a16="http://schemas.microsoft.com/office/drawing/2014/main" id="{9BE39878-6E10-730E-F2B9-3726A053DD14}"/>
              </a:ext>
            </a:extLst>
          </p:cNvPr>
          <p:cNvPicPr>
            <a:picLocks noChangeAspect="1"/>
          </p:cNvPicPr>
          <p:nvPr/>
        </p:nvPicPr>
        <p:blipFill>
          <a:blip r:embed="rId2"/>
          <a:stretch>
            <a:fillRect/>
          </a:stretch>
        </p:blipFill>
        <p:spPr>
          <a:xfrm>
            <a:off x="6755479" y="2028174"/>
            <a:ext cx="5287113" cy="4667901"/>
          </a:xfrm>
          <a:prstGeom prst="rect">
            <a:avLst/>
          </a:prstGeom>
        </p:spPr>
      </p:pic>
    </p:spTree>
    <p:extLst>
      <p:ext uri="{BB962C8B-B14F-4D97-AF65-F5344CB8AC3E}">
        <p14:creationId xmlns:p14="http://schemas.microsoft.com/office/powerpoint/2010/main" val="2352316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a:extLst>
              <a:ext uri="{FF2B5EF4-FFF2-40B4-BE49-F238E27FC236}">
                <a16:creationId xmlns:a16="http://schemas.microsoft.com/office/drawing/2014/main" id="{043E0493-7069-31E4-C393-94084E98B2CB}"/>
              </a:ext>
            </a:extLst>
          </p:cNvPr>
          <p:cNvSpPr txBox="1"/>
          <p:nvPr/>
        </p:nvSpPr>
        <p:spPr>
          <a:xfrm>
            <a:off x="406800" y="288000"/>
            <a:ext cx="9603975" cy="584775"/>
          </a:xfrm>
          <a:prstGeom prst="rect">
            <a:avLst/>
          </a:prstGeom>
          <a:noFill/>
        </p:spPr>
        <p:txBody>
          <a:bodyPr wrap="square" rtlCol="0">
            <a:spAutoFit/>
          </a:bodyPr>
          <a:lstStyle/>
          <a:p>
            <a:r>
              <a:rPr lang="en-IN" sz="3200" b="1" dirty="0">
                <a:solidFill>
                  <a:srgbClr val="002060"/>
                </a:solidFill>
              </a:rPr>
              <a:t>Conclusion and Future work</a:t>
            </a:r>
          </a:p>
        </p:txBody>
      </p:sp>
      <p:cxnSp>
        <p:nvCxnSpPr>
          <p:cNvPr id="40" name="Straight Connector 39">
            <a:extLst>
              <a:ext uri="{FF2B5EF4-FFF2-40B4-BE49-F238E27FC236}">
                <a16:creationId xmlns:a16="http://schemas.microsoft.com/office/drawing/2014/main" id="{C4766EF7-D9D6-67F9-7D0A-F07F23D2F821}"/>
              </a:ext>
            </a:extLst>
          </p:cNvPr>
          <p:cNvCxnSpPr>
            <a:cxnSpLocks/>
          </p:cNvCxnSpPr>
          <p:nvPr/>
        </p:nvCxnSpPr>
        <p:spPr>
          <a:xfrm>
            <a:off x="504497" y="872775"/>
            <a:ext cx="9806151" cy="0"/>
          </a:xfrm>
          <a:prstGeom prst="line">
            <a:avLst/>
          </a:prstGeom>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49" name="Group 48">
            <a:extLst>
              <a:ext uri="{FF2B5EF4-FFF2-40B4-BE49-F238E27FC236}">
                <a16:creationId xmlns:a16="http://schemas.microsoft.com/office/drawing/2014/main" id="{CD03B269-1C42-8E66-F5C0-3A425FD0C89D}"/>
              </a:ext>
            </a:extLst>
          </p:cNvPr>
          <p:cNvGrpSpPr/>
          <p:nvPr/>
        </p:nvGrpSpPr>
        <p:grpSpPr>
          <a:xfrm>
            <a:off x="406800" y="1252582"/>
            <a:ext cx="10516903" cy="1427329"/>
            <a:chOff x="956936" y="1645483"/>
            <a:chExt cx="9873063" cy="1144800"/>
          </a:xfrm>
        </p:grpSpPr>
        <p:sp>
          <p:nvSpPr>
            <p:cNvPr id="43" name="Flowchart: Alternate Process 42">
              <a:extLst>
                <a:ext uri="{FF2B5EF4-FFF2-40B4-BE49-F238E27FC236}">
                  <a16:creationId xmlns:a16="http://schemas.microsoft.com/office/drawing/2014/main" id="{4B638803-1128-FFC5-1693-01BC34E2A65E}"/>
                </a:ext>
              </a:extLst>
            </p:cNvPr>
            <p:cNvSpPr/>
            <p:nvPr/>
          </p:nvSpPr>
          <p:spPr>
            <a:xfrm>
              <a:off x="1361999" y="1645483"/>
              <a:ext cx="9468000" cy="1144800"/>
            </a:xfrm>
            <a:prstGeom prst="flowChartAlternateProcess">
              <a:avLst/>
            </a:prstGeom>
            <a:solidFill>
              <a:schemeClr val="accent1">
                <a:lumMod val="40000"/>
                <a:lumOff val="60000"/>
              </a:schemeClr>
            </a:solidFill>
            <a:ln w="25400">
              <a:solidFill>
                <a:schemeClr val="accent5">
                  <a:shade val="15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r>
                <a:rPr lang="en-US" sz="2100" b="1" dirty="0">
                  <a:solidFill>
                    <a:schemeClr val="tx1"/>
                  </a:solidFill>
                </a:rPr>
                <a:t>Key Results:</a:t>
              </a:r>
            </a:p>
            <a:p>
              <a:r>
                <a:rPr lang="en-US" sz="2100" dirty="0">
                  <a:solidFill>
                    <a:schemeClr val="tx1"/>
                  </a:solidFill>
                </a:rPr>
                <a:t>The final model achieved an accuracy of 64.36% using product category categorization, significantly improved from earlier models</a:t>
              </a:r>
              <a:endParaRPr lang="en-IN" sz="2400" b="1" dirty="0">
                <a:solidFill>
                  <a:schemeClr val="tx1"/>
                </a:solidFill>
              </a:endParaRPr>
            </a:p>
          </p:txBody>
        </p:sp>
        <p:sp>
          <p:nvSpPr>
            <p:cNvPr id="44" name="Oval 43">
              <a:extLst>
                <a:ext uri="{FF2B5EF4-FFF2-40B4-BE49-F238E27FC236}">
                  <a16:creationId xmlns:a16="http://schemas.microsoft.com/office/drawing/2014/main" id="{8AA5ACF9-7A8F-74D3-BF10-4D57A71528CD}"/>
                </a:ext>
              </a:extLst>
            </p:cNvPr>
            <p:cNvSpPr/>
            <p:nvPr/>
          </p:nvSpPr>
          <p:spPr>
            <a:xfrm>
              <a:off x="956936" y="1729385"/>
              <a:ext cx="538495" cy="540000"/>
            </a:xfrm>
            <a:prstGeom prst="ellipse">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1</a:t>
              </a:r>
            </a:p>
          </p:txBody>
        </p:sp>
      </p:grpSp>
      <p:grpSp>
        <p:nvGrpSpPr>
          <p:cNvPr id="48" name="Group 47">
            <a:extLst>
              <a:ext uri="{FF2B5EF4-FFF2-40B4-BE49-F238E27FC236}">
                <a16:creationId xmlns:a16="http://schemas.microsoft.com/office/drawing/2014/main" id="{0A1F2070-347D-8579-4280-708819B58AAC}"/>
              </a:ext>
            </a:extLst>
          </p:cNvPr>
          <p:cNvGrpSpPr/>
          <p:nvPr/>
        </p:nvGrpSpPr>
        <p:grpSpPr>
          <a:xfrm>
            <a:off x="406800" y="3112989"/>
            <a:ext cx="10516904" cy="1427328"/>
            <a:chOff x="956937" y="3080254"/>
            <a:chExt cx="9873063" cy="1144800"/>
          </a:xfrm>
        </p:grpSpPr>
        <p:sp>
          <p:nvSpPr>
            <p:cNvPr id="42" name="Flowchart: Alternate Process 41">
              <a:extLst>
                <a:ext uri="{FF2B5EF4-FFF2-40B4-BE49-F238E27FC236}">
                  <a16:creationId xmlns:a16="http://schemas.microsoft.com/office/drawing/2014/main" id="{F344407A-D25F-9E47-395F-96510293461D}"/>
                </a:ext>
              </a:extLst>
            </p:cNvPr>
            <p:cNvSpPr/>
            <p:nvPr/>
          </p:nvSpPr>
          <p:spPr>
            <a:xfrm>
              <a:off x="1362000" y="3080254"/>
              <a:ext cx="9468000" cy="1144800"/>
            </a:xfrm>
            <a:prstGeom prst="flowChartAlternateProcess">
              <a:avLst/>
            </a:prstGeom>
            <a:solidFill>
              <a:schemeClr val="accent1">
                <a:lumMod val="40000"/>
                <a:lumOff val="60000"/>
              </a:schemeClr>
            </a:solidFill>
            <a:ln w="25400"/>
          </p:spPr>
          <p:style>
            <a:lnRef idx="2">
              <a:schemeClr val="accent5">
                <a:shade val="15000"/>
              </a:schemeClr>
            </a:lnRef>
            <a:fillRef idx="1">
              <a:schemeClr val="accent5"/>
            </a:fillRef>
            <a:effectRef idx="0">
              <a:schemeClr val="accent5"/>
            </a:effectRef>
            <a:fontRef idx="minor">
              <a:schemeClr val="lt1"/>
            </a:fontRef>
          </p:style>
          <p:txBody>
            <a:bodyPr rtlCol="0" anchor="ctr"/>
            <a:lstStyle/>
            <a:p>
              <a:r>
                <a:rPr lang="en-US" sz="2100" b="1" dirty="0">
                  <a:solidFill>
                    <a:schemeClr val="tx1"/>
                  </a:solidFill>
                </a:rPr>
                <a:t>Model Effectiveness:</a:t>
              </a:r>
            </a:p>
            <a:p>
              <a:r>
                <a:rPr lang="en-US" sz="2100" dirty="0">
                  <a:solidFill>
                    <a:schemeClr val="tx1"/>
                  </a:solidFill>
                </a:rPr>
                <a:t>Random Forest was the most effective model, outperforming KNN and Decision Tree in accuracy for classifying insurance policies.</a:t>
              </a:r>
              <a:endParaRPr lang="en-IN" sz="2100" dirty="0">
                <a:solidFill>
                  <a:schemeClr val="tx1"/>
                </a:solidFill>
              </a:endParaRPr>
            </a:p>
          </p:txBody>
        </p:sp>
        <p:sp>
          <p:nvSpPr>
            <p:cNvPr id="46" name="Oval 45">
              <a:extLst>
                <a:ext uri="{FF2B5EF4-FFF2-40B4-BE49-F238E27FC236}">
                  <a16:creationId xmlns:a16="http://schemas.microsoft.com/office/drawing/2014/main" id="{C3CE9F6E-0297-6BC2-0E9D-221AE956E9DB}"/>
                </a:ext>
              </a:extLst>
            </p:cNvPr>
            <p:cNvSpPr/>
            <p:nvPr/>
          </p:nvSpPr>
          <p:spPr>
            <a:xfrm>
              <a:off x="956937" y="3382654"/>
              <a:ext cx="538495" cy="540000"/>
            </a:xfrm>
            <a:prstGeom prst="ellipse">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2</a:t>
              </a:r>
            </a:p>
          </p:txBody>
        </p:sp>
      </p:grpSp>
      <p:grpSp>
        <p:nvGrpSpPr>
          <p:cNvPr id="2" name="Group 1">
            <a:extLst>
              <a:ext uri="{FF2B5EF4-FFF2-40B4-BE49-F238E27FC236}">
                <a16:creationId xmlns:a16="http://schemas.microsoft.com/office/drawing/2014/main" id="{95291CE8-84CE-3D5D-2CA0-C6EE5021A1DE}"/>
              </a:ext>
            </a:extLst>
          </p:cNvPr>
          <p:cNvGrpSpPr/>
          <p:nvPr/>
        </p:nvGrpSpPr>
        <p:grpSpPr>
          <a:xfrm>
            <a:off x="406800" y="4917348"/>
            <a:ext cx="10516904" cy="1427328"/>
            <a:chOff x="956937" y="3080254"/>
            <a:chExt cx="9873063" cy="1144800"/>
          </a:xfrm>
        </p:grpSpPr>
        <p:sp>
          <p:nvSpPr>
            <p:cNvPr id="3" name="Flowchart: Alternate Process 2">
              <a:extLst>
                <a:ext uri="{FF2B5EF4-FFF2-40B4-BE49-F238E27FC236}">
                  <a16:creationId xmlns:a16="http://schemas.microsoft.com/office/drawing/2014/main" id="{E4FFA6A8-BE1E-DD8E-18B2-64EAA507B128}"/>
                </a:ext>
              </a:extLst>
            </p:cNvPr>
            <p:cNvSpPr/>
            <p:nvPr/>
          </p:nvSpPr>
          <p:spPr>
            <a:xfrm>
              <a:off x="1362000" y="3080254"/>
              <a:ext cx="9468000" cy="1144800"/>
            </a:xfrm>
            <a:prstGeom prst="flowChartAlternateProcess">
              <a:avLst/>
            </a:prstGeom>
            <a:solidFill>
              <a:schemeClr val="accent1">
                <a:lumMod val="40000"/>
                <a:lumOff val="60000"/>
              </a:schemeClr>
            </a:solidFill>
            <a:ln w="25400"/>
          </p:spPr>
          <p:style>
            <a:lnRef idx="2">
              <a:schemeClr val="accent5">
                <a:shade val="15000"/>
              </a:schemeClr>
            </a:lnRef>
            <a:fillRef idx="1">
              <a:schemeClr val="accent5"/>
            </a:fillRef>
            <a:effectRef idx="0">
              <a:schemeClr val="accent5"/>
            </a:effectRef>
            <a:fontRef idx="minor">
              <a:schemeClr val="lt1"/>
            </a:fontRef>
          </p:style>
          <p:txBody>
            <a:bodyPr rtlCol="0" anchor="ctr"/>
            <a:lstStyle/>
            <a:p>
              <a:r>
                <a:rPr lang="en-US" sz="2100" b="1" dirty="0">
                  <a:solidFill>
                    <a:schemeClr val="tx1"/>
                  </a:solidFill>
                </a:rPr>
                <a:t>Future Improvements:</a:t>
              </a:r>
            </a:p>
            <a:p>
              <a:r>
                <a:rPr lang="en-US" sz="2100" dirty="0">
                  <a:solidFill>
                    <a:schemeClr val="tx1"/>
                  </a:solidFill>
                </a:rPr>
                <a:t>Further fine-tune hyperparameters like </a:t>
              </a:r>
              <a:r>
                <a:rPr lang="en-US" sz="2100" dirty="0" err="1">
                  <a:solidFill>
                    <a:schemeClr val="tx1"/>
                  </a:solidFill>
                </a:rPr>
                <a:t>mtry</a:t>
              </a:r>
              <a:r>
                <a:rPr lang="en-US" sz="2100" dirty="0">
                  <a:solidFill>
                    <a:schemeClr val="tx1"/>
                  </a:solidFill>
                </a:rPr>
                <a:t> and </a:t>
              </a:r>
              <a:r>
                <a:rPr lang="en-US" sz="2100" dirty="0" err="1">
                  <a:solidFill>
                    <a:schemeClr val="tx1"/>
                  </a:solidFill>
                </a:rPr>
                <a:t>ntree</a:t>
              </a:r>
              <a:r>
                <a:rPr lang="en-US" sz="2100" dirty="0">
                  <a:solidFill>
                    <a:schemeClr val="tx1"/>
                  </a:solidFill>
                </a:rPr>
                <a:t>. Explore better categorization techniques or advanced models for improved accuracy.</a:t>
              </a:r>
              <a:endParaRPr lang="en-IN" sz="2100" dirty="0">
                <a:solidFill>
                  <a:schemeClr val="tx1"/>
                </a:solidFill>
              </a:endParaRPr>
            </a:p>
          </p:txBody>
        </p:sp>
        <p:sp>
          <p:nvSpPr>
            <p:cNvPr id="4" name="Oval 3">
              <a:extLst>
                <a:ext uri="{FF2B5EF4-FFF2-40B4-BE49-F238E27FC236}">
                  <a16:creationId xmlns:a16="http://schemas.microsoft.com/office/drawing/2014/main" id="{B97E9A44-E3CC-6206-A893-BAFE98E5D719}"/>
                </a:ext>
              </a:extLst>
            </p:cNvPr>
            <p:cNvSpPr/>
            <p:nvPr/>
          </p:nvSpPr>
          <p:spPr>
            <a:xfrm>
              <a:off x="956937" y="3382654"/>
              <a:ext cx="538495" cy="540000"/>
            </a:xfrm>
            <a:prstGeom prst="ellipse">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3</a:t>
              </a:r>
            </a:p>
          </p:txBody>
        </p:sp>
      </p:grpSp>
    </p:spTree>
    <p:extLst>
      <p:ext uri="{BB962C8B-B14F-4D97-AF65-F5344CB8AC3E}">
        <p14:creationId xmlns:p14="http://schemas.microsoft.com/office/powerpoint/2010/main" val="2430081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925251-70B1-67B6-9635-095B5E4CADF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5A5801-F0F6-4918-A06A-1AB21410F92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85250FD3-1158-105D-E4B3-9F96DA97C8C6}"/>
              </a:ext>
            </a:extLst>
          </p:cNvPr>
          <p:cNvSpPr txBox="1"/>
          <p:nvPr/>
        </p:nvSpPr>
        <p:spPr>
          <a:xfrm>
            <a:off x="3747370" y="2828835"/>
            <a:ext cx="4697260" cy="1200329"/>
          </a:xfrm>
          <a:prstGeom prst="rect">
            <a:avLst/>
          </a:prstGeom>
          <a:noFill/>
        </p:spPr>
        <p:txBody>
          <a:bodyPr wrap="square" rtlCol="0">
            <a:spAutoFit/>
          </a:bodyPr>
          <a:lstStyle/>
          <a:p>
            <a:r>
              <a:rPr lang="en-IN" sz="7200" dirty="0"/>
              <a:t>THANK YOU</a:t>
            </a:r>
          </a:p>
        </p:txBody>
      </p:sp>
    </p:spTree>
    <p:extLst>
      <p:ext uri="{BB962C8B-B14F-4D97-AF65-F5344CB8AC3E}">
        <p14:creationId xmlns:p14="http://schemas.microsoft.com/office/powerpoint/2010/main" val="4189892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F7B650-394A-0704-CDA9-97A99404A9C0}"/>
              </a:ext>
            </a:extLst>
          </p:cNvPr>
          <p:cNvSpPr txBox="1"/>
          <p:nvPr/>
        </p:nvSpPr>
        <p:spPr>
          <a:xfrm>
            <a:off x="406800" y="288000"/>
            <a:ext cx="4571999" cy="584775"/>
          </a:xfrm>
          <a:prstGeom prst="rect">
            <a:avLst/>
          </a:prstGeom>
          <a:noFill/>
        </p:spPr>
        <p:txBody>
          <a:bodyPr wrap="square" rtlCol="0">
            <a:spAutoFit/>
          </a:bodyPr>
          <a:lstStyle/>
          <a:p>
            <a:r>
              <a:rPr lang="en-IN" sz="3200" b="1" dirty="0">
                <a:solidFill>
                  <a:srgbClr val="002060"/>
                </a:solidFill>
              </a:rPr>
              <a:t>Key Takeaways</a:t>
            </a:r>
          </a:p>
        </p:txBody>
      </p:sp>
      <p:cxnSp>
        <p:nvCxnSpPr>
          <p:cNvPr id="6" name="Straight Connector 5">
            <a:extLst>
              <a:ext uri="{FF2B5EF4-FFF2-40B4-BE49-F238E27FC236}">
                <a16:creationId xmlns:a16="http://schemas.microsoft.com/office/drawing/2014/main" id="{47BFB3E3-6D9E-387C-9B1A-4D90752D0580}"/>
              </a:ext>
            </a:extLst>
          </p:cNvPr>
          <p:cNvCxnSpPr>
            <a:cxnSpLocks/>
          </p:cNvCxnSpPr>
          <p:nvPr/>
        </p:nvCxnSpPr>
        <p:spPr>
          <a:xfrm>
            <a:off x="504497" y="872775"/>
            <a:ext cx="9806151" cy="0"/>
          </a:xfrm>
          <a:prstGeom prst="line">
            <a:avLst/>
          </a:prstGeom>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Flowchart: Alternate Process 8">
            <a:extLst>
              <a:ext uri="{FF2B5EF4-FFF2-40B4-BE49-F238E27FC236}">
                <a16:creationId xmlns:a16="http://schemas.microsoft.com/office/drawing/2014/main" id="{C3DA4262-FE66-7258-391A-DADF061069AE}"/>
              </a:ext>
            </a:extLst>
          </p:cNvPr>
          <p:cNvSpPr/>
          <p:nvPr/>
        </p:nvSpPr>
        <p:spPr>
          <a:xfrm>
            <a:off x="1362000" y="3080254"/>
            <a:ext cx="9468000" cy="1144800"/>
          </a:xfrm>
          <a:prstGeom prst="flowChartAlternateProcess">
            <a:avLst/>
          </a:prstGeom>
          <a:solidFill>
            <a:schemeClr val="accent1">
              <a:lumMod val="40000"/>
              <a:lumOff val="60000"/>
            </a:schemeClr>
          </a:solidFill>
          <a:ln w="25400"/>
        </p:spPr>
        <p:style>
          <a:lnRef idx="2">
            <a:schemeClr val="accent5">
              <a:shade val="15000"/>
            </a:schemeClr>
          </a:lnRef>
          <a:fillRef idx="1">
            <a:schemeClr val="accent5"/>
          </a:fillRef>
          <a:effectRef idx="0">
            <a:schemeClr val="accent5"/>
          </a:effectRef>
          <a:fontRef idx="minor">
            <a:schemeClr val="lt1"/>
          </a:fontRef>
        </p:style>
        <p:txBody>
          <a:bodyPr rtlCol="0" anchor="ctr"/>
          <a:lstStyle/>
          <a:p>
            <a:r>
              <a:rPr lang="en-US" sz="2400" b="1" dirty="0">
                <a:solidFill>
                  <a:schemeClr val="tx1"/>
                </a:solidFill>
              </a:rPr>
              <a:t>What was done</a:t>
            </a:r>
            <a:r>
              <a:rPr lang="en-US" sz="2400" dirty="0">
                <a:solidFill>
                  <a:schemeClr val="tx1"/>
                </a:solidFill>
              </a:rPr>
              <a:t>: Data analysis and machine learning techniques were applied to identify key features and train models for accurate prediction.</a:t>
            </a:r>
            <a:endParaRPr lang="en-IN" sz="1800" dirty="0">
              <a:solidFill>
                <a:schemeClr val="tx1"/>
              </a:solidFill>
            </a:endParaRPr>
          </a:p>
        </p:txBody>
      </p:sp>
      <p:sp>
        <p:nvSpPr>
          <p:cNvPr id="11" name="Slide Number Placeholder 10">
            <a:extLst>
              <a:ext uri="{FF2B5EF4-FFF2-40B4-BE49-F238E27FC236}">
                <a16:creationId xmlns:a16="http://schemas.microsoft.com/office/drawing/2014/main" id="{6CE80A94-F576-E79E-6D43-0943852CA4B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5A5801-F0F6-4918-A06A-1AB21410F92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Flowchart: Alternate Process 7">
            <a:extLst>
              <a:ext uri="{FF2B5EF4-FFF2-40B4-BE49-F238E27FC236}">
                <a16:creationId xmlns:a16="http://schemas.microsoft.com/office/drawing/2014/main" id="{D51DB057-5EB0-6B2C-5F66-4BDC835E242D}"/>
              </a:ext>
            </a:extLst>
          </p:cNvPr>
          <p:cNvSpPr/>
          <p:nvPr/>
        </p:nvSpPr>
        <p:spPr>
          <a:xfrm>
            <a:off x="1362000" y="1426983"/>
            <a:ext cx="9468000" cy="1144801"/>
          </a:xfrm>
          <a:prstGeom prst="flowChartAlternateProcess">
            <a:avLst/>
          </a:prstGeom>
          <a:solidFill>
            <a:schemeClr val="accent1">
              <a:lumMod val="40000"/>
              <a:lumOff val="60000"/>
            </a:schemeClr>
          </a:solidFill>
          <a:ln w="25400"/>
        </p:spPr>
        <p:style>
          <a:lnRef idx="2">
            <a:schemeClr val="accent5">
              <a:shade val="15000"/>
            </a:schemeClr>
          </a:lnRef>
          <a:fillRef idx="1">
            <a:schemeClr val="accent5"/>
          </a:fillRef>
          <a:effectRef idx="0">
            <a:schemeClr val="accent5"/>
          </a:effectRef>
          <a:fontRef idx="minor">
            <a:schemeClr val="lt1"/>
          </a:fontRef>
        </p:style>
        <p:txBody>
          <a:bodyPr rtlCol="0" anchor="ctr"/>
          <a:lstStyle/>
          <a:p>
            <a:r>
              <a:rPr lang="en-US" sz="2400" b="1" dirty="0">
                <a:solidFill>
                  <a:schemeClr val="tx1"/>
                </a:solidFill>
              </a:rPr>
              <a:t>Problem</a:t>
            </a:r>
            <a:r>
              <a:rPr lang="en-US" sz="2400" dirty="0">
                <a:solidFill>
                  <a:schemeClr val="tx1"/>
                </a:solidFill>
              </a:rPr>
              <a:t>: To build a system that recommends the best insurance policy based on customer attributes.</a:t>
            </a:r>
            <a:endParaRPr lang="en-IN" sz="2400" b="1" dirty="0">
              <a:solidFill>
                <a:schemeClr val="tx1"/>
              </a:solidFill>
            </a:endParaRPr>
          </a:p>
        </p:txBody>
      </p:sp>
      <p:sp>
        <p:nvSpPr>
          <p:cNvPr id="3" name="Oval 2">
            <a:extLst>
              <a:ext uri="{FF2B5EF4-FFF2-40B4-BE49-F238E27FC236}">
                <a16:creationId xmlns:a16="http://schemas.microsoft.com/office/drawing/2014/main" id="{DCB5581A-FCC0-79CC-FF59-8856BF0C533A}"/>
              </a:ext>
            </a:extLst>
          </p:cNvPr>
          <p:cNvSpPr/>
          <p:nvPr/>
        </p:nvSpPr>
        <p:spPr>
          <a:xfrm>
            <a:off x="956936" y="1729385"/>
            <a:ext cx="538495" cy="540000"/>
          </a:xfrm>
          <a:prstGeom prst="ellipse">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1</a:t>
            </a:r>
          </a:p>
        </p:txBody>
      </p:sp>
      <p:sp>
        <p:nvSpPr>
          <p:cNvPr id="10" name="Flowchart: Alternate Process 9">
            <a:extLst>
              <a:ext uri="{FF2B5EF4-FFF2-40B4-BE49-F238E27FC236}">
                <a16:creationId xmlns:a16="http://schemas.microsoft.com/office/drawing/2014/main" id="{FBAF51FD-1B47-628D-D261-91ACBA8D9BA3}"/>
              </a:ext>
            </a:extLst>
          </p:cNvPr>
          <p:cNvSpPr/>
          <p:nvPr/>
        </p:nvSpPr>
        <p:spPr>
          <a:xfrm>
            <a:off x="1362000" y="4733523"/>
            <a:ext cx="9468000" cy="1144800"/>
          </a:xfrm>
          <a:prstGeom prst="flowChartAlternateProcess">
            <a:avLst/>
          </a:prstGeom>
          <a:solidFill>
            <a:schemeClr val="accent1">
              <a:lumMod val="40000"/>
              <a:lumOff val="60000"/>
            </a:schemeClr>
          </a:solidFill>
          <a:ln w="25400"/>
        </p:spPr>
        <p:style>
          <a:lnRef idx="2">
            <a:schemeClr val="accent5">
              <a:shade val="15000"/>
            </a:schemeClr>
          </a:lnRef>
          <a:fillRef idx="1">
            <a:schemeClr val="accent5"/>
          </a:fillRef>
          <a:effectRef idx="0">
            <a:schemeClr val="accent5"/>
          </a:effectRef>
          <a:fontRef idx="minor">
            <a:schemeClr val="lt1"/>
          </a:fontRef>
        </p:style>
        <p:txBody>
          <a:bodyPr rtlCol="0" anchor="ctr"/>
          <a:lstStyle/>
          <a:p>
            <a:r>
              <a:rPr lang="en-US" sz="2400" b="1" dirty="0">
                <a:solidFill>
                  <a:schemeClr val="tx1"/>
                </a:solidFill>
              </a:rPr>
              <a:t>Result</a:t>
            </a:r>
            <a:r>
              <a:rPr lang="en-US" sz="2400" dirty="0">
                <a:solidFill>
                  <a:schemeClr val="tx1"/>
                </a:solidFill>
              </a:rPr>
              <a:t>: The Random Forest model was the best performing model with a final accuracy of </a:t>
            </a:r>
            <a:r>
              <a:rPr lang="en-US" sz="2400" b="1" dirty="0">
                <a:solidFill>
                  <a:schemeClr val="tx1"/>
                </a:solidFill>
              </a:rPr>
              <a:t>64.36</a:t>
            </a:r>
            <a:r>
              <a:rPr lang="en-US" sz="2400" dirty="0">
                <a:solidFill>
                  <a:schemeClr val="tx1"/>
                </a:solidFill>
              </a:rPr>
              <a:t>%, after incorporating additional variables.</a:t>
            </a:r>
            <a:endParaRPr lang="en-IN" sz="2400" b="1" dirty="0">
              <a:solidFill>
                <a:schemeClr val="tx1"/>
              </a:solidFill>
            </a:endParaRPr>
          </a:p>
        </p:txBody>
      </p:sp>
      <p:sp>
        <p:nvSpPr>
          <p:cNvPr id="12" name="Oval 11">
            <a:extLst>
              <a:ext uri="{FF2B5EF4-FFF2-40B4-BE49-F238E27FC236}">
                <a16:creationId xmlns:a16="http://schemas.microsoft.com/office/drawing/2014/main" id="{3E7D619C-6017-AB46-2238-44E16075AD68}"/>
              </a:ext>
            </a:extLst>
          </p:cNvPr>
          <p:cNvSpPr/>
          <p:nvPr/>
        </p:nvSpPr>
        <p:spPr>
          <a:xfrm>
            <a:off x="956937" y="3382654"/>
            <a:ext cx="538495" cy="540000"/>
          </a:xfrm>
          <a:prstGeom prst="ellipse">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2</a:t>
            </a:r>
          </a:p>
        </p:txBody>
      </p:sp>
      <p:sp>
        <p:nvSpPr>
          <p:cNvPr id="13" name="Oval 12">
            <a:extLst>
              <a:ext uri="{FF2B5EF4-FFF2-40B4-BE49-F238E27FC236}">
                <a16:creationId xmlns:a16="http://schemas.microsoft.com/office/drawing/2014/main" id="{4E2BCA9B-9EA2-E0EB-8E06-BC9F71462C6B}"/>
              </a:ext>
            </a:extLst>
          </p:cNvPr>
          <p:cNvSpPr/>
          <p:nvPr/>
        </p:nvSpPr>
        <p:spPr>
          <a:xfrm>
            <a:off x="956937" y="5035923"/>
            <a:ext cx="538495" cy="540000"/>
          </a:xfrm>
          <a:prstGeom prst="ellipse">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3</a:t>
            </a:r>
          </a:p>
        </p:txBody>
      </p:sp>
    </p:spTree>
    <p:extLst>
      <p:ext uri="{BB962C8B-B14F-4D97-AF65-F5344CB8AC3E}">
        <p14:creationId xmlns:p14="http://schemas.microsoft.com/office/powerpoint/2010/main" val="2278031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a:extLst>
              <a:ext uri="{FF2B5EF4-FFF2-40B4-BE49-F238E27FC236}">
                <a16:creationId xmlns:a16="http://schemas.microsoft.com/office/drawing/2014/main" id="{043E0493-7069-31E4-C393-94084E98B2CB}"/>
              </a:ext>
            </a:extLst>
          </p:cNvPr>
          <p:cNvSpPr txBox="1"/>
          <p:nvPr/>
        </p:nvSpPr>
        <p:spPr>
          <a:xfrm>
            <a:off x="406800" y="288000"/>
            <a:ext cx="9603975" cy="584775"/>
          </a:xfrm>
          <a:prstGeom prst="rect">
            <a:avLst/>
          </a:prstGeom>
          <a:noFill/>
        </p:spPr>
        <p:txBody>
          <a:bodyPr wrap="square" rtlCol="0">
            <a:spAutoFit/>
          </a:bodyPr>
          <a:lstStyle/>
          <a:p>
            <a:r>
              <a:rPr lang="en-IN" sz="3200" b="1" dirty="0">
                <a:solidFill>
                  <a:srgbClr val="002060"/>
                </a:solidFill>
              </a:rPr>
              <a:t>Process - EDA</a:t>
            </a:r>
          </a:p>
        </p:txBody>
      </p:sp>
      <p:cxnSp>
        <p:nvCxnSpPr>
          <p:cNvPr id="40" name="Straight Connector 39">
            <a:extLst>
              <a:ext uri="{FF2B5EF4-FFF2-40B4-BE49-F238E27FC236}">
                <a16:creationId xmlns:a16="http://schemas.microsoft.com/office/drawing/2014/main" id="{C4766EF7-D9D6-67F9-7D0A-F07F23D2F821}"/>
              </a:ext>
            </a:extLst>
          </p:cNvPr>
          <p:cNvCxnSpPr>
            <a:cxnSpLocks/>
          </p:cNvCxnSpPr>
          <p:nvPr/>
        </p:nvCxnSpPr>
        <p:spPr>
          <a:xfrm>
            <a:off x="504497" y="872775"/>
            <a:ext cx="9806151" cy="0"/>
          </a:xfrm>
          <a:prstGeom prst="line">
            <a:avLst/>
          </a:prstGeom>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49" name="Group 48">
            <a:extLst>
              <a:ext uri="{FF2B5EF4-FFF2-40B4-BE49-F238E27FC236}">
                <a16:creationId xmlns:a16="http://schemas.microsoft.com/office/drawing/2014/main" id="{CD03B269-1C42-8E66-F5C0-3A425FD0C89D}"/>
              </a:ext>
            </a:extLst>
          </p:cNvPr>
          <p:cNvGrpSpPr/>
          <p:nvPr/>
        </p:nvGrpSpPr>
        <p:grpSpPr>
          <a:xfrm>
            <a:off x="406800" y="980160"/>
            <a:ext cx="10516904" cy="1427329"/>
            <a:chOff x="956936" y="1426985"/>
            <a:chExt cx="9873064" cy="1144800"/>
          </a:xfrm>
        </p:grpSpPr>
        <p:sp>
          <p:nvSpPr>
            <p:cNvPr id="43" name="Flowchart: Alternate Process 42">
              <a:extLst>
                <a:ext uri="{FF2B5EF4-FFF2-40B4-BE49-F238E27FC236}">
                  <a16:creationId xmlns:a16="http://schemas.microsoft.com/office/drawing/2014/main" id="{4B638803-1128-FFC5-1693-01BC34E2A65E}"/>
                </a:ext>
              </a:extLst>
            </p:cNvPr>
            <p:cNvSpPr/>
            <p:nvPr/>
          </p:nvSpPr>
          <p:spPr>
            <a:xfrm>
              <a:off x="1362000" y="1426985"/>
              <a:ext cx="9468000" cy="1144800"/>
            </a:xfrm>
            <a:prstGeom prst="flowChartAlternateProcess">
              <a:avLst/>
            </a:prstGeom>
            <a:solidFill>
              <a:schemeClr val="accent1">
                <a:lumMod val="40000"/>
                <a:lumOff val="60000"/>
              </a:schemeClr>
            </a:solidFill>
            <a:ln w="25400">
              <a:solidFill>
                <a:schemeClr val="accent5">
                  <a:shade val="15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endParaRPr lang="en-IN" sz="2000" b="1" dirty="0">
                <a:solidFill>
                  <a:schemeClr val="tx1"/>
                </a:solidFill>
              </a:endParaRPr>
            </a:p>
            <a:p>
              <a:r>
                <a:rPr lang="en-US" sz="2100" dirty="0">
                  <a:solidFill>
                    <a:schemeClr val="tx1"/>
                  </a:solidFill>
                </a:rPr>
                <a:t>The dataset consists of policyholder information from an insurance provider. It contains various demographic and financial attributes related to insurance product choices</a:t>
              </a:r>
              <a:endParaRPr lang="en-IN" sz="2100" dirty="0">
                <a:solidFill>
                  <a:schemeClr val="tx1"/>
                </a:solidFill>
              </a:endParaRPr>
            </a:p>
            <a:p>
              <a:endParaRPr lang="en-IN" sz="2400" b="1" dirty="0">
                <a:solidFill>
                  <a:schemeClr val="tx1"/>
                </a:solidFill>
              </a:endParaRPr>
            </a:p>
          </p:txBody>
        </p:sp>
        <p:sp>
          <p:nvSpPr>
            <p:cNvPr id="44" name="Oval 43">
              <a:extLst>
                <a:ext uri="{FF2B5EF4-FFF2-40B4-BE49-F238E27FC236}">
                  <a16:creationId xmlns:a16="http://schemas.microsoft.com/office/drawing/2014/main" id="{8AA5ACF9-7A8F-74D3-BF10-4D57A71528CD}"/>
                </a:ext>
              </a:extLst>
            </p:cNvPr>
            <p:cNvSpPr/>
            <p:nvPr/>
          </p:nvSpPr>
          <p:spPr>
            <a:xfrm>
              <a:off x="956936" y="1729385"/>
              <a:ext cx="538495" cy="540000"/>
            </a:xfrm>
            <a:prstGeom prst="ellipse">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1</a:t>
              </a:r>
            </a:p>
          </p:txBody>
        </p:sp>
      </p:grpSp>
      <p:grpSp>
        <p:nvGrpSpPr>
          <p:cNvPr id="48" name="Group 47">
            <a:extLst>
              <a:ext uri="{FF2B5EF4-FFF2-40B4-BE49-F238E27FC236}">
                <a16:creationId xmlns:a16="http://schemas.microsoft.com/office/drawing/2014/main" id="{0A1F2070-347D-8579-4280-708819B58AAC}"/>
              </a:ext>
            </a:extLst>
          </p:cNvPr>
          <p:cNvGrpSpPr/>
          <p:nvPr/>
        </p:nvGrpSpPr>
        <p:grpSpPr>
          <a:xfrm>
            <a:off x="406800" y="2503632"/>
            <a:ext cx="10516904" cy="1427328"/>
            <a:chOff x="956937" y="3080254"/>
            <a:chExt cx="9873063" cy="1144800"/>
          </a:xfrm>
        </p:grpSpPr>
        <p:sp>
          <p:nvSpPr>
            <p:cNvPr id="42" name="Flowchart: Alternate Process 41">
              <a:extLst>
                <a:ext uri="{FF2B5EF4-FFF2-40B4-BE49-F238E27FC236}">
                  <a16:creationId xmlns:a16="http://schemas.microsoft.com/office/drawing/2014/main" id="{F344407A-D25F-9E47-395F-96510293461D}"/>
                </a:ext>
              </a:extLst>
            </p:cNvPr>
            <p:cNvSpPr/>
            <p:nvPr/>
          </p:nvSpPr>
          <p:spPr>
            <a:xfrm>
              <a:off x="1362000" y="3080254"/>
              <a:ext cx="9468000" cy="1144800"/>
            </a:xfrm>
            <a:prstGeom prst="flowChartAlternateProcess">
              <a:avLst/>
            </a:prstGeom>
            <a:solidFill>
              <a:schemeClr val="accent1">
                <a:lumMod val="40000"/>
                <a:lumOff val="60000"/>
              </a:schemeClr>
            </a:solidFill>
            <a:ln w="25400"/>
          </p:spPr>
          <p:style>
            <a:lnRef idx="2">
              <a:schemeClr val="accent5">
                <a:shade val="15000"/>
              </a:schemeClr>
            </a:lnRef>
            <a:fillRef idx="1">
              <a:schemeClr val="accent5"/>
            </a:fillRef>
            <a:effectRef idx="0">
              <a:schemeClr val="accent5"/>
            </a:effectRef>
            <a:fontRef idx="minor">
              <a:schemeClr val="lt1"/>
            </a:fontRef>
          </p:style>
          <p:txBody>
            <a:bodyPr rtlCol="0" anchor="ctr"/>
            <a:lstStyle/>
            <a:p>
              <a:r>
                <a:rPr lang="en-US" sz="2100" dirty="0">
                  <a:solidFill>
                    <a:schemeClr val="tx1"/>
                  </a:solidFill>
                </a:rPr>
                <a:t>Replaced missing values in PPC and Prosperity with mean values. Replacing missing values with the mean helps maintain the data's overall distribution and avoids skewing results, which could occur if zero were used.</a:t>
              </a:r>
            </a:p>
            <a:p>
              <a:endParaRPr lang="en-IN" sz="2100" dirty="0">
                <a:solidFill>
                  <a:schemeClr val="tx1"/>
                </a:solidFill>
              </a:endParaRPr>
            </a:p>
          </p:txBody>
        </p:sp>
        <p:sp>
          <p:nvSpPr>
            <p:cNvPr id="46" name="Oval 45">
              <a:extLst>
                <a:ext uri="{FF2B5EF4-FFF2-40B4-BE49-F238E27FC236}">
                  <a16:creationId xmlns:a16="http://schemas.microsoft.com/office/drawing/2014/main" id="{C3CE9F6E-0297-6BC2-0E9D-221AE956E9DB}"/>
                </a:ext>
              </a:extLst>
            </p:cNvPr>
            <p:cNvSpPr/>
            <p:nvPr/>
          </p:nvSpPr>
          <p:spPr>
            <a:xfrm>
              <a:off x="956937" y="3382654"/>
              <a:ext cx="538495" cy="540000"/>
            </a:xfrm>
            <a:prstGeom prst="ellipse">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2</a:t>
              </a:r>
            </a:p>
          </p:txBody>
        </p:sp>
      </p:grpSp>
      <p:grpSp>
        <p:nvGrpSpPr>
          <p:cNvPr id="2" name="Group 1">
            <a:extLst>
              <a:ext uri="{FF2B5EF4-FFF2-40B4-BE49-F238E27FC236}">
                <a16:creationId xmlns:a16="http://schemas.microsoft.com/office/drawing/2014/main" id="{95291CE8-84CE-3D5D-2CA0-C6EE5021A1DE}"/>
              </a:ext>
            </a:extLst>
          </p:cNvPr>
          <p:cNvGrpSpPr/>
          <p:nvPr/>
        </p:nvGrpSpPr>
        <p:grpSpPr>
          <a:xfrm>
            <a:off x="406800" y="3984286"/>
            <a:ext cx="10516904" cy="1427328"/>
            <a:chOff x="956937" y="3080254"/>
            <a:chExt cx="9873063" cy="1144800"/>
          </a:xfrm>
        </p:grpSpPr>
        <p:sp>
          <p:nvSpPr>
            <p:cNvPr id="3" name="Flowchart: Alternate Process 2">
              <a:extLst>
                <a:ext uri="{FF2B5EF4-FFF2-40B4-BE49-F238E27FC236}">
                  <a16:creationId xmlns:a16="http://schemas.microsoft.com/office/drawing/2014/main" id="{E4FFA6A8-BE1E-DD8E-18B2-64EAA507B128}"/>
                </a:ext>
              </a:extLst>
            </p:cNvPr>
            <p:cNvSpPr/>
            <p:nvPr/>
          </p:nvSpPr>
          <p:spPr>
            <a:xfrm>
              <a:off x="1362000" y="3080254"/>
              <a:ext cx="9468000" cy="1144800"/>
            </a:xfrm>
            <a:prstGeom prst="flowChartAlternateProcess">
              <a:avLst/>
            </a:prstGeom>
            <a:solidFill>
              <a:schemeClr val="accent1">
                <a:lumMod val="40000"/>
                <a:lumOff val="60000"/>
              </a:schemeClr>
            </a:solidFill>
            <a:ln w="25400"/>
          </p:spPr>
          <p:style>
            <a:lnRef idx="2">
              <a:schemeClr val="accent5">
                <a:shade val="15000"/>
              </a:schemeClr>
            </a:lnRef>
            <a:fillRef idx="1">
              <a:schemeClr val="accent5"/>
            </a:fillRef>
            <a:effectRef idx="0">
              <a:schemeClr val="accent5"/>
            </a:effectRef>
            <a:fontRef idx="minor">
              <a:schemeClr val="lt1"/>
            </a:fontRef>
          </p:style>
          <p:txBody>
            <a:bodyPr rtlCol="0" anchor="ctr"/>
            <a:lstStyle/>
            <a:p>
              <a:r>
                <a:rPr lang="en-US" sz="2100" dirty="0">
                  <a:solidFill>
                    <a:schemeClr val="tx1"/>
                  </a:solidFill>
                </a:rPr>
                <a:t>Converted  categorical variables (PH_OCC, PH_EDUCATION) into factors allows the model to recognize them as distinct categories rather than continuous numbers, improving predictions.</a:t>
              </a:r>
              <a:endParaRPr lang="en-IN" sz="2100" dirty="0">
                <a:solidFill>
                  <a:schemeClr val="tx1"/>
                </a:solidFill>
              </a:endParaRPr>
            </a:p>
          </p:txBody>
        </p:sp>
        <p:sp>
          <p:nvSpPr>
            <p:cNvPr id="4" name="Oval 3">
              <a:extLst>
                <a:ext uri="{FF2B5EF4-FFF2-40B4-BE49-F238E27FC236}">
                  <a16:creationId xmlns:a16="http://schemas.microsoft.com/office/drawing/2014/main" id="{B97E9A44-E3CC-6206-A893-BAFE98E5D719}"/>
                </a:ext>
              </a:extLst>
            </p:cNvPr>
            <p:cNvSpPr/>
            <p:nvPr/>
          </p:nvSpPr>
          <p:spPr>
            <a:xfrm>
              <a:off x="956937" y="3382654"/>
              <a:ext cx="538495" cy="540000"/>
            </a:xfrm>
            <a:prstGeom prst="ellipse">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3</a:t>
              </a:r>
            </a:p>
          </p:txBody>
        </p:sp>
      </p:grpSp>
      <p:grpSp>
        <p:nvGrpSpPr>
          <p:cNvPr id="5" name="Group 4">
            <a:extLst>
              <a:ext uri="{FF2B5EF4-FFF2-40B4-BE49-F238E27FC236}">
                <a16:creationId xmlns:a16="http://schemas.microsoft.com/office/drawing/2014/main" id="{2D5FFB61-69F3-B122-5291-480D25FBE5EF}"/>
              </a:ext>
            </a:extLst>
          </p:cNvPr>
          <p:cNvGrpSpPr/>
          <p:nvPr/>
        </p:nvGrpSpPr>
        <p:grpSpPr>
          <a:xfrm>
            <a:off x="406800" y="5500810"/>
            <a:ext cx="10516904" cy="1291876"/>
            <a:chOff x="956937" y="3080254"/>
            <a:chExt cx="9873063" cy="1144800"/>
          </a:xfrm>
        </p:grpSpPr>
        <p:sp>
          <p:nvSpPr>
            <p:cNvPr id="6" name="Flowchart: Alternate Process 5">
              <a:extLst>
                <a:ext uri="{FF2B5EF4-FFF2-40B4-BE49-F238E27FC236}">
                  <a16:creationId xmlns:a16="http://schemas.microsoft.com/office/drawing/2014/main" id="{310BBD1D-8D66-A532-B931-F3E86670E49C}"/>
                </a:ext>
              </a:extLst>
            </p:cNvPr>
            <p:cNvSpPr/>
            <p:nvPr/>
          </p:nvSpPr>
          <p:spPr>
            <a:xfrm>
              <a:off x="1362000" y="3080254"/>
              <a:ext cx="9468000" cy="1144800"/>
            </a:xfrm>
            <a:prstGeom prst="flowChartAlternateProcess">
              <a:avLst/>
            </a:prstGeom>
            <a:solidFill>
              <a:schemeClr val="accent1">
                <a:lumMod val="40000"/>
                <a:lumOff val="60000"/>
              </a:schemeClr>
            </a:solidFill>
            <a:ln w="25400"/>
          </p:spPr>
          <p:style>
            <a:lnRef idx="2">
              <a:schemeClr val="accent5">
                <a:shade val="15000"/>
              </a:schemeClr>
            </a:lnRef>
            <a:fillRef idx="1">
              <a:schemeClr val="accent5"/>
            </a:fillRef>
            <a:effectRef idx="0">
              <a:schemeClr val="accent5"/>
            </a:effectRef>
            <a:fontRef idx="minor">
              <a:schemeClr val="lt1"/>
            </a:fontRef>
          </p:style>
          <p:txBody>
            <a:bodyPr rtlCol="0" anchor="ctr"/>
            <a:lstStyle/>
            <a:p>
              <a:r>
                <a:rPr lang="en-US" sz="2100" dirty="0">
                  <a:solidFill>
                    <a:schemeClr val="tx1"/>
                  </a:solidFill>
                </a:rPr>
                <a:t>Removed top 1% outliers from PPC to ensure a balanced data set. By doing this, we ensure a more balanced dataset, reducing potential biases and improving overall model performance, particularly when dealing with highly skewed continuous variables like PPC.</a:t>
              </a:r>
            </a:p>
            <a:p>
              <a:endParaRPr lang="en-IN" sz="2100" dirty="0">
                <a:solidFill>
                  <a:schemeClr val="tx1"/>
                </a:solidFill>
              </a:endParaRPr>
            </a:p>
          </p:txBody>
        </p:sp>
        <p:sp>
          <p:nvSpPr>
            <p:cNvPr id="7" name="Oval 6">
              <a:extLst>
                <a:ext uri="{FF2B5EF4-FFF2-40B4-BE49-F238E27FC236}">
                  <a16:creationId xmlns:a16="http://schemas.microsoft.com/office/drawing/2014/main" id="{8F3C97A9-D672-15EF-EDA1-8CE934E85851}"/>
                </a:ext>
              </a:extLst>
            </p:cNvPr>
            <p:cNvSpPr/>
            <p:nvPr/>
          </p:nvSpPr>
          <p:spPr>
            <a:xfrm>
              <a:off x="956937" y="3382654"/>
              <a:ext cx="538495" cy="540000"/>
            </a:xfrm>
            <a:prstGeom prst="ellipse">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4</a:t>
              </a:r>
            </a:p>
          </p:txBody>
        </p:sp>
      </p:grpSp>
    </p:spTree>
    <p:extLst>
      <p:ext uri="{BB962C8B-B14F-4D97-AF65-F5344CB8AC3E}">
        <p14:creationId xmlns:p14="http://schemas.microsoft.com/office/powerpoint/2010/main" val="3916841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661ACB31-9977-DC19-ED0E-EB821C399C5A}"/>
              </a:ext>
            </a:extLst>
          </p:cNvPr>
          <p:cNvSpPr/>
          <p:nvPr/>
        </p:nvSpPr>
        <p:spPr>
          <a:xfrm>
            <a:off x="504497" y="1019502"/>
            <a:ext cx="5723360" cy="5676573"/>
          </a:xfrm>
          <a:prstGeom prst="roundRect">
            <a:avLst>
              <a:gd name="adj" fmla="val 9315"/>
            </a:avLst>
          </a:prstGeom>
          <a:solidFill>
            <a:schemeClr val="accent4">
              <a:lumMod val="40000"/>
              <a:lumOff val="60000"/>
            </a:schemeClr>
          </a:solidFill>
          <a:ln>
            <a:noFill/>
          </a:ln>
          <a:effectLst>
            <a:outerShdw blurRad="254000" dist="50800" dir="5400000" algn="ctr" rotWithShape="0">
              <a:srgbClr val="000000">
                <a:alpha val="43137"/>
              </a:srgb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7" name="TextBox 6">
            <a:extLst>
              <a:ext uri="{FF2B5EF4-FFF2-40B4-BE49-F238E27FC236}">
                <a16:creationId xmlns:a16="http://schemas.microsoft.com/office/drawing/2014/main" id="{23FEFDBA-B696-F1B8-3979-E2EBC886002B}"/>
              </a:ext>
            </a:extLst>
          </p:cNvPr>
          <p:cNvSpPr txBox="1"/>
          <p:nvPr/>
        </p:nvSpPr>
        <p:spPr>
          <a:xfrm>
            <a:off x="531860" y="1116612"/>
            <a:ext cx="5723361" cy="5878532"/>
          </a:xfrm>
          <a:prstGeom prst="rect">
            <a:avLst/>
          </a:prstGeom>
          <a:noFill/>
        </p:spPr>
        <p:txBody>
          <a:bodyPr wrap="square" rtlCol="0">
            <a:spAutoFit/>
          </a:bodyPr>
          <a:lstStyle/>
          <a:p>
            <a:pPr algn="just"/>
            <a:endParaRPr lang="en-US" b="1" dirty="0"/>
          </a:p>
          <a:p>
            <a:pPr algn="just"/>
            <a:r>
              <a:rPr lang="en-US" b="1" dirty="0"/>
              <a:t>Discrete Variables</a:t>
            </a:r>
          </a:p>
          <a:p>
            <a:pPr marL="285750" indent="-285750" algn="just">
              <a:buFont typeface="Arial" panose="020B0604020202020204" pitchFamily="34" charset="0"/>
              <a:buChar char="•"/>
            </a:pPr>
            <a:r>
              <a:rPr lang="en-US" sz="1600" dirty="0"/>
              <a:t>Visualized the distribution of the policyholder's occupation across various categories.</a:t>
            </a:r>
          </a:p>
          <a:p>
            <a:pPr marL="285750" indent="-285750" algn="just">
              <a:buFont typeface="Arial" panose="020B0604020202020204" pitchFamily="34" charset="0"/>
              <a:buChar char="•"/>
            </a:pPr>
            <a:r>
              <a:rPr lang="en-US" sz="1600" dirty="0"/>
              <a:t>Business and Self-employed are the dominant occupations among policyholders.</a:t>
            </a:r>
          </a:p>
          <a:p>
            <a:pPr marL="285750" indent="-285750" algn="just">
              <a:buFont typeface="Arial" panose="020B0604020202020204" pitchFamily="34" charset="0"/>
              <a:buChar char="•"/>
            </a:pPr>
            <a:r>
              <a:rPr lang="en-US" sz="1600" dirty="0"/>
              <a:t>Smaller representation from occupations like agriculture, professional, and retired.</a:t>
            </a:r>
          </a:p>
          <a:p>
            <a:pPr marL="285750" indent="-285750" algn="just">
              <a:buFont typeface="Arial" panose="020B0604020202020204" pitchFamily="34" charset="0"/>
              <a:buChar char="•"/>
            </a:pPr>
            <a:r>
              <a:rPr lang="en-US" sz="1600" dirty="0"/>
              <a:t>This variable helps identify which products are suitable based on the policyholder's profession.</a:t>
            </a:r>
          </a:p>
          <a:p>
            <a:pPr marL="285750" indent="-285750" algn="just">
              <a:buFont typeface="Arial" panose="020B0604020202020204" pitchFamily="34" charset="0"/>
              <a:buChar char="•"/>
            </a:pPr>
            <a:endParaRPr lang="en-US" sz="1600" b="1" dirty="0"/>
          </a:p>
          <a:p>
            <a:pPr algn="just"/>
            <a:r>
              <a:rPr lang="en-US" b="1" dirty="0"/>
              <a:t>Continuous Variables</a:t>
            </a:r>
          </a:p>
          <a:p>
            <a:pPr marL="285750" indent="-285750" algn="just">
              <a:buFont typeface="Arial" panose="020B0604020202020204" pitchFamily="34" charset="0"/>
              <a:buChar char="•"/>
            </a:pPr>
            <a:r>
              <a:rPr lang="en-US" sz="1600" dirty="0"/>
              <a:t>Analyzed the Prosperity score, which reflects the financial well-being of the policyholder.</a:t>
            </a:r>
          </a:p>
          <a:p>
            <a:pPr marL="285750" indent="-285750" algn="just">
              <a:buFont typeface="Arial" panose="020B0604020202020204" pitchFamily="34" charset="0"/>
              <a:buChar char="•"/>
            </a:pPr>
            <a:r>
              <a:rPr lang="en-US" sz="1600" dirty="0"/>
              <a:t>Prosperity distribution shows a normal-like distribution, centered around 50.</a:t>
            </a:r>
          </a:p>
          <a:p>
            <a:pPr marL="285750" indent="-285750" algn="just">
              <a:buFont typeface="Arial" panose="020B0604020202020204" pitchFamily="34" charset="0"/>
              <a:buChar char="•"/>
            </a:pPr>
            <a:r>
              <a:rPr lang="en-US" sz="1600" dirty="0"/>
              <a:t>The majority of policyholders have prosperity scores between 40 and 60.</a:t>
            </a:r>
          </a:p>
          <a:p>
            <a:pPr marL="285750" indent="-285750" algn="just">
              <a:buFont typeface="Arial" panose="020B0604020202020204" pitchFamily="34" charset="0"/>
              <a:buChar char="•"/>
            </a:pPr>
            <a:r>
              <a:rPr lang="en-US" sz="1600" dirty="0"/>
              <a:t>This variable is crucial in determining appropriate insurance products, especially those tied to financial stability.</a:t>
            </a:r>
          </a:p>
          <a:p>
            <a:pPr marL="285750" indent="-285750" algn="just">
              <a:buFont typeface="Arial" panose="020B0604020202020204" pitchFamily="34" charset="0"/>
              <a:buChar char="•"/>
            </a:pPr>
            <a:endParaRPr lang="en-US" sz="1600" b="1" dirty="0"/>
          </a:p>
          <a:p>
            <a:pPr marL="285750" indent="-285750" algn="just">
              <a:buFont typeface="Arial" panose="020B0604020202020204" pitchFamily="34" charset="0"/>
              <a:buChar char="•"/>
            </a:pPr>
            <a:endParaRPr lang="en-US" b="1" dirty="0"/>
          </a:p>
          <a:p>
            <a:pPr lvl="1" algn="just"/>
            <a:endParaRPr lang="en-IN" sz="1600" dirty="0"/>
          </a:p>
        </p:txBody>
      </p:sp>
      <p:sp>
        <p:nvSpPr>
          <p:cNvPr id="3" name="TextBox 2">
            <a:extLst>
              <a:ext uri="{FF2B5EF4-FFF2-40B4-BE49-F238E27FC236}">
                <a16:creationId xmlns:a16="http://schemas.microsoft.com/office/drawing/2014/main" id="{D95C19D2-8179-1533-A0A4-33A930116B4D}"/>
              </a:ext>
            </a:extLst>
          </p:cNvPr>
          <p:cNvSpPr txBox="1"/>
          <p:nvPr/>
        </p:nvSpPr>
        <p:spPr>
          <a:xfrm>
            <a:off x="406800" y="288000"/>
            <a:ext cx="9603975" cy="584775"/>
          </a:xfrm>
          <a:prstGeom prst="rect">
            <a:avLst/>
          </a:prstGeom>
          <a:noFill/>
        </p:spPr>
        <p:txBody>
          <a:bodyPr wrap="square" rtlCol="0">
            <a:spAutoFit/>
          </a:bodyPr>
          <a:lstStyle/>
          <a:p>
            <a:r>
              <a:rPr lang="en-IN" sz="3200" b="1" dirty="0">
                <a:solidFill>
                  <a:srgbClr val="002060"/>
                </a:solidFill>
              </a:rPr>
              <a:t>EDA – Discrete &amp; Continuous Variables</a:t>
            </a:r>
          </a:p>
        </p:txBody>
      </p:sp>
      <p:cxnSp>
        <p:nvCxnSpPr>
          <p:cNvPr id="19" name="Straight Connector 18">
            <a:extLst>
              <a:ext uri="{FF2B5EF4-FFF2-40B4-BE49-F238E27FC236}">
                <a16:creationId xmlns:a16="http://schemas.microsoft.com/office/drawing/2014/main" id="{43690D78-950E-DB36-BB03-EE77BBD50677}"/>
              </a:ext>
            </a:extLst>
          </p:cNvPr>
          <p:cNvCxnSpPr>
            <a:cxnSpLocks/>
          </p:cNvCxnSpPr>
          <p:nvPr/>
        </p:nvCxnSpPr>
        <p:spPr>
          <a:xfrm>
            <a:off x="504497" y="872775"/>
            <a:ext cx="9806151" cy="0"/>
          </a:xfrm>
          <a:prstGeom prst="line">
            <a:avLst/>
          </a:prstGeom>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Rectangle: Rounded Corners 20">
            <a:extLst>
              <a:ext uri="{FF2B5EF4-FFF2-40B4-BE49-F238E27FC236}">
                <a16:creationId xmlns:a16="http://schemas.microsoft.com/office/drawing/2014/main" id="{9253FC4F-B91A-CF1A-2B26-22C35671E300}"/>
              </a:ext>
            </a:extLst>
          </p:cNvPr>
          <p:cNvSpPr/>
          <p:nvPr/>
        </p:nvSpPr>
        <p:spPr>
          <a:xfrm>
            <a:off x="10010775" y="1731945"/>
            <a:ext cx="2072368" cy="757819"/>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Distribution of Discrete Variable</a:t>
            </a:r>
          </a:p>
        </p:txBody>
      </p:sp>
      <p:pic>
        <p:nvPicPr>
          <p:cNvPr id="2" name="Content Placeholder 7" descr="A graph of a number of people&#10;&#10;Description automatically generated">
            <a:extLst>
              <a:ext uri="{FF2B5EF4-FFF2-40B4-BE49-F238E27FC236}">
                <a16:creationId xmlns:a16="http://schemas.microsoft.com/office/drawing/2014/main" id="{053AE00A-84F2-7EAA-9120-0C3205F7EC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3906" y="1019502"/>
            <a:ext cx="3006870" cy="2600942"/>
          </a:xfrm>
          <a:prstGeom prst="rect">
            <a:avLst/>
          </a:prstGeom>
          <a:effectLst/>
        </p:spPr>
      </p:pic>
      <p:pic>
        <p:nvPicPr>
          <p:cNvPr id="4" name="Content Placeholder 5" descr="A graph of a number of blue bars&#10;&#10;Description automatically generated">
            <a:extLst>
              <a:ext uri="{FF2B5EF4-FFF2-40B4-BE49-F238E27FC236}">
                <a16:creationId xmlns:a16="http://schemas.microsoft.com/office/drawing/2014/main" id="{869795A6-8583-A7E8-9117-93C1C3BDD5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3906" y="3957493"/>
            <a:ext cx="3020239" cy="2612507"/>
          </a:xfrm>
          <a:prstGeom prst="rect">
            <a:avLst/>
          </a:prstGeom>
          <a:effectLst/>
        </p:spPr>
      </p:pic>
      <p:sp>
        <p:nvSpPr>
          <p:cNvPr id="5" name="Rectangle: Rounded Corners 4">
            <a:extLst>
              <a:ext uri="{FF2B5EF4-FFF2-40B4-BE49-F238E27FC236}">
                <a16:creationId xmlns:a16="http://schemas.microsoft.com/office/drawing/2014/main" id="{44E728BD-06EF-5BE5-9F6A-F988E275B9D5}"/>
              </a:ext>
            </a:extLst>
          </p:cNvPr>
          <p:cNvSpPr/>
          <p:nvPr/>
        </p:nvSpPr>
        <p:spPr>
          <a:xfrm>
            <a:off x="10024145" y="4884827"/>
            <a:ext cx="2074534" cy="757837"/>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Distribution of Continuous Variable</a:t>
            </a:r>
          </a:p>
        </p:txBody>
      </p:sp>
    </p:spTree>
    <p:extLst>
      <p:ext uri="{BB962C8B-B14F-4D97-AF65-F5344CB8AC3E}">
        <p14:creationId xmlns:p14="http://schemas.microsoft.com/office/powerpoint/2010/main" val="2259804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661ACB31-9977-DC19-ED0E-EB821C399C5A}"/>
              </a:ext>
            </a:extLst>
          </p:cNvPr>
          <p:cNvSpPr/>
          <p:nvPr/>
        </p:nvSpPr>
        <p:spPr>
          <a:xfrm>
            <a:off x="504497" y="1019502"/>
            <a:ext cx="5723360" cy="5676573"/>
          </a:xfrm>
          <a:prstGeom prst="roundRect">
            <a:avLst>
              <a:gd name="adj" fmla="val 9315"/>
            </a:avLst>
          </a:prstGeom>
          <a:solidFill>
            <a:schemeClr val="accent4">
              <a:lumMod val="40000"/>
              <a:lumOff val="60000"/>
            </a:schemeClr>
          </a:solidFill>
          <a:ln>
            <a:noFill/>
          </a:ln>
          <a:effectLst>
            <a:outerShdw blurRad="254000" dist="50800" dir="5400000" algn="ctr" rotWithShape="0">
              <a:srgbClr val="000000">
                <a:alpha val="43137"/>
              </a:srgb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7" name="TextBox 6">
            <a:extLst>
              <a:ext uri="{FF2B5EF4-FFF2-40B4-BE49-F238E27FC236}">
                <a16:creationId xmlns:a16="http://schemas.microsoft.com/office/drawing/2014/main" id="{23FEFDBA-B696-F1B8-3979-E2EBC886002B}"/>
              </a:ext>
            </a:extLst>
          </p:cNvPr>
          <p:cNvSpPr txBox="1"/>
          <p:nvPr/>
        </p:nvSpPr>
        <p:spPr>
          <a:xfrm>
            <a:off x="531859" y="1844399"/>
            <a:ext cx="5723361" cy="4555093"/>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t>The correlation matrix is used to identify relationships between key variables in the dataset.</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PPC and Prosperity show a strong positive correlation (0.81), meaning they tend to increase together.</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Moderate correlations are observed between other variables such as INS_QS and PPC (0.33).</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This helps in understanding which factors have similar behavior and might affect model outcomes.</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Although PPC and Prosperity are strongly correlated, this relationship might not significantly enhance the model's predictive power. Further exploration is needed to assess their individual impact on recommendations.</a:t>
            </a:r>
            <a:endParaRPr lang="en-US" sz="1600" b="1" dirty="0"/>
          </a:p>
          <a:p>
            <a:pPr marL="285750" indent="-285750" algn="just">
              <a:buFont typeface="Arial" panose="020B0604020202020204" pitchFamily="34" charset="0"/>
              <a:buChar char="•"/>
            </a:pPr>
            <a:endParaRPr lang="en-US" b="1" dirty="0"/>
          </a:p>
          <a:p>
            <a:pPr lvl="1" algn="just"/>
            <a:endParaRPr lang="en-IN" sz="1600" dirty="0"/>
          </a:p>
        </p:txBody>
      </p:sp>
      <p:sp>
        <p:nvSpPr>
          <p:cNvPr id="3" name="TextBox 2">
            <a:extLst>
              <a:ext uri="{FF2B5EF4-FFF2-40B4-BE49-F238E27FC236}">
                <a16:creationId xmlns:a16="http://schemas.microsoft.com/office/drawing/2014/main" id="{D95C19D2-8179-1533-A0A4-33A930116B4D}"/>
              </a:ext>
            </a:extLst>
          </p:cNvPr>
          <p:cNvSpPr txBox="1"/>
          <p:nvPr/>
        </p:nvSpPr>
        <p:spPr>
          <a:xfrm>
            <a:off x="406800" y="288000"/>
            <a:ext cx="9603975" cy="584775"/>
          </a:xfrm>
          <a:prstGeom prst="rect">
            <a:avLst/>
          </a:prstGeom>
          <a:noFill/>
        </p:spPr>
        <p:txBody>
          <a:bodyPr wrap="square" rtlCol="0">
            <a:spAutoFit/>
          </a:bodyPr>
          <a:lstStyle/>
          <a:p>
            <a:r>
              <a:rPr lang="en-IN" sz="3200" b="1" dirty="0">
                <a:solidFill>
                  <a:srgbClr val="002060"/>
                </a:solidFill>
              </a:rPr>
              <a:t>EDA – Correlation Matrix</a:t>
            </a:r>
          </a:p>
        </p:txBody>
      </p:sp>
      <p:cxnSp>
        <p:nvCxnSpPr>
          <p:cNvPr id="19" name="Straight Connector 18">
            <a:extLst>
              <a:ext uri="{FF2B5EF4-FFF2-40B4-BE49-F238E27FC236}">
                <a16:creationId xmlns:a16="http://schemas.microsoft.com/office/drawing/2014/main" id="{43690D78-950E-DB36-BB03-EE77BBD50677}"/>
              </a:ext>
            </a:extLst>
          </p:cNvPr>
          <p:cNvCxnSpPr>
            <a:cxnSpLocks/>
          </p:cNvCxnSpPr>
          <p:nvPr/>
        </p:nvCxnSpPr>
        <p:spPr>
          <a:xfrm>
            <a:off x="504497" y="872775"/>
            <a:ext cx="9806151" cy="0"/>
          </a:xfrm>
          <a:prstGeom prst="line">
            <a:avLst/>
          </a:prstGeom>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Rectangle: Rounded Corners 20">
            <a:extLst>
              <a:ext uri="{FF2B5EF4-FFF2-40B4-BE49-F238E27FC236}">
                <a16:creationId xmlns:a16="http://schemas.microsoft.com/office/drawing/2014/main" id="{9253FC4F-B91A-CF1A-2B26-22C35671E300}"/>
              </a:ext>
            </a:extLst>
          </p:cNvPr>
          <p:cNvSpPr/>
          <p:nvPr/>
        </p:nvSpPr>
        <p:spPr>
          <a:xfrm>
            <a:off x="10215833" y="3058422"/>
            <a:ext cx="1976167" cy="757819"/>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Correlation Matrix</a:t>
            </a:r>
          </a:p>
        </p:txBody>
      </p:sp>
      <p:pic>
        <p:nvPicPr>
          <p:cNvPr id="8" name="Content Placeholder 5">
            <a:extLst>
              <a:ext uri="{FF2B5EF4-FFF2-40B4-BE49-F238E27FC236}">
                <a16:creationId xmlns:a16="http://schemas.microsoft.com/office/drawing/2014/main" id="{D7EAC18E-B66A-53BE-653C-60CC41C285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2584" y="2045968"/>
            <a:ext cx="3905886" cy="3300473"/>
          </a:xfrm>
          <a:prstGeom prst="rect">
            <a:avLst/>
          </a:prstGeom>
          <a:effectLst/>
        </p:spPr>
      </p:pic>
    </p:spTree>
    <p:extLst>
      <p:ext uri="{BB962C8B-B14F-4D97-AF65-F5344CB8AC3E}">
        <p14:creationId xmlns:p14="http://schemas.microsoft.com/office/powerpoint/2010/main" val="613597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661ACB31-9977-DC19-ED0E-EB821C399C5A}"/>
              </a:ext>
            </a:extLst>
          </p:cNvPr>
          <p:cNvSpPr/>
          <p:nvPr/>
        </p:nvSpPr>
        <p:spPr>
          <a:xfrm>
            <a:off x="504496" y="1019502"/>
            <a:ext cx="10925503" cy="5676573"/>
          </a:xfrm>
          <a:prstGeom prst="roundRect">
            <a:avLst>
              <a:gd name="adj" fmla="val 9315"/>
            </a:avLst>
          </a:prstGeom>
          <a:solidFill>
            <a:schemeClr val="accent4">
              <a:lumMod val="40000"/>
              <a:lumOff val="60000"/>
            </a:schemeClr>
          </a:solidFill>
          <a:ln>
            <a:noFill/>
          </a:ln>
          <a:effectLst>
            <a:outerShdw blurRad="254000" dist="50800" dir="5400000" algn="ctr" rotWithShape="0">
              <a:srgbClr val="000000">
                <a:alpha val="43137"/>
              </a:srgb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7" name="TextBox 6">
            <a:extLst>
              <a:ext uri="{FF2B5EF4-FFF2-40B4-BE49-F238E27FC236}">
                <a16:creationId xmlns:a16="http://schemas.microsoft.com/office/drawing/2014/main" id="{23FEFDBA-B696-F1B8-3979-E2EBC886002B}"/>
              </a:ext>
            </a:extLst>
          </p:cNvPr>
          <p:cNvSpPr txBox="1"/>
          <p:nvPr/>
        </p:nvSpPr>
        <p:spPr>
          <a:xfrm>
            <a:off x="406800" y="1457550"/>
            <a:ext cx="10925503" cy="5324535"/>
          </a:xfrm>
          <a:prstGeom prst="rect">
            <a:avLst/>
          </a:prstGeom>
          <a:noFill/>
        </p:spPr>
        <p:txBody>
          <a:bodyPr wrap="square" rtlCol="0">
            <a:spAutoFit/>
          </a:bodyPr>
          <a:lstStyle/>
          <a:p>
            <a:pPr marL="285750" indent="-285750" algn="just">
              <a:buFont typeface="Arial" panose="020B0604020202020204" pitchFamily="34" charset="0"/>
              <a:buChar char="•"/>
            </a:pPr>
            <a:r>
              <a:rPr lang="en-US" dirty="0"/>
              <a:t>Considered both Collaborative Filtering (recommendation) and classification models.</a:t>
            </a:r>
          </a:p>
          <a:p>
            <a:pPr algn="just"/>
            <a:endParaRPr lang="en-US" dirty="0"/>
          </a:p>
          <a:p>
            <a:pPr marL="285750" indent="-285750" algn="just">
              <a:buFont typeface="Arial" panose="020B0604020202020204" pitchFamily="34" charset="0"/>
              <a:buChar char="•"/>
            </a:pPr>
            <a:r>
              <a:rPr lang="en-US" dirty="0"/>
              <a:t>Collaborative Filtering faced issues due to sparse data and lack of frequent user-policy interactions. Each user had only one policy interaction, which made it difficult to identify patterns or similarities across different users.</a:t>
            </a:r>
          </a:p>
          <a:p>
            <a:pPr algn="just"/>
            <a:r>
              <a:rPr lang="en-US" dirty="0"/>
              <a:t> </a:t>
            </a:r>
          </a:p>
          <a:p>
            <a:pPr marL="285750" indent="-285750" algn="just">
              <a:buFont typeface="Arial" panose="020B0604020202020204" pitchFamily="34" charset="0"/>
              <a:buChar char="•"/>
            </a:pPr>
            <a:r>
              <a:rPr lang="en-US" dirty="0"/>
              <a:t>This lack of multiple interactions per user prevented the model from building meaningful recommendations.</a:t>
            </a:r>
          </a:p>
          <a:p>
            <a:pPr algn="just"/>
            <a:endParaRPr lang="en-US" dirty="0"/>
          </a:p>
          <a:p>
            <a:pPr marL="285750" indent="-285750" algn="just">
              <a:buFont typeface="Arial" panose="020B0604020202020204" pitchFamily="34" charset="0"/>
              <a:buChar char="•"/>
            </a:pPr>
            <a:r>
              <a:rPr lang="en-US" dirty="0"/>
              <a:t>The data structure was not well-suited for building a strong interaction matrix required for recommendation systems.</a:t>
            </a:r>
          </a:p>
          <a:p>
            <a:pPr algn="just"/>
            <a:endParaRPr lang="en-US" dirty="0"/>
          </a:p>
          <a:p>
            <a:pPr marL="285750" indent="-285750" algn="just">
              <a:buFont typeface="Arial" panose="020B0604020202020204" pitchFamily="34" charset="0"/>
              <a:buChar char="•"/>
            </a:pPr>
            <a:r>
              <a:rPr lang="en-US" dirty="0"/>
              <a:t>Classification models, such as Random Forest and Decision Trees, performed better as they leveraged well-defined features like occupation, education, and prosperity.</a:t>
            </a:r>
          </a:p>
          <a:p>
            <a:pPr algn="just"/>
            <a:endParaRPr lang="en-US" dirty="0"/>
          </a:p>
          <a:p>
            <a:pPr marL="285750" indent="-285750" algn="just">
              <a:buFont typeface="Arial" panose="020B0604020202020204" pitchFamily="34" charset="0"/>
              <a:buChar char="•"/>
            </a:pPr>
            <a:r>
              <a:rPr lang="en-US" dirty="0"/>
              <a:t>The structured nature of the dataset made classification a better fit for accurate predictions.</a:t>
            </a:r>
          </a:p>
          <a:p>
            <a:pPr algn="just"/>
            <a:endParaRPr lang="en-US" dirty="0"/>
          </a:p>
          <a:p>
            <a:pPr marL="285750" indent="-285750" algn="just">
              <a:buFont typeface="Arial" panose="020B0604020202020204" pitchFamily="34" charset="0"/>
              <a:buChar char="•"/>
            </a:pPr>
            <a:r>
              <a:rPr lang="en-US" dirty="0"/>
              <a:t>Overall, classification models were more effective in handling this data compared to recommendation-based approaches.</a:t>
            </a:r>
          </a:p>
          <a:p>
            <a:pPr algn="just"/>
            <a:endParaRPr lang="en-US" b="1" dirty="0"/>
          </a:p>
          <a:p>
            <a:pPr lvl="1" algn="just"/>
            <a:endParaRPr lang="en-IN" sz="1600" dirty="0"/>
          </a:p>
        </p:txBody>
      </p:sp>
      <p:sp>
        <p:nvSpPr>
          <p:cNvPr id="3" name="TextBox 2">
            <a:extLst>
              <a:ext uri="{FF2B5EF4-FFF2-40B4-BE49-F238E27FC236}">
                <a16:creationId xmlns:a16="http://schemas.microsoft.com/office/drawing/2014/main" id="{D95C19D2-8179-1533-A0A4-33A930116B4D}"/>
              </a:ext>
            </a:extLst>
          </p:cNvPr>
          <p:cNvSpPr txBox="1"/>
          <p:nvPr/>
        </p:nvSpPr>
        <p:spPr>
          <a:xfrm>
            <a:off x="406800" y="288000"/>
            <a:ext cx="9903848" cy="584775"/>
          </a:xfrm>
          <a:prstGeom prst="rect">
            <a:avLst/>
          </a:prstGeom>
          <a:noFill/>
        </p:spPr>
        <p:txBody>
          <a:bodyPr wrap="square" rtlCol="0">
            <a:spAutoFit/>
          </a:bodyPr>
          <a:lstStyle/>
          <a:p>
            <a:r>
              <a:rPr lang="en-US" sz="3200" b="1" dirty="0">
                <a:solidFill>
                  <a:srgbClr val="002060"/>
                </a:solidFill>
              </a:rPr>
              <a:t>Exploring Models: Collaborative Filtering vs Classification</a:t>
            </a:r>
            <a:endParaRPr lang="en-IN" sz="3200" b="1" dirty="0">
              <a:solidFill>
                <a:srgbClr val="002060"/>
              </a:solidFill>
            </a:endParaRPr>
          </a:p>
        </p:txBody>
      </p:sp>
      <p:cxnSp>
        <p:nvCxnSpPr>
          <p:cNvPr id="19" name="Straight Connector 18">
            <a:extLst>
              <a:ext uri="{FF2B5EF4-FFF2-40B4-BE49-F238E27FC236}">
                <a16:creationId xmlns:a16="http://schemas.microsoft.com/office/drawing/2014/main" id="{43690D78-950E-DB36-BB03-EE77BBD50677}"/>
              </a:ext>
            </a:extLst>
          </p:cNvPr>
          <p:cNvCxnSpPr>
            <a:cxnSpLocks/>
          </p:cNvCxnSpPr>
          <p:nvPr/>
        </p:nvCxnSpPr>
        <p:spPr>
          <a:xfrm>
            <a:off x="504497" y="872775"/>
            <a:ext cx="9806151" cy="0"/>
          </a:xfrm>
          <a:prstGeom prst="line">
            <a:avLst/>
          </a:prstGeom>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165773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661ACB31-9977-DC19-ED0E-EB821C399C5A}"/>
              </a:ext>
            </a:extLst>
          </p:cNvPr>
          <p:cNvSpPr/>
          <p:nvPr/>
        </p:nvSpPr>
        <p:spPr>
          <a:xfrm>
            <a:off x="504497" y="1019502"/>
            <a:ext cx="5723360" cy="5676573"/>
          </a:xfrm>
          <a:prstGeom prst="roundRect">
            <a:avLst>
              <a:gd name="adj" fmla="val 9315"/>
            </a:avLst>
          </a:prstGeom>
          <a:solidFill>
            <a:schemeClr val="accent4">
              <a:lumMod val="40000"/>
              <a:lumOff val="60000"/>
            </a:schemeClr>
          </a:solidFill>
          <a:ln>
            <a:noFill/>
          </a:ln>
          <a:effectLst>
            <a:outerShdw blurRad="254000" dist="50800" dir="5400000" algn="ctr" rotWithShape="0">
              <a:srgbClr val="000000">
                <a:alpha val="43137"/>
              </a:srgb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7" name="TextBox 6">
            <a:extLst>
              <a:ext uri="{FF2B5EF4-FFF2-40B4-BE49-F238E27FC236}">
                <a16:creationId xmlns:a16="http://schemas.microsoft.com/office/drawing/2014/main" id="{23FEFDBA-B696-F1B8-3979-E2EBC886002B}"/>
              </a:ext>
            </a:extLst>
          </p:cNvPr>
          <p:cNvSpPr txBox="1"/>
          <p:nvPr/>
        </p:nvSpPr>
        <p:spPr>
          <a:xfrm>
            <a:off x="504497" y="1019501"/>
            <a:ext cx="5723361" cy="6555641"/>
          </a:xfrm>
          <a:prstGeom prst="rect">
            <a:avLst/>
          </a:prstGeom>
          <a:noFill/>
        </p:spPr>
        <p:txBody>
          <a:bodyPr wrap="square" rtlCol="0">
            <a:spAutoFit/>
          </a:bodyPr>
          <a:lstStyle/>
          <a:p>
            <a:pPr algn="just"/>
            <a:r>
              <a:rPr lang="en-US" b="1" dirty="0"/>
              <a:t>All Features</a:t>
            </a:r>
          </a:p>
          <a:p>
            <a:pPr marL="285750" indent="-285750" algn="just">
              <a:buFont typeface="Arial" panose="020B0604020202020204" pitchFamily="34" charset="0"/>
              <a:buChar char="•"/>
            </a:pPr>
            <a:r>
              <a:rPr lang="en-US" sz="1600" dirty="0"/>
              <a:t>Analyzed feature importance using Random Forest to identify which features most influence the prediction.</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Initially included features like PRODUCT_VARIANT, PROD_CATEGORY, PH_EDUCATION, PH_OCC, INS_QS, PPC, and Prosperity.</a:t>
            </a:r>
          </a:p>
          <a:p>
            <a:pPr algn="just"/>
            <a:endParaRPr lang="en-US" sz="1600" dirty="0"/>
          </a:p>
          <a:p>
            <a:pPr algn="just"/>
            <a:r>
              <a:rPr lang="en-US" sz="1600" dirty="0"/>
              <a:t>Feature Importance Plot:</a:t>
            </a:r>
          </a:p>
          <a:p>
            <a:pPr marL="285750" indent="-285750" algn="just">
              <a:buFont typeface="Arial" panose="020B0604020202020204" pitchFamily="34" charset="0"/>
              <a:buChar char="•"/>
            </a:pPr>
            <a:r>
              <a:rPr lang="en-US" sz="1600" dirty="0"/>
              <a:t>The left plot shows the mean decease in accuracy. This indicates how much accuracy decreases when a particular feature is left out of the model. Higher values mean the feature is more important for accurate predictions.</a:t>
            </a:r>
          </a:p>
          <a:p>
            <a:pPr algn="just"/>
            <a:endParaRPr lang="en-US" sz="1600" dirty="0"/>
          </a:p>
          <a:p>
            <a:pPr marL="285750" indent="-285750" algn="just">
              <a:buFont typeface="Arial" panose="020B0604020202020204" pitchFamily="34" charset="0"/>
              <a:buChar char="•"/>
            </a:pPr>
            <a:r>
              <a:rPr lang="en-US" sz="1600" dirty="0"/>
              <a:t>The right plot shows Mean Decrease in Gini. This measures the purity of the splits created by each feature in the decision trees. A higher Mean Decrease in Gini indicates that a feature is very helpful in improving the decision-making of the model. Essentially, it shows which features are most important in helping the model correctly classify the data.</a:t>
            </a:r>
          </a:p>
          <a:p>
            <a:pPr algn="just"/>
            <a:endParaRPr lang="en-US" sz="1600" dirty="0"/>
          </a:p>
          <a:p>
            <a:pPr marL="285750" indent="-285750" algn="just">
              <a:buFont typeface="Arial" panose="020B0604020202020204" pitchFamily="34" charset="0"/>
              <a:buChar char="•"/>
            </a:pPr>
            <a:r>
              <a:rPr lang="en-US" sz="1600" dirty="0"/>
              <a:t>Higher values show that the feature is better at separating the classes, thus being more important.</a:t>
            </a:r>
            <a:endParaRPr lang="en-US" sz="1600" b="1" dirty="0"/>
          </a:p>
          <a:p>
            <a:pPr marL="285750" indent="-285750" algn="just">
              <a:buFont typeface="Arial" panose="020B0604020202020204" pitchFamily="34" charset="0"/>
              <a:buChar char="•"/>
            </a:pPr>
            <a:endParaRPr lang="en-US" sz="1600" b="1" dirty="0"/>
          </a:p>
          <a:p>
            <a:pPr marL="285750" indent="-285750" algn="just">
              <a:buFont typeface="Arial" panose="020B0604020202020204" pitchFamily="34" charset="0"/>
              <a:buChar char="•"/>
            </a:pPr>
            <a:endParaRPr lang="en-US" b="1" dirty="0"/>
          </a:p>
          <a:p>
            <a:pPr lvl="1" algn="just"/>
            <a:endParaRPr lang="en-IN" sz="1600" dirty="0"/>
          </a:p>
        </p:txBody>
      </p:sp>
      <p:sp>
        <p:nvSpPr>
          <p:cNvPr id="3" name="TextBox 2">
            <a:extLst>
              <a:ext uri="{FF2B5EF4-FFF2-40B4-BE49-F238E27FC236}">
                <a16:creationId xmlns:a16="http://schemas.microsoft.com/office/drawing/2014/main" id="{D95C19D2-8179-1533-A0A4-33A930116B4D}"/>
              </a:ext>
            </a:extLst>
          </p:cNvPr>
          <p:cNvSpPr txBox="1"/>
          <p:nvPr/>
        </p:nvSpPr>
        <p:spPr>
          <a:xfrm>
            <a:off x="406800" y="288000"/>
            <a:ext cx="9603975" cy="584775"/>
          </a:xfrm>
          <a:prstGeom prst="rect">
            <a:avLst/>
          </a:prstGeom>
          <a:noFill/>
        </p:spPr>
        <p:txBody>
          <a:bodyPr wrap="square" rtlCol="0">
            <a:spAutoFit/>
          </a:bodyPr>
          <a:lstStyle/>
          <a:p>
            <a:r>
              <a:rPr lang="en-IN" sz="3200" b="1" dirty="0">
                <a:solidFill>
                  <a:srgbClr val="002060"/>
                </a:solidFill>
              </a:rPr>
              <a:t>Feature Importance and Selection </a:t>
            </a:r>
          </a:p>
        </p:txBody>
      </p:sp>
      <p:cxnSp>
        <p:nvCxnSpPr>
          <p:cNvPr id="19" name="Straight Connector 18">
            <a:extLst>
              <a:ext uri="{FF2B5EF4-FFF2-40B4-BE49-F238E27FC236}">
                <a16:creationId xmlns:a16="http://schemas.microsoft.com/office/drawing/2014/main" id="{43690D78-950E-DB36-BB03-EE77BBD50677}"/>
              </a:ext>
            </a:extLst>
          </p:cNvPr>
          <p:cNvCxnSpPr>
            <a:cxnSpLocks/>
          </p:cNvCxnSpPr>
          <p:nvPr/>
        </p:nvCxnSpPr>
        <p:spPr>
          <a:xfrm>
            <a:off x="504497" y="872775"/>
            <a:ext cx="9806151" cy="0"/>
          </a:xfrm>
          <a:prstGeom prst="line">
            <a:avLst/>
          </a:prstGeom>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Rectangle: Rounded Corners 4">
            <a:extLst>
              <a:ext uri="{FF2B5EF4-FFF2-40B4-BE49-F238E27FC236}">
                <a16:creationId xmlns:a16="http://schemas.microsoft.com/office/drawing/2014/main" id="{44E728BD-06EF-5BE5-9F6A-F988E275B9D5}"/>
              </a:ext>
            </a:extLst>
          </p:cNvPr>
          <p:cNvSpPr/>
          <p:nvPr/>
        </p:nvSpPr>
        <p:spPr>
          <a:xfrm>
            <a:off x="9846688" y="3478869"/>
            <a:ext cx="2074534" cy="757837"/>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All Features</a:t>
            </a:r>
          </a:p>
        </p:txBody>
      </p:sp>
      <p:pic>
        <p:nvPicPr>
          <p:cNvPr id="8" name="Content Placeholder 5" descr="A screenshot of a diagram&#10;&#10;Description automatically generated">
            <a:extLst>
              <a:ext uri="{FF2B5EF4-FFF2-40B4-BE49-F238E27FC236}">
                <a16:creationId xmlns:a16="http://schemas.microsoft.com/office/drawing/2014/main" id="{C9B99E26-4CEC-A198-0FAA-4161420935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2678" y="2077436"/>
            <a:ext cx="3414010" cy="2910443"/>
          </a:xfrm>
          <a:prstGeom prst="rect">
            <a:avLst/>
          </a:prstGeom>
          <a:effectLst/>
        </p:spPr>
      </p:pic>
    </p:spTree>
    <p:extLst>
      <p:ext uri="{BB962C8B-B14F-4D97-AF65-F5344CB8AC3E}">
        <p14:creationId xmlns:p14="http://schemas.microsoft.com/office/powerpoint/2010/main" val="4116330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661ACB31-9977-DC19-ED0E-EB821C399C5A}"/>
              </a:ext>
            </a:extLst>
          </p:cNvPr>
          <p:cNvSpPr/>
          <p:nvPr/>
        </p:nvSpPr>
        <p:spPr>
          <a:xfrm>
            <a:off x="504497" y="1019502"/>
            <a:ext cx="5723360" cy="5676573"/>
          </a:xfrm>
          <a:prstGeom prst="roundRect">
            <a:avLst>
              <a:gd name="adj" fmla="val 9315"/>
            </a:avLst>
          </a:prstGeom>
          <a:solidFill>
            <a:schemeClr val="accent4">
              <a:lumMod val="40000"/>
              <a:lumOff val="60000"/>
            </a:schemeClr>
          </a:solidFill>
          <a:ln>
            <a:noFill/>
          </a:ln>
          <a:effectLst>
            <a:outerShdw blurRad="254000" dist="50800" dir="5400000" algn="ctr" rotWithShape="0">
              <a:srgbClr val="000000">
                <a:alpha val="43137"/>
              </a:srgb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7" name="TextBox 6">
            <a:extLst>
              <a:ext uri="{FF2B5EF4-FFF2-40B4-BE49-F238E27FC236}">
                <a16:creationId xmlns:a16="http://schemas.microsoft.com/office/drawing/2014/main" id="{23FEFDBA-B696-F1B8-3979-E2EBC886002B}"/>
              </a:ext>
            </a:extLst>
          </p:cNvPr>
          <p:cNvSpPr txBox="1"/>
          <p:nvPr/>
        </p:nvSpPr>
        <p:spPr>
          <a:xfrm>
            <a:off x="477133" y="2544196"/>
            <a:ext cx="5723361" cy="3108543"/>
          </a:xfrm>
          <a:prstGeom prst="rect">
            <a:avLst/>
          </a:prstGeom>
          <a:noFill/>
        </p:spPr>
        <p:txBody>
          <a:bodyPr wrap="square" rtlCol="0">
            <a:spAutoFit/>
          </a:bodyPr>
          <a:lstStyle/>
          <a:p>
            <a:pPr algn="just"/>
            <a:r>
              <a:rPr lang="en-US" b="1" dirty="0"/>
              <a:t>Selected Features</a:t>
            </a:r>
          </a:p>
          <a:p>
            <a:pPr marL="285750" indent="-285750" algn="just">
              <a:buFont typeface="Arial" panose="020B0604020202020204" pitchFamily="34" charset="0"/>
              <a:buChar char="•"/>
            </a:pPr>
            <a:r>
              <a:rPr lang="en-US" sz="1600" dirty="0"/>
              <a:t>The plots revealed that PH_EDUCATION, PH_OCC, INS_QS, PPC, and Prosperity were the most important features.</a:t>
            </a:r>
          </a:p>
          <a:p>
            <a:pPr algn="just"/>
            <a:endParaRPr lang="en-US" sz="1600" dirty="0"/>
          </a:p>
          <a:p>
            <a:pPr marL="285750" indent="-285750" algn="just">
              <a:buFont typeface="Arial" panose="020B0604020202020204" pitchFamily="34" charset="0"/>
              <a:buChar char="•"/>
            </a:pPr>
            <a:r>
              <a:rPr lang="en-US" sz="1600" dirty="0"/>
              <a:t>Less impactful features, such as PH_PROS_BAND and INCOME SEGMENT, were removed to create a refined model. </a:t>
            </a:r>
          </a:p>
          <a:p>
            <a:pPr algn="just"/>
            <a:r>
              <a:rPr lang="en-US" sz="1600" dirty="0"/>
              <a:t> </a:t>
            </a:r>
          </a:p>
          <a:p>
            <a:pPr marL="285750" indent="-285750" algn="just">
              <a:buFont typeface="Arial" panose="020B0604020202020204" pitchFamily="34" charset="0"/>
              <a:buChar char="•"/>
            </a:pPr>
            <a:r>
              <a:rPr lang="en-US" sz="1600" dirty="0"/>
              <a:t>Reducing the model to the most important features improved efficiency and accuracy by reducing noise</a:t>
            </a:r>
          </a:p>
          <a:p>
            <a:pPr marL="285750" indent="-285750" algn="just">
              <a:buFont typeface="Arial" panose="020B0604020202020204" pitchFamily="34" charset="0"/>
              <a:buChar char="•"/>
            </a:pPr>
            <a:endParaRPr lang="en-US" sz="1600" b="1" dirty="0"/>
          </a:p>
          <a:p>
            <a:pPr algn="just"/>
            <a:endParaRPr lang="en-US" b="1" dirty="0"/>
          </a:p>
          <a:p>
            <a:pPr lvl="1" algn="just"/>
            <a:endParaRPr lang="en-IN" sz="1600" dirty="0"/>
          </a:p>
        </p:txBody>
      </p:sp>
      <p:sp>
        <p:nvSpPr>
          <p:cNvPr id="3" name="TextBox 2">
            <a:extLst>
              <a:ext uri="{FF2B5EF4-FFF2-40B4-BE49-F238E27FC236}">
                <a16:creationId xmlns:a16="http://schemas.microsoft.com/office/drawing/2014/main" id="{D95C19D2-8179-1533-A0A4-33A930116B4D}"/>
              </a:ext>
            </a:extLst>
          </p:cNvPr>
          <p:cNvSpPr txBox="1"/>
          <p:nvPr/>
        </p:nvSpPr>
        <p:spPr>
          <a:xfrm>
            <a:off x="406800" y="288000"/>
            <a:ext cx="9603975" cy="584775"/>
          </a:xfrm>
          <a:prstGeom prst="rect">
            <a:avLst/>
          </a:prstGeom>
          <a:noFill/>
        </p:spPr>
        <p:txBody>
          <a:bodyPr wrap="square" rtlCol="0">
            <a:spAutoFit/>
          </a:bodyPr>
          <a:lstStyle/>
          <a:p>
            <a:r>
              <a:rPr lang="en-IN" sz="3200" b="1" dirty="0">
                <a:solidFill>
                  <a:srgbClr val="002060"/>
                </a:solidFill>
              </a:rPr>
              <a:t>Feature Importance and Selection </a:t>
            </a:r>
          </a:p>
        </p:txBody>
      </p:sp>
      <p:cxnSp>
        <p:nvCxnSpPr>
          <p:cNvPr id="19" name="Straight Connector 18">
            <a:extLst>
              <a:ext uri="{FF2B5EF4-FFF2-40B4-BE49-F238E27FC236}">
                <a16:creationId xmlns:a16="http://schemas.microsoft.com/office/drawing/2014/main" id="{43690D78-950E-DB36-BB03-EE77BBD50677}"/>
              </a:ext>
            </a:extLst>
          </p:cNvPr>
          <p:cNvCxnSpPr>
            <a:cxnSpLocks/>
          </p:cNvCxnSpPr>
          <p:nvPr/>
        </p:nvCxnSpPr>
        <p:spPr>
          <a:xfrm>
            <a:off x="504497" y="872775"/>
            <a:ext cx="9806151" cy="0"/>
          </a:xfrm>
          <a:prstGeom prst="line">
            <a:avLst/>
          </a:prstGeom>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Rectangle: Rounded Corners 4">
            <a:extLst>
              <a:ext uri="{FF2B5EF4-FFF2-40B4-BE49-F238E27FC236}">
                <a16:creationId xmlns:a16="http://schemas.microsoft.com/office/drawing/2014/main" id="{44E728BD-06EF-5BE5-9F6A-F988E275B9D5}"/>
              </a:ext>
            </a:extLst>
          </p:cNvPr>
          <p:cNvSpPr/>
          <p:nvPr/>
        </p:nvSpPr>
        <p:spPr>
          <a:xfrm>
            <a:off x="9846688" y="3478869"/>
            <a:ext cx="2074534" cy="757837"/>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All Features</a:t>
            </a:r>
          </a:p>
        </p:txBody>
      </p:sp>
      <p:pic>
        <p:nvPicPr>
          <p:cNvPr id="2" name="Content Placeholder 5" descr="A graph of a graph of a model&#10;&#10;Description automatically generated with medium confidence">
            <a:extLst>
              <a:ext uri="{FF2B5EF4-FFF2-40B4-BE49-F238E27FC236}">
                <a16:creationId xmlns:a16="http://schemas.microsoft.com/office/drawing/2014/main" id="{ADBA2CF7-F1C8-B357-E9A9-E5F73ACBF7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5314" y="2177459"/>
            <a:ext cx="3414010" cy="2876303"/>
          </a:xfrm>
          <a:prstGeom prst="rect">
            <a:avLst/>
          </a:prstGeom>
          <a:effectLst/>
        </p:spPr>
      </p:pic>
    </p:spTree>
    <p:extLst>
      <p:ext uri="{BB962C8B-B14F-4D97-AF65-F5344CB8AC3E}">
        <p14:creationId xmlns:p14="http://schemas.microsoft.com/office/powerpoint/2010/main" val="594954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661ACB31-9977-DC19-ED0E-EB821C399C5A}"/>
              </a:ext>
            </a:extLst>
          </p:cNvPr>
          <p:cNvSpPr/>
          <p:nvPr/>
        </p:nvSpPr>
        <p:spPr>
          <a:xfrm>
            <a:off x="504497" y="1019502"/>
            <a:ext cx="5723360" cy="5676573"/>
          </a:xfrm>
          <a:prstGeom prst="roundRect">
            <a:avLst>
              <a:gd name="adj" fmla="val 9315"/>
            </a:avLst>
          </a:prstGeom>
          <a:solidFill>
            <a:schemeClr val="accent4">
              <a:lumMod val="40000"/>
              <a:lumOff val="60000"/>
            </a:schemeClr>
          </a:solidFill>
          <a:ln>
            <a:noFill/>
          </a:ln>
          <a:effectLst>
            <a:outerShdw blurRad="254000" dist="50800" dir="5400000" algn="ctr" rotWithShape="0">
              <a:srgbClr val="000000">
                <a:alpha val="43137"/>
              </a:srgb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7" name="TextBox 6">
            <a:extLst>
              <a:ext uri="{FF2B5EF4-FFF2-40B4-BE49-F238E27FC236}">
                <a16:creationId xmlns:a16="http://schemas.microsoft.com/office/drawing/2014/main" id="{23FEFDBA-B696-F1B8-3979-E2EBC886002B}"/>
              </a:ext>
            </a:extLst>
          </p:cNvPr>
          <p:cNvSpPr txBox="1"/>
          <p:nvPr/>
        </p:nvSpPr>
        <p:spPr>
          <a:xfrm>
            <a:off x="504497" y="1595630"/>
            <a:ext cx="5723361" cy="452431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t>I trained three models: Random Forest, K-Nearest Neighbors (KNN), and Decision Tree.</a:t>
            </a:r>
          </a:p>
          <a:p>
            <a:pPr marL="285750" indent="-285750" algn="just">
              <a:buFont typeface="Arial" panose="020B0604020202020204" pitchFamily="34" charset="0"/>
              <a:buChar char="•"/>
            </a:pPr>
            <a:endParaRPr lang="en-US" sz="1600" dirty="0"/>
          </a:p>
          <a:p>
            <a:pPr marL="342900" indent="-342900" algn="just">
              <a:buFont typeface="+mj-lt"/>
              <a:buAutoNum type="arabicPeriod"/>
            </a:pPr>
            <a:r>
              <a:rPr lang="en-US" sz="1600" dirty="0"/>
              <a:t>Random Forest: I chose this because it combines multiple decision trees to improve prediction accuracy. It handles complex data well.</a:t>
            </a:r>
          </a:p>
          <a:p>
            <a:pPr marL="342900" indent="-342900" algn="just">
              <a:buFont typeface="+mj-lt"/>
              <a:buAutoNum type="arabicPeriod"/>
            </a:pPr>
            <a:r>
              <a:rPr lang="en-US" sz="1600" dirty="0"/>
              <a:t>KNN: It works well with smaller datasets and is easy to understand. It can provide good results when the relationships between features are simple, making it worth testing.</a:t>
            </a:r>
          </a:p>
          <a:p>
            <a:pPr marL="342900" indent="-342900" algn="just">
              <a:buFont typeface="+mj-lt"/>
              <a:buAutoNum type="arabicPeriod"/>
            </a:pPr>
            <a:r>
              <a:rPr lang="en-US" sz="1600" dirty="0"/>
              <a:t>Decision Tree: It's straightforward and interpretable, offering clear insights into how decisions are made. It can handle both categorical and numerical data effectively.</a:t>
            </a:r>
          </a:p>
          <a:p>
            <a:pPr marL="342900" indent="-342900" algn="just">
              <a:buFont typeface="+mj-lt"/>
              <a:buAutoNum type="arabicPeriod"/>
            </a:pPr>
            <a:endParaRPr lang="en-US" sz="1600" dirty="0"/>
          </a:p>
          <a:p>
            <a:pPr marL="285750" indent="-285750" algn="just">
              <a:buFont typeface="Arial" panose="020B0604020202020204" pitchFamily="34" charset="0"/>
              <a:buChar char="•"/>
            </a:pPr>
            <a:r>
              <a:rPr lang="en-US" sz="1600" dirty="0"/>
              <a:t>The key criterion for choosing the final model was accuracy.</a:t>
            </a:r>
          </a:p>
          <a:p>
            <a:pPr algn="just"/>
            <a:endParaRPr lang="en-US" sz="1600" dirty="0"/>
          </a:p>
          <a:p>
            <a:pPr marL="285750" indent="-285750" algn="just">
              <a:buFont typeface="Arial" panose="020B0604020202020204" pitchFamily="34" charset="0"/>
              <a:buChar char="•"/>
            </a:pPr>
            <a:r>
              <a:rPr lang="en-US" sz="1600" dirty="0"/>
              <a:t>Based on the accuracy results, I selected the Random Forest model as the best-performing model.</a:t>
            </a:r>
          </a:p>
          <a:p>
            <a:pPr marL="742950" lvl="1" indent="-285750" algn="just">
              <a:buFont typeface="Arial" panose="020B0604020202020204" pitchFamily="34" charset="0"/>
              <a:buChar char="•"/>
            </a:pPr>
            <a:endParaRPr lang="en-IN" sz="1600" dirty="0"/>
          </a:p>
        </p:txBody>
      </p:sp>
      <p:sp>
        <p:nvSpPr>
          <p:cNvPr id="3" name="TextBox 2">
            <a:extLst>
              <a:ext uri="{FF2B5EF4-FFF2-40B4-BE49-F238E27FC236}">
                <a16:creationId xmlns:a16="http://schemas.microsoft.com/office/drawing/2014/main" id="{D95C19D2-8179-1533-A0A4-33A930116B4D}"/>
              </a:ext>
            </a:extLst>
          </p:cNvPr>
          <p:cNvSpPr txBox="1"/>
          <p:nvPr/>
        </p:nvSpPr>
        <p:spPr>
          <a:xfrm>
            <a:off x="406800" y="288000"/>
            <a:ext cx="9603975" cy="584775"/>
          </a:xfrm>
          <a:prstGeom prst="rect">
            <a:avLst/>
          </a:prstGeom>
          <a:noFill/>
        </p:spPr>
        <p:txBody>
          <a:bodyPr wrap="square" rtlCol="0">
            <a:spAutoFit/>
          </a:bodyPr>
          <a:lstStyle/>
          <a:p>
            <a:r>
              <a:rPr lang="en-IN" sz="3200" b="1" dirty="0">
                <a:solidFill>
                  <a:srgbClr val="002060"/>
                </a:solidFill>
              </a:rPr>
              <a:t>Classification Model Accuracy Comparison</a:t>
            </a:r>
          </a:p>
        </p:txBody>
      </p:sp>
      <p:sp>
        <p:nvSpPr>
          <p:cNvPr id="14" name="Rectangle: Rounded Corners 13">
            <a:extLst>
              <a:ext uri="{FF2B5EF4-FFF2-40B4-BE49-F238E27FC236}">
                <a16:creationId xmlns:a16="http://schemas.microsoft.com/office/drawing/2014/main" id="{8105C982-A0AF-1129-3F22-E7F988B6AF79}"/>
              </a:ext>
            </a:extLst>
          </p:cNvPr>
          <p:cNvSpPr/>
          <p:nvPr/>
        </p:nvSpPr>
        <p:spPr>
          <a:xfrm>
            <a:off x="7756806" y="2456405"/>
            <a:ext cx="2450884" cy="520057"/>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Accuracy of all three models</a:t>
            </a:r>
          </a:p>
        </p:txBody>
      </p:sp>
      <p:cxnSp>
        <p:nvCxnSpPr>
          <p:cNvPr id="19" name="Straight Connector 18">
            <a:extLst>
              <a:ext uri="{FF2B5EF4-FFF2-40B4-BE49-F238E27FC236}">
                <a16:creationId xmlns:a16="http://schemas.microsoft.com/office/drawing/2014/main" id="{43690D78-950E-DB36-BB03-EE77BBD50677}"/>
              </a:ext>
            </a:extLst>
          </p:cNvPr>
          <p:cNvCxnSpPr>
            <a:cxnSpLocks/>
          </p:cNvCxnSpPr>
          <p:nvPr/>
        </p:nvCxnSpPr>
        <p:spPr>
          <a:xfrm>
            <a:off x="504497" y="872775"/>
            <a:ext cx="9806151" cy="0"/>
          </a:xfrm>
          <a:prstGeom prst="line">
            <a:avLst/>
          </a:prstGeom>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 name="Content Placeholder 5">
            <a:extLst>
              <a:ext uri="{FF2B5EF4-FFF2-40B4-BE49-F238E27FC236}">
                <a16:creationId xmlns:a16="http://schemas.microsoft.com/office/drawing/2014/main" id="{CD947B63-1A70-DF16-6BD8-B58675C90363}"/>
              </a:ext>
            </a:extLst>
          </p:cNvPr>
          <p:cNvPicPr>
            <a:picLocks noChangeAspect="1"/>
          </p:cNvPicPr>
          <p:nvPr/>
        </p:nvPicPr>
        <p:blipFill>
          <a:blip r:embed="rId2"/>
          <a:stretch/>
        </p:blipFill>
        <p:spPr>
          <a:xfrm>
            <a:off x="6724311" y="3178715"/>
            <a:ext cx="4804181" cy="993112"/>
          </a:xfrm>
          <a:prstGeom prst="rect">
            <a:avLst/>
          </a:prstGeom>
        </p:spPr>
      </p:pic>
    </p:spTree>
    <p:extLst>
      <p:ext uri="{BB962C8B-B14F-4D97-AF65-F5344CB8AC3E}">
        <p14:creationId xmlns:p14="http://schemas.microsoft.com/office/powerpoint/2010/main" val="327890767"/>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7097</TotalTime>
  <Words>1319</Words>
  <Application>Microsoft Office PowerPoint</Application>
  <PresentationFormat>Widescreen</PresentationFormat>
  <Paragraphs>135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Arial</vt:lpstr>
      <vt:lpstr>Calibri</vt:lpstr>
      <vt:lpstr>Calibri Light</vt:lpstr>
      <vt:lpstr>Times New Roman</vt:lpstr>
      <vt:lpstr>1_Office Theme</vt:lpstr>
      <vt:lpstr>Insurance Policy Recommendation Engine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Aneet Bansal01/Mumbai (SION)/IB BizEx/Life</dc:creator>
  <cp:lastModifiedBy>Angad Budwal</cp:lastModifiedBy>
  <cp:revision>48</cp:revision>
  <dcterms:created xsi:type="dcterms:W3CDTF">2024-07-08T10:32:40Z</dcterms:created>
  <dcterms:modified xsi:type="dcterms:W3CDTF">2024-09-26T22:03:09Z</dcterms:modified>
</cp:coreProperties>
</file>