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4"/>
  </p:notesMasterIdLst>
  <p:sldIdLst>
    <p:sldId id="256" r:id="rId2"/>
    <p:sldId id="264" r:id="rId3"/>
    <p:sldId id="265" r:id="rId4"/>
    <p:sldId id="267" r:id="rId5"/>
    <p:sldId id="268" r:id="rId6"/>
    <p:sldId id="270" r:id="rId7"/>
    <p:sldId id="271" r:id="rId8"/>
    <p:sldId id="294" r:id="rId9"/>
    <p:sldId id="295" r:id="rId10"/>
    <p:sldId id="296" r:id="rId11"/>
    <p:sldId id="297" r:id="rId12"/>
    <p:sldId id="257" r:id="rId13"/>
    <p:sldId id="258" r:id="rId14"/>
    <p:sldId id="260" r:id="rId15"/>
    <p:sldId id="261" r:id="rId16"/>
    <p:sldId id="262" r:id="rId17"/>
    <p:sldId id="263" r:id="rId18"/>
    <p:sldId id="272" r:id="rId19"/>
    <p:sldId id="273" r:id="rId20"/>
    <p:sldId id="275" r:id="rId21"/>
    <p:sldId id="278" r:id="rId22"/>
    <p:sldId id="279" r:id="rId23"/>
    <p:sldId id="281" r:id="rId24"/>
    <p:sldId id="284" r:id="rId25"/>
    <p:sldId id="293" r:id="rId26"/>
    <p:sldId id="286" r:id="rId27"/>
    <p:sldId id="287" r:id="rId28"/>
    <p:sldId id="288" r:id="rId29"/>
    <p:sldId id="289" r:id="rId30"/>
    <p:sldId id="290" r:id="rId31"/>
    <p:sldId id="291" r:id="rId32"/>
    <p:sldId id="292"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
      <p:font typeface="Quattrocento San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OWJs7AzVGxRXyTiam3NNtrW7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BF299-67E2-4BFB-8E73-5326F458D061}">
  <a:tblStyle styleId="{C40BF299-67E2-4BFB-8E73-5326F458D06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BA3330-5612-4B72-9549-247F098FDBE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 name="Google Shape;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2" name="Google Shape;17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811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6" name="Google Shape;26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3" name="Google Shape;27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0" name="Google Shape;28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7" name="Google Shape;28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6" name="Google Shape;29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4" name="Google Shape;31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 name="Google Shape;5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39"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39"/>
          <p:cNvGrpSpPr/>
          <p:nvPr/>
        </p:nvGrpSpPr>
        <p:grpSpPr>
          <a:xfrm>
            <a:off x="6146800" y="0"/>
            <a:ext cx="2997200" cy="876300"/>
            <a:chOff x="6096000" y="3924300"/>
            <a:chExt cx="2997200" cy="876300"/>
          </a:xfrm>
        </p:grpSpPr>
        <p:sp>
          <p:nvSpPr>
            <p:cNvPr id="27" name="Google Shape;27;p39"/>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39"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39"/>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39"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3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41"/>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41"/>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3" name="Google Shape;43;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8"/>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38"/>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38"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8" name="Google Shape;18;p38"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9" name="Google Shape;19;p38"/>
          <p:cNvGrpSpPr/>
          <p:nvPr/>
        </p:nvGrpSpPr>
        <p:grpSpPr>
          <a:xfrm>
            <a:off x="6146800" y="0"/>
            <a:ext cx="2997200" cy="876300"/>
            <a:chOff x="6096000" y="3924300"/>
            <a:chExt cx="2997200" cy="876300"/>
          </a:xfrm>
        </p:grpSpPr>
        <p:sp>
          <p:nvSpPr>
            <p:cNvPr id="20" name="Google Shape;20;p3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38"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22" name="Google Shape;22;p3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38"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3schools.com/tags/tag_blockquote.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w3schools.com/tags/tag_q.asp" TargetMode="External"/><Relationship Id="rId3" Type="http://schemas.openxmlformats.org/officeDocument/2006/relationships/hyperlink" Target="https://www.w3schools.com/tags/tag_abbr.asp" TargetMode="External"/><Relationship Id="rId7" Type="http://schemas.openxmlformats.org/officeDocument/2006/relationships/hyperlink" Target="https://www.w3schools.com/tags/tag_cite.as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w3schools.com/tags/tag_blockquote.asp" TargetMode="External"/><Relationship Id="rId5" Type="http://schemas.openxmlformats.org/officeDocument/2006/relationships/hyperlink" Target="https://www.w3schools.com/tags/tag_bdo.asp" TargetMode="External"/><Relationship Id="rId4" Type="http://schemas.openxmlformats.org/officeDocument/2006/relationships/hyperlink" Target="https://www.w3schools.com/tags/tag_address.a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lvl="0" indent="0" algn="ctr" rtl="0">
              <a:lnSpc>
                <a:spcPct val="115000"/>
              </a:lnSpc>
              <a:spcBef>
                <a:spcPts val="1200"/>
              </a:spcBef>
              <a:spcAft>
                <a:spcPts val="1200"/>
              </a:spcAft>
              <a:buSzPts val="1100"/>
              <a:buNone/>
            </a:pPr>
            <a:r>
              <a:rPr lang="en-US" sz="5000" b="1">
                <a:solidFill>
                  <a:schemeClr val="dk1"/>
                </a:solidFill>
              </a:rPr>
              <a:t>More on HTML</a:t>
            </a:r>
            <a:endParaRPr sz="9600" b="1">
              <a:solidFill>
                <a:schemeClr val="dk1"/>
              </a:solidFill>
              <a:latin typeface="Calibri"/>
              <a:ea typeface="Calibri"/>
              <a:cs typeface="Calibri"/>
              <a:sym typeface="Calibri"/>
            </a:endParaRPr>
          </a:p>
        </p:txBody>
      </p:sp>
      <p:sp>
        <p:nvSpPr>
          <p:cNvPr id="53" name="Google Shape;53;p1"/>
          <p:cNvSpPr txBox="1"/>
          <p:nvPr/>
        </p:nvSpPr>
        <p:spPr>
          <a:xfrm>
            <a:off x="1676400" y="5599331"/>
            <a:ext cx="61722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Department of Computer Science and Engineering</a:t>
            </a:r>
            <a:endParaRPr/>
          </a:p>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Chitkara University, Punjab</a:t>
            </a:r>
            <a:endParaRPr/>
          </a:p>
        </p:txBody>
      </p:sp>
      <p:sp>
        <p:nvSpPr>
          <p:cNvPr id="54" name="Google Shape;5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Rectangle 1"/>
          <p:cNvSpPr>
            <a:spLocks noChangeArrowheads="1"/>
          </p:cNvSpPr>
          <p:nvPr/>
        </p:nvSpPr>
        <p:spPr bwMode="auto">
          <a:xfrm>
            <a:off x="87745" y="941763"/>
            <a:ext cx="8599055"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&lt;cite&gt;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tag defines the title of a creative work (e.g. a book, a poem, a song, a movie, a painting, a sculpture,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 person's name is not the title of a work.</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text in the </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&lt;cite&gt;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element usually renders in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italic</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267961" y="153221"/>
            <a:ext cx="1819729" cy="523220"/>
          </a:xfrm>
          <a:prstGeom prst="rect">
            <a:avLst/>
          </a:prstGeom>
        </p:spPr>
        <p:txBody>
          <a:bodyPr wrap="none">
            <a:spAutoFit/>
          </a:bodyPr>
          <a:lstStyle/>
          <a:p>
            <a:r>
              <a:rPr lang="en-US" altLang="en-US" sz="2800" b="1" dirty="0">
                <a:solidFill>
                  <a:schemeClr val="tx1"/>
                </a:solidFill>
                <a:latin typeface="Times New Roman" panose="02020603050405020304" pitchFamily="18" charset="0"/>
                <a:cs typeface="Times New Roman" panose="02020603050405020304" pitchFamily="18" charset="0"/>
              </a:rPr>
              <a:t>&lt;cite</a:t>
            </a:r>
            <a:r>
              <a:rPr lang="en-US" altLang="en-US" sz="2800" b="1" dirty="0" smtClean="0">
                <a:solidFill>
                  <a:schemeClr val="tx1"/>
                </a:solidFill>
                <a:latin typeface="Times New Roman" panose="02020603050405020304" pitchFamily="18" charset="0"/>
                <a:cs typeface="Times New Roman" panose="02020603050405020304" pitchFamily="18" charset="0"/>
              </a:rPr>
              <a:t>&gt; Tag</a:t>
            </a:r>
            <a:endParaRPr lang="en-IN" sz="2800" b="1" dirty="0">
              <a:solidFill>
                <a:schemeClr val="tx1"/>
              </a:solidFill>
            </a:endParaRPr>
          </a:p>
        </p:txBody>
      </p:sp>
      <p:sp>
        <p:nvSpPr>
          <p:cNvPr id="5" name="Rectangle 4"/>
          <p:cNvSpPr/>
          <p:nvPr/>
        </p:nvSpPr>
        <p:spPr>
          <a:xfrm>
            <a:off x="152400" y="2684413"/>
            <a:ext cx="4572000" cy="3693319"/>
          </a:xfrm>
          <a:prstGeom prst="rect">
            <a:avLst/>
          </a:prstGeom>
        </p:spPr>
        <p:txBody>
          <a:bodyPr>
            <a:spAutoFit/>
          </a:bodyPr>
          <a:lstStyle/>
          <a:p>
            <a:r>
              <a:rPr lang="en-IN" sz="1800" dirty="0">
                <a:latin typeface="Times New Roman" panose="02020603050405020304" pitchFamily="18" charset="0"/>
                <a:cs typeface="Times New Roman" panose="02020603050405020304" pitchFamily="18" charset="0"/>
              </a:rPr>
              <a:t>&lt;!DOCTYPE html&gt;</a:t>
            </a:r>
          </a:p>
          <a:p>
            <a:r>
              <a:rPr lang="en-IN" sz="1800" dirty="0">
                <a:latin typeface="Times New Roman" panose="02020603050405020304" pitchFamily="18" charset="0"/>
                <a:cs typeface="Times New Roman" panose="02020603050405020304" pitchFamily="18" charset="0"/>
              </a:rPr>
              <a:t>&lt;html&gt;</a:t>
            </a:r>
          </a:p>
          <a:p>
            <a:r>
              <a:rPr lang="en-IN" sz="1800" dirty="0">
                <a:latin typeface="Times New Roman" panose="02020603050405020304" pitchFamily="18" charset="0"/>
                <a:cs typeface="Times New Roman" panose="02020603050405020304" pitchFamily="18" charset="0"/>
              </a:rPr>
              <a:t>&lt;body&gt;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&lt;h1&gt;The cite element&lt;/h1&gt;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img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src</a:t>
            </a:r>
            <a:r>
              <a:rPr lang="en-IN" sz="1800" dirty="0">
                <a:latin typeface="Times New Roman" panose="02020603050405020304" pitchFamily="18" charset="0"/>
                <a:cs typeface="Times New Roman" panose="02020603050405020304" pitchFamily="18" charset="0"/>
              </a:rPr>
              <a:t>="img_the_scream.jpg" width="220" height="277" alt="The Scream"&gt;</a:t>
            </a:r>
          </a:p>
          <a:p>
            <a:r>
              <a:rPr lang="en-IN" sz="1800" dirty="0">
                <a:latin typeface="Times New Roman" panose="02020603050405020304" pitchFamily="18" charset="0"/>
                <a:cs typeface="Times New Roman" panose="02020603050405020304" pitchFamily="18" charset="0"/>
              </a:rPr>
              <a:t>&lt;p&gt;&lt;cite&gt;The Scream&lt;/cite&gt; by Edward Munch. Painted in 1893.&lt;/p&gt;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&lt;/body&gt;</a:t>
            </a:r>
          </a:p>
          <a:p>
            <a:r>
              <a:rPr lang="en-IN" sz="1800" dirty="0">
                <a:latin typeface="Times New Roman" panose="02020603050405020304" pitchFamily="18" charset="0"/>
                <a:cs typeface="Times New Roman" panose="02020603050405020304" pitchFamily="18" charset="0"/>
              </a:rPr>
              <a:t>&lt;/html&gt;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257" y="2540852"/>
            <a:ext cx="3610543" cy="3980439"/>
          </a:xfrm>
          <a:prstGeom prst="rect">
            <a:avLst/>
          </a:prstGeom>
        </p:spPr>
      </p:pic>
    </p:spTree>
    <p:extLst>
      <p:ext uri="{BB962C8B-B14F-4D97-AF65-F5344CB8AC3E}">
        <p14:creationId xmlns:p14="http://schemas.microsoft.com/office/powerpoint/2010/main" val="330349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Rectangle 1"/>
          <p:cNvSpPr>
            <a:spLocks noChangeArrowheads="1"/>
          </p:cNvSpPr>
          <p:nvPr/>
        </p:nvSpPr>
        <p:spPr bwMode="auto">
          <a:xfrm>
            <a:off x="120073" y="949236"/>
            <a:ext cx="6964218"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&lt;q&gt;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tag defines a short quotation.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Browsers normally insert quotation marks around the quotation.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Use </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2"/>
              </a:rPr>
              <a:t>&lt;</a:t>
            </a:r>
            <a:r>
              <a:rPr kumimoji="0" lang="en-US" altLang="en-US" sz="1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hlinkClick r:id="rId2"/>
              </a:rPr>
              <a:t>blockquote</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2"/>
              </a:rPr>
              <a:t>&gt;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for long quotations. </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214376" y="134749"/>
            <a:ext cx="1483098" cy="523220"/>
          </a:xfrm>
          <a:prstGeom prst="rect">
            <a:avLst/>
          </a:prstGeom>
        </p:spPr>
        <p:txBody>
          <a:bodyPr wrap="none">
            <a:spAutoFit/>
          </a:bodyPr>
          <a:lstStyle/>
          <a:p>
            <a:r>
              <a:rPr lang="en-US" altLang="en-US" sz="2800" b="1" dirty="0">
                <a:solidFill>
                  <a:schemeClr val="tx1"/>
                </a:solidFill>
                <a:latin typeface="Times New Roman" panose="02020603050405020304" pitchFamily="18" charset="0"/>
                <a:cs typeface="Times New Roman" panose="02020603050405020304" pitchFamily="18" charset="0"/>
              </a:rPr>
              <a:t>&lt;q</a:t>
            </a:r>
            <a:r>
              <a:rPr lang="en-US" altLang="en-US" sz="2800" b="1" dirty="0" smtClean="0">
                <a:solidFill>
                  <a:schemeClr val="tx1"/>
                </a:solidFill>
                <a:latin typeface="Times New Roman" panose="02020603050405020304" pitchFamily="18" charset="0"/>
                <a:cs typeface="Times New Roman" panose="02020603050405020304" pitchFamily="18" charset="0"/>
              </a:rPr>
              <a:t>&gt; Tag</a:t>
            </a:r>
            <a:endParaRPr lang="en-IN" sz="2800" b="1" dirty="0">
              <a:solidFill>
                <a:schemeClr val="tx1"/>
              </a:solidFill>
            </a:endParaRPr>
          </a:p>
        </p:txBody>
      </p:sp>
      <p:sp>
        <p:nvSpPr>
          <p:cNvPr id="5" name="Rectangle 4"/>
          <p:cNvSpPr/>
          <p:nvPr/>
        </p:nvSpPr>
        <p:spPr>
          <a:xfrm>
            <a:off x="120073" y="2440832"/>
            <a:ext cx="6964218" cy="3416320"/>
          </a:xfrm>
          <a:prstGeom prst="rect">
            <a:avLst/>
          </a:prstGeom>
        </p:spPr>
        <p:txBody>
          <a:bodyPr wrap="square">
            <a:spAutoFit/>
          </a:bodyPr>
          <a:lstStyle/>
          <a:p>
            <a:r>
              <a:rPr lang="en-IN" sz="1800" dirty="0">
                <a:latin typeface="Times New Roman" panose="02020603050405020304" pitchFamily="18" charset="0"/>
                <a:cs typeface="Times New Roman" panose="02020603050405020304" pitchFamily="18" charset="0"/>
              </a:rPr>
              <a:t>&lt;!DOCTYPE html&gt;</a:t>
            </a:r>
          </a:p>
          <a:p>
            <a:r>
              <a:rPr lang="en-IN" sz="1800" dirty="0">
                <a:latin typeface="Times New Roman" panose="02020603050405020304" pitchFamily="18" charset="0"/>
                <a:cs typeface="Times New Roman" panose="02020603050405020304" pitchFamily="18" charset="0"/>
              </a:rPr>
              <a:t>&lt;html&gt;</a:t>
            </a:r>
          </a:p>
          <a:p>
            <a:r>
              <a:rPr lang="en-IN" sz="1800" dirty="0">
                <a:latin typeface="Times New Roman" panose="02020603050405020304" pitchFamily="18" charset="0"/>
                <a:cs typeface="Times New Roman" panose="02020603050405020304" pitchFamily="18" charset="0"/>
              </a:rPr>
              <a:t>&lt;body&gt;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&lt;h1&gt;The q element&lt;/h1&gt;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&lt;p&gt;WWF's goal is to: </a:t>
            </a:r>
          </a:p>
          <a:p>
            <a:r>
              <a:rPr lang="en-IN" sz="1800" dirty="0">
                <a:latin typeface="Times New Roman" panose="02020603050405020304" pitchFamily="18" charset="0"/>
                <a:cs typeface="Times New Roman" panose="02020603050405020304" pitchFamily="18" charset="0"/>
              </a:rPr>
              <a:t>&lt;q&gt;Build a future where people live in harmony with nature.&lt;/q&gt;</a:t>
            </a:r>
          </a:p>
          <a:p>
            <a:r>
              <a:rPr lang="en-IN" sz="1800" dirty="0">
                <a:latin typeface="Times New Roman" panose="02020603050405020304" pitchFamily="18" charset="0"/>
                <a:cs typeface="Times New Roman" panose="02020603050405020304" pitchFamily="18" charset="0"/>
              </a:rPr>
              <a:t>We hope they succeed.&lt;/p&gt;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&lt;/body&gt;</a:t>
            </a:r>
          </a:p>
          <a:p>
            <a:r>
              <a:rPr lang="en-IN" sz="1800" dirty="0">
                <a:latin typeface="Times New Roman" panose="02020603050405020304" pitchFamily="18" charset="0"/>
                <a:cs typeface="Times New Roman" panose="02020603050405020304" pitchFamily="18" charset="0"/>
              </a:rPr>
              <a:t>&lt;/html&gt;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819" y="5482261"/>
            <a:ext cx="5516981" cy="874089"/>
          </a:xfrm>
          <a:prstGeom prst="rect">
            <a:avLst/>
          </a:prstGeom>
        </p:spPr>
      </p:pic>
    </p:spTree>
    <p:extLst>
      <p:ext uri="{BB962C8B-B14F-4D97-AF65-F5344CB8AC3E}">
        <p14:creationId xmlns:p14="http://schemas.microsoft.com/office/powerpoint/2010/main" val="137172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110836" y="0"/>
            <a:ext cx="3205018" cy="68349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The &lt;div&gt; tag</a:t>
            </a:r>
            <a:endParaRPr sz="2800" b="1" dirty="0"/>
          </a:p>
        </p:txBody>
      </p:sp>
      <p:sp>
        <p:nvSpPr>
          <p:cNvPr id="60" name="Google Shape;60;p2"/>
          <p:cNvSpPr txBox="1">
            <a:spLocks noGrp="1"/>
          </p:cNvSpPr>
          <p:nvPr>
            <p:ph type="body" idx="1"/>
          </p:nvPr>
        </p:nvSpPr>
        <p:spPr>
          <a:xfrm>
            <a:off x="217055" y="965201"/>
            <a:ext cx="8686800" cy="164869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dirty="0"/>
              <a:t>The &lt;div&gt; tag defines a division or a section in an HTML document</a:t>
            </a:r>
            <a:r>
              <a:rPr lang="en-US" dirty="0" smtClean="0"/>
              <a:t>.</a:t>
            </a:r>
            <a:endParaRPr dirty="0"/>
          </a:p>
          <a:p>
            <a:pPr marL="342900" lvl="0" indent="-342900" algn="just" rtl="0">
              <a:spcBef>
                <a:spcPts val="440"/>
              </a:spcBef>
              <a:spcAft>
                <a:spcPts val="0"/>
              </a:spcAft>
              <a:buClr>
                <a:schemeClr val="dk1"/>
              </a:buClr>
              <a:buSzPts val="2200"/>
              <a:buChar char="•"/>
            </a:pPr>
            <a:r>
              <a:rPr lang="en-US" dirty="0"/>
              <a:t>The &lt;div&gt; tag is used as a container for HTML elements - which is then styled with CSS or manipulated with JavaScript</a:t>
            </a:r>
            <a:r>
              <a:rPr lang="en-US" dirty="0" smtClean="0"/>
              <a:t>.</a:t>
            </a:r>
            <a:endParaRPr dirty="0"/>
          </a:p>
          <a:p>
            <a:pPr marL="342900" lvl="0" indent="-342900" algn="just" rtl="0">
              <a:spcBef>
                <a:spcPts val="440"/>
              </a:spcBef>
              <a:spcAft>
                <a:spcPts val="0"/>
              </a:spcAft>
              <a:buClr>
                <a:schemeClr val="dk1"/>
              </a:buClr>
              <a:buSzPts val="2200"/>
              <a:buChar char="•"/>
            </a:pPr>
            <a:r>
              <a:rPr lang="en-US" dirty="0"/>
              <a:t>The &lt;div&gt; tag is easily styled by using the class or id attribute.</a:t>
            </a:r>
            <a:endParaRPr dirty="0"/>
          </a:p>
        </p:txBody>
      </p:sp>
      <p:sp>
        <p:nvSpPr>
          <p:cNvPr id="61" name="Google Shape;6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12</a:t>
            </a:fld>
            <a:endParaRPr sz="1200" b="1">
              <a:solidFill>
                <a:schemeClr val="lt1"/>
              </a:solidFill>
              <a:latin typeface="Arial"/>
              <a:ea typeface="Arial"/>
              <a:cs typeface="Arial"/>
              <a:sym typeface="Arial"/>
            </a:endParaRPr>
          </a:p>
        </p:txBody>
      </p:sp>
      <p:sp>
        <p:nvSpPr>
          <p:cNvPr id="2" name="Rectangle 1"/>
          <p:cNvSpPr/>
          <p:nvPr/>
        </p:nvSpPr>
        <p:spPr>
          <a:xfrm>
            <a:off x="494146" y="2620819"/>
            <a:ext cx="4572000" cy="3524042"/>
          </a:xfrm>
          <a:prstGeom prst="rect">
            <a:avLst/>
          </a:prstGeom>
        </p:spPr>
        <p:txBody>
          <a:bodyPr>
            <a:spAutoFit/>
          </a:bodyPr>
          <a:lstStyle/>
          <a:p>
            <a:pPr lvl="0">
              <a:buClr>
                <a:schemeClr val="dk1"/>
              </a:buClr>
              <a:buSzPts val="1400"/>
            </a:pPr>
            <a:r>
              <a:rPr lang="en-US" sz="1800" dirty="0">
                <a:latin typeface="Times New Roman" panose="02020603050405020304" pitchFamily="18" charset="0"/>
                <a:cs typeface="Times New Roman" panose="02020603050405020304" pitchFamily="18" charset="0"/>
              </a:rPr>
              <a:t>&lt;!DOCTYPE html&gt;</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&lt;html&gt;</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&lt;head&gt;</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&lt;style&gt;</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myDiv</a:t>
            </a:r>
            <a:r>
              <a:rPr lang="en-US" sz="1800" dirty="0">
                <a:latin typeface="Times New Roman" panose="02020603050405020304" pitchFamily="18" charset="0"/>
                <a:cs typeface="Times New Roman" panose="02020603050405020304" pitchFamily="18" charset="0"/>
              </a:rPr>
              <a:t> {</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  border: 5px outset black;</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  background-color: </a:t>
            </a:r>
            <a:r>
              <a:rPr lang="en-US" sz="1800" dirty="0" err="1">
                <a:latin typeface="Times New Roman" panose="02020603050405020304" pitchFamily="18" charset="0"/>
                <a:cs typeface="Times New Roman" panose="02020603050405020304" pitchFamily="18" charset="0"/>
              </a:rPr>
              <a:t>lightgreen</a:t>
            </a:r>
            <a:r>
              <a:rPr lang="en-US" sz="1800" dirty="0">
                <a:latin typeface="Times New Roman" panose="02020603050405020304" pitchFamily="18" charset="0"/>
                <a:cs typeface="Times New Roman" panose="02020603050405020304" pitchFamily="18" charset="0"/>
              </a:rPr>
              <a:t>;    </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  text-align: center;</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&lt;/style&gt;</a:t>
            </a:r>
          </a:p>
          <a:p>
            <a:pPr lvl="0">
              <a:spcBef>
                <a:spcPts val="280"/>
              </a:spcBef>
              <a:buClr>
                <a:schemeClr val="dk1"/>
              </a:buClr>
              <a:buSzPts val="1400"/>
            </a:pPr>
            <a:r>
              <a:rPr lang="en-US" sz="1800" dirty="0">
                <a:latin typeface="Times New Roman" panose="02020603050405020304" pitchFamily="18" charset="0"/>
                <a:cs typeface="Times New Roman" panose="02020603050405020304" pitchFamily="18" charset="0"/>
              </a:rPr>
              <a:t>&lt;/head</a:t>
            </a:r>
            <a:r>
              <a:rPr lang="en-US" sz="1800"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body" idx="1"/>
          </p:nvPr>
        </p:nvSpPr>
        <p:spPr>
          <a:xfrm>
            <a:off x="104487" y="747712"/>
            <a:ext cx="5437332" cy="4110615"/>
          </a:xfrm>
          <a:prstGeom prst="rect">
            <a:avLst/>
          </a:prstGeom>
          <a:noFill/>
          <a:ln>
            <a:noFill/>
          </a:ln>
        </p:spPr>
        <p:txBody>
          <a:bodyPr spcFirstLastPara="1" wrap="square" lIns="91425" tIns="45700" rIns="91425" bIns="45700" anchor="t" anchorCtr="0">
            <a:noAutofit/>
          </a:bodyPr>
          <a:lstStyle/>
          <a:p>
            <a:pPr marL="0" indent="0">
              <a:spcBef>
                <a:spcPts val="280"/>
              </a:spcBef>
              <a:buSzPts val="1400"/>
              <a:buNone/>
            </a:pPr>
            <a:r>
              <a:rPr lang="en-US" sz="1800" dirty="0">
                <a:latin typeface="Times New Roman" panose="02020603050405020304" pitchFamily="18" charset="0"/>
                <a:cs typeface="Times New Roman" panose="02020603050405020304" pitchFamily="18" charset="0"/>
              </a:rPr>
              <a:t>&lt;body</a:t>
            </a:r>
            <a:r>
              <a:rPr lang="en-US" sz="1800" dirty="0" smtClean="0">
                <a:latin typeface="Times New Roman" panose="02020603050405020304" pitchFamily="18" charset="0"/>
                <a:cs typeface="Times New Roman" panose="02020603050405020304" pitchFamily="18" charset="0"/>
              </a:rPr>
              <a:t>&gt;</a:t>
            </a:r>
            <a:endParaRPr sz="1800" dirty="0"/>
          </a:p>
          <a:p>
            <a:pPr marL="0" lvl="0" indent="0" algn="l" rtl="0">
              <a:spcBef>
                <a:spcPts val="280"/>
              </a:spcBef>
              <a:spcAft>
                <a:spcPts val="0"/>
              </a:spcAft>
              <a:buClr>
                <a:schemeClr val="dk1"/>
              </a:buClr>
              <a:buSzPts val="1400"/>
              <a:buNone/>
            </a:pPr>
            <a:r>
              <a:rPr lang="en-US" sz="1800" dirty="0"/>
              <a:t>&lt;h1&gt;The div element&lt;/h1&gt;</a:t>
            </a:r>
            <a:endParaRPr sz="1800" dirty="0"/>
          </a:p>
          <a:p>
            <a:pPr marL="0" lvl="0" indent="0" algn="l" rtl="0">
              <a:spcBef>
                <a:spcPts val="280"/>
              </a:spcBef>
              <a:spcAft>
                <a:spcPts val="0"/>
              </a:spcAft>
              <a:buClr>
                <a:schemeClr val="dk1"/>
              </a:buClr>
              <a:buSzPts val="1400"/>
              <a:buNone/>
            </a:pPr>
            <a:endParaRPr sz="1800" dirty="0"/>
          </a:p>
          <a:p>
            <a:pPr marL="0" lvl="0" indent="0" algn="l" rtl="0">
              <a:spcBef>
                <a:spcPts val="280"/>
              </a:spcBef>
              <a:spcAft>
                <a:spcPts val="0"/>
              </a:spcAft>
              <a:buClr>
                <a:schemeClr val="dk1"/>
              </a:buClr>
              <a:buSzPts val="1400"/>
              <a:buNone/>
            </a:pPr>
            <a:r>
              <a:rPr lang="en-US" sz="1800" dirty="0"/>
              <a:t>&lt;div class="</a:t>
            </a:r>
            <a:r>
              <a:rPr lang="en-US" sz="1800" dirty="0" err="1"/>
              <a:t>myDiv</a:t>
            </a:r>
            <a:r>
              <a:rPr lang="en-US" sz="1800" dirty="0"/>
              <a:t>"&gt;</a:t>
            </a:r>
            <a:endParaRPr sz="1800" dirty="0"/>
          </a:p>
          <a:p>
            <a:pPr marL="0" lvl="0" indent="0" algn="l" rtl="0">
              <a:spcBef>
                <a:spcPts val="280"/>
              </a:spcBef>
              <a:spcAft>
                <a:spcPts val="0"/>
              </a:spcAft>
              <a:buClr>
                <a:schemeClr val="dk1"/>
              </a:buClr>
              <a:buSzPts val="1400"/>
              <a:buNone/>
            </a:pPr>
            <a:r>
              <a:rPr lang="en-US" sz="1800" dirty="0"/>
              <a:t>  &lt;h2&gt;This is a heading in a div element&lt;/h2&gt;</a:t>
            </a:r>
            <a:endParaRPr sz="1800" dirty="0"/>
          </a:p>
          <a:p>
            <a:pPr marL="0" lvl="0" indent="0" algn="l" rtl="0">
              <a:spcBef>
                <a:spcPts val="280"/>
              </a:spcBef>
              <a:spcAft>
                <a:spcPts val="0"/>
              </a:spcAft>
              <a:buClr>
                <a:schemeClr val="dk1"/>
              </a:buClr>
              <a:buSzPts val="1400"/>
              <a:buNone/>
            </a:pPr>
            <a:r>
              <a:rPr lang="en-US" sz="1800" dirty="0"/>
              <a:t>  &lt;p&gt;This is some text present  in a div element.&lt;/p&gt;</a:t>
            </a:r>
            <a:endParaRPr sz="1800" dirty="0"/>
          </a:p>
          <a:p>
            <a:pPr marL="0" lvl="0" indent="0" algn="l" rtl="0">
              <a:spcBef>
                <a:spcPts val="280"/>
              </a:spcBef>
              <a:spcAft>
                <a:spcPts val="0"/>
              </a:spcAft>
              <a:buClr>
                <a:schemeClr val="dk1"/>
              </a:buClr>
              <a:buSzPts val="1400"/>
              <a:buNone/>
            </a:pPr>
            <a:r>
              <a:rPr lang="en-US" sz="1800" dirty="0"/>
              <a:t>&lt;/div</a:t>
            </a:r>
            <a:r>
              <a:rPr lang="en-US" sz="1800" dirty="0" smtClean="0"/>
              <a:t>&gt;</a:t>
            </a:r>
          </a:p>
          <a:p>
            <a:pPr marL="88900" lvl="0" indent="0">
              <a:spcBef>
                <a:spcPts val="280"/>
              </a:spcBef>
              <a:buClr>
                <a:schemeClr val="dk1"/>
              </a:buClr>
              <a:buSzPts val="1400"/>
              <a:buNone/>
            </a:pPr>
            <a:r>
              <a:rPr lang="en-US" sz="1800" dirty="0">
                <a:latin typeface="Times New Roman" panose="02020603050405020304" pitchFamily="18" charset="0"/>
                <a:cs typeface="Times New Roman" panose="02020603050405020304" pitchFamily="18" charset="0"/>
              </a:rPr>
              <a:t>&lt;p&gt;This is text outside the div element.&lt;/p&gt;</a:t>
            </a:r>
          </a:p>
          <a:p>
            <a:pPr marL="88900" lvl="0" indent="0">
              <a:spcBef>
                <a:spcPts val="280"/>
              </a:spcBef>
              <a:buClr>
                <a:schemeClr val="dk1"/>
              </a:buClr>
              <a:buSzPts val="1400"/>
              <a:buNone/>
            </a:pPr>
            <a:endParaRPr lang="en-US" sz="1800" dirty="0">
              <a:latin typeface="Times New Roman" panose="02020603050405020304" pitchFamily="18" charset="0"/>
              <a:cs typeface="Times New Roman" panose="02020603050405020304" pitchFamily="18" charset="0"/>
            </a:endParaRPr>
          </a:p>
          <a:p>
            <a:pPr marL="88900" lvl="0" indent="0">
              <a:spcBef>
                <a:spcPts val="280"/>
              </a:spcBef>
              <a:buClr>
                <a:schemeClr val="dk1"/>
              </a:buClr>
              <a:buSzPts val="1400"/>
              <a:buNone/>
            </a:pPr>
            <a:r>
              <a:rPr lang="en-US" sz="1800" dirty="0">
                <a:latin typeface="Times New Roman" panose="02020603050405020304" pitchFamily="18" charset="0"/>
                <a:cs typeface="Times New Roman" panose="02020603050405020304" pitchFamily="18" charset="0"/>
              </a:rPr>
              <a:t>&lt;/body&gt;</a:t>
            </a:r>
          </a:p>
          <a:p>
            <a:pPr marL="88900" lvl="0" indent="0">
              <a:spcBef>
                <a:spcPts val="280"/>
              </a:spcBef>
              <a:buClr>
                <a:schemeClr val="dk1"/>
              </a:buClr>
              <a:buSzPts val="1400"/>
              <a:buNone/>
            </a:pPr>
            <a:r>
              <a:rPr lang="en-US" sz="1800" dirty="0">
                <a:latin typeface="Times New Roman" panose="02020603050405020304" pitchFamily="18" charset="0"/>
                <a:cs typeface="Times New Roman" panose="02020603050405020304" pitchFamily="18" charset="0"/>
              </a:rPr>
              <a:t>&lt;/html</a:t>
            </a:r>
            <a:r>
              <a:rPr lang="en-US" sz="1800" dirty="0" smtClean="0">
                <a:latin typeface="Times New Roman" panose="02020603050405020304" pitchFamily="18" charset="0"/>
                <a:cs typeface="Times New Roman" panose="02020603050405020304" pitchFamily="18" charset="0"/>
              </a:rPr>
              <a:t>&gt;</a:t>
            </a:r>
          </a:p>
          <a:p>
            <a:pPr marL="88900" lvl="0" indent="0">
              <a:spcBef>
                <a:spcPts val="280"/>
              </a:spcBef>
              <a:buClr>
                <a:schemeClr val="dk1"/>
              </a:buClr>
              <a:buSzPts val="140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&lt;div&gt; section in a document that is styled with CSS:</a:t>
            </a:r>
          </a:p>
          <a:p>
            <a:pPr marL="0" lvl="0" indent="0" algn="l" rtl="0">
              <a:spcBef>
                <a:spcPts val="280"/>
              </a:spcBef>
              <a:spcAft>
                <a:spcPts val="0"/>
              </a:spcAft>
              <a:buClr>
                <a:schemeClr val="dk1"/>
              </a:buClr>
              <a:buSzPts val="1400"/>
              <a:buNone/>
            </a:pPr>
            <a:endParaRPr sz="1800" dirty="0"/>
          </a:p>
          <a:p>
            <a:pPr marL="0" lvl="0" indent="0" algn="l" rtl="0">
              <a:spcBef>
                <a:spcPts val="280"/>
              </a:spcBef>
              <a:spcAft>
                <a:spcPts val="0"/>
              </a:spcAft>
              <a:buClr>
                <a:schemeClr val="dk1"/>
              </a:buClr>
              <a:buSzPts val="1400"/>
              <a:buNone/>
            </a:pPr>
            <a:endParaRPr sz="1800" dirty="0"/>
          </a:p>
        </p:txBody>
      </p:sp>
      <p:sp>
        <p:nvSpPr>
          <p:cNvPr id="67" name="Google Shape;6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13</a:t>
            </a:fld>
            <a:endParaRPr sz="1200" b="1">
              <a:solidFill>
                <a:schemeClr val="lt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45" y="4564928"/>
            <a:ext cx="7430655" cy="19739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body" idx="1"/>
          </p:nvPr>
        </p:nvSpPr>
        <p:spPr>
          <a:xfrm>
            <a:off x="55025" y="902855"/>
            <a:ext cx="8950430" cy="345671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dirty="0"/>
              <a:t>A block-level element always starts on a new line, and the browsers automatically add some space (a margin) before and after the element</a:t>
            </a:r>
            <a:r>
              <a:rPr lang="en-US" dirty="0" smtClean="0"/>
              <a:t>.</a:t>
            </a:r>
            <a:endParaRPr dirty="0"/>
          </a:p>
          <a:p>
            <a:pPr marL="342900" lvl="0" indent="-342900" algn="just" rtl="0">
              <a:spcBef>
                <a:spcPts val="440"/>
              </a:spcBef>
              <a:spcAft>
                <a:spcPts val="0"/>
              </a:spcAft>
              <a:buClr>
                <a:schemeClr val="dk1"/>
              </a:buClr>
              <a:buSzPts val="2200"/>
              <a:buChar char="•"/>
            </a:pPr>
            <a:r>
              <a:rPr lang="en-US" dirty="0"/>
              <a:t>A block-level element always takes up the full width available (stretches out to the left and right as far as it can).</a:t>
            </a:r>
            <a:endParaRPr dirty="0"/>
          </a:p>
          <a:p>
            <a:pPr marL="342900" lvl="0" indent="-203200" algn="just" rtl="0">
              <a:spcBef>
                <a:spcPts val="440"/>
              </a:spcBef>
              <a:spcAft>
                <a:spcPts val="0"/>
              </a:spcAft>
              <a:buClr>
                <a:schemeClr val="dk1"/>
              </a:buClr>
              <a:buSzPts val="2200"/>
              <a:buNone/>
            </a:pPr>
            <a:endParaRPr dirty="0"/>
          </a:p>
          <a:p>
            <a:pPr marL="0" lvl="0" indent="0" algn="just" rtl="0">
              <a:spcBef>
                <a:spcPts val="440"/>
              </a:spcBef>
              <a:spcAft>
                <a:spcPts val="0"/>
              </a:spcAft>
              <a:buClr>
                <a:schemeClr val="dk1"/>
              </a:buClr>
              <a:buSzPts val="2200"/>
              <a:buNone/>
            </a:pPr>
            <a:r>
              <a:rPr lang="en-US" dirty="0"/>
              <a:t>Two commonly used block elements are: &lt;p&gt; and &lt;div&gt;.</a:t>
            </a:r>
            <a:endParaRPr dirty="0"/>
          </a:p>
          <a:p>
            <a:pPr marL="342900" lvl="0" indent="-203200" algn="just" rtl="0">
              <a:spcBef>
                <a:spcPts val="440"/>
              </a:spcBef>
              <a:spcAft>
                <a:spcPts val="0"/>
              </a:spcAft>
              <a:buClr>
                <a:schemeClr val="dk1"/>
              </a:buClr>
              <a:buSzPts val="2200"/>
              <a:buNone/>
            </a:pPr>
            <a:endParaRPr dirty="0"/>
          </a:p>
          <a:p>
            <a:pPr marL="342900" lvl="0" indent="-342900" algn="just" rtl="0">
              <a:spcBef>
                <a:spcPts val="440"/>
              </a:spcBef>
              <a:spcAft>
                <a:spcPts val="0"/>
              </a:spcAft>
              <a:buClr>
                <a:schemeClr val="dk1"/>
              </a:buClr>
              <a:buSzPts val="2200"/>
              <a:buChar char="•"/>
            </a:pPr>
            <a:r>
              <a:rPr lang="en-US" dirty="0"/>
              <a:t>The &lt;p&gt; element defines a paragraph in an HTML document</a:t>
            </a:r>
            <a:r>
              <a:rPr lang="en-US" dirty="0" smtClean="0"/>
              <a:t>.</a:t>
            </a:r>
            <a:endParaRPr dirty="0"/>
          </a:p>
          <a:p>
            <a:pPr marL="342900" lvl="0" indent="-342900" algn="just" rtl="0">
              <a:spcBef>
                <a:spcPts val="440"/>
              </a:spcBef>
              <a:spcAft>
                <a:spcPts val="0"/>
              </a:spcAft>
              <a:buClr>
                <a:schemeClr val="dk1"/>
              </a:buClr>
              <a:buSzPts val="2200"/>
              <a:buChar char="•"/>
            </a:pPr>
            <a:r>
              <a:rPr lang="en-US" dirty="0"/>
              <a:t>The &lt;div&gt; element defines a division or a section in an HTML document.</a:t>
            </a:r>
            <a:endParaRPr dirty="0"/>
          </a:p>
        </p:txBody>
      </p:sp>
      <p:sp>
        <p:nvSpPr>
          <p:cNvPr id="81" name="Google Shape;8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14</a:t>
            </a:fld>
            <a:endParaRPr sz="1200" b="1">
              <a:solidFill>
                <a:schemeClr val="lt1"/>
              </a:solidFill>
              <a:latin typeface="Arial"/>
              <a:ea typeface="Arial"/>
              <a:cs typeface="Arial"/>
              <a:sym typeface="Arial"/>
            </a:endParaRPr>
          </a:p>
        </p:txBody>
      </p:sp>
      <p:sp>
        <p:nvSpPr>
          <p:cNvPr id="4" name="Rectangle 3"/>
          <p:cNvSpPr/>
          <p:nvPr/>
        </p:nvSpPr>
        <p:spPr>
          <a:xfrm>
            <a:off x="599708" y="171694"/>
            <a:ext cx="3844322"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Block-level Elements</a:t>
            </a:r>
            <a:endParaRPr lang="en-IN" sz="3200" b="1" dirty="0">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96012" y="4825735"/>
            <a:ext cx="8696036" cy="1359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&lt;span&gt; Element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&lt;span&gt;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element is an inline container used to mark up a part of a text, or a part of a document.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&lt;span&gt;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element has no required attributes, but </a:t>
            </a:r>
            <a:r>
              <a:rPr kumimoji="0" lang="en-US" altLang="en-US" sz="20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style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id</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are common.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15</a:t>
            </a:fld>
            <a:endParaRPr sz="1200" b="1">
              <a:solidFill>
                <a:schemeClr val="lt1"/>
              </a:solidFill>
              <a:latin typeface="Arial"/>
              <a:ea typeface="Arial"/>
              <a:cs typeface="Arial"/>
              <a:sym typeface="Arial"/>
            </a:endParaRPr>
          </a:p>
        </p:txBody>
      </p:sp>
      <p:sp>
        <p:nvSpPr>
          <p:cNvPr id="88" name="Google Shape;88;p6"/>
          <p:cNvSpPr/>
          <p:nvPr/>
        </p:nvSpPr>
        <p:spPr>
          <a:xfrm>
            <a:off x="0" y="771813"/>
            <a:ext cx="6581775"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&lt;!DOCTYPE html&gt;</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&lt;html&gt;</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&lt;body&gt;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&lt;p style="border: 1px solid black"&gt;Hello </a:t>
            </a:r>
            <a:r>
              <a:rPr lang="en-US" sz="1800" dirty="0" smtClean="0">
                <a:solidFill>
                  <a:schemeClr val="dk1"/>
                </a:solidFill>
                <a:latin typeface="Arial"/>
                <a:ea typeface="Arial"/>
                <a:cs typeface="Arial"/>
                <a:sym typeface="Arial"/>
              </a:rPr>
              <a:t>G30&lt;/</a:t>
            </a:r>
            <a:r>
              <a:rPr lang="en-US" sz="1800" dirty="0">
                <a:solidFill>
                  <a:schemeClr val="dk1"/>
                </a:solidFill>
                <a:latin typeface="Arial"/>
                <a:ea typeface="Arial"/>
                <a:cs typeface="Arial"/>
                <a:sym typeface="Arial"/>
              </a:rPr>
              <a:t>p&gt;</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&lt;div style="border: 1px solid black"&gt;Hello </a:t>
            </a:r>
            <a:r>
              <a:rPr lang="en-US" sz="1800" dirty="0" smtClean="0">
                <a:solidFill>
                  <a:schemeClr val="dk1"/>
                </a:solidFill>
                <a:latin typeface="Arial"/>
                <a:ea typeface="Arial"/>
                <a:cs typeface="Arial"/>
                <a:sym typeface="Arial"/>
              </a:rPr>
              <a:t>G30&lt;/</a:t>
            </a:r>
            <a:r>
              <a:rPr lang="en-US" sz="1800" dirty="0">
                <a:solidFill>
                  <a:schemeClr val="dk1"/>
                </a:solidFill>
                <a:latin typeface="Arial"/>
                <a:ea typeface="Arial"/>
                <a:cs typeface="Arial"/>
                <a:sym typeface="Arial"/>
              </a:rPr>
              <a:t>div</a:t>
            </a:r>
            <a:r>
              <a:rPr lang="en-US" sz="1800" dirty="0" smtClean="0">
                <a:solidFill>
                  <a:schemeClr val="dk1"/>
                </a:solidFill>
                <a:latin typeface="Arial"/>
                <a:ea typeface="Arial"/>
                <a:cs typeface="Arial"/>
                <a:sym typeface="Arial"/>
              </a:rPr>
              <a:t>&gt;</a:t>
            </a: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&lt;/body&gt;</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&lt;/html&gt;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77" y="3892005"/>
            <a:ext cx="5182941" cy="7858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7"/>
          <p:cNvSpPr txBox="1">
            <a:spLocks noGrp="1"/>
          </p:cNvSpPr>
          <p:nvPr>
            <p:ph type="body" idx="1"/>
          </p:nvPr>
        </p:nvSpPr>
        <p:spPr>
          <a:xfrm>
            <a:off x="152400" y="990600"/>
            <a:ext cx="8534400" cy="4906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r>
              <a:rPr lang="en-US" sz="2000" dirty="0"/>
              <a:t>An inline element does not start on a new line</a:t>
            </a:r>
            <a:r>
              <a:rPr lang="en-US" sz="2000" dirty="0" smtClean="0"/>
              <a:t>.</a:t>
            </a:r>
            <a:endParaRPr sz="2000" dirty="0"/>
          </a:p>
          <a:p>
            <a:pPr marL="342900" lvl="0" indent="-342900" algn="l" rtl="0">
              <a:spcBef>
                <a:spcPts val="440"/>
              </a:spcBef>
              <a:spcAft>
                <a:spcPts val="0"/>
              </a:spcAft>
              <a:buClr>
                <a:schemeClr val="dk1"/>
              </a:buClr>
              <a:buSzPts val="2200"/>
              <a:buChar char="•"/>
            </a:pPr>
            <a:r>
              <a:rPr lang="en-US" sz="2000" dirty="0"/>
              <a:t>An inline element only takes up as much width as </a:t>
            </a:r>
            <a:r>
              <a:rPr lang="en-US" sz="2000" dirty="0" smtClean="0"/>
              <a:t>necessary.</a:t>
            </a:r>
            <a:endParaRPr sz="2000" dirty="0"/>
          </a:p>
        </p:txBody>
      </p:sp>
      <p:sp>
        <p:nvSpPr>
          <p:cNvPr id="96" name="Google Shape;9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16</a:t>
            </a:fld>
            <a:endParaRPr sz="1200" b="1">
              <a:solidFill>
                <a:schemeClr val="lt1"/>
              </a:solidFill>
              <a:latin typeface="Arial"/>
              <a:ea typeface="Arial"/>
              <a:cs typeface="Arial"/>
              <a:sym typeface="Arial"/>
            </a:endParaRPr>
          </a:p>
        </p:txBody>
      </p:sp>
      <p:sp>
        <p:nvSpPr>
          <p:cNvPr id="97" name="Google Shape;97;p7"/>
          <p:cNvSpPr/>
          <p:nvPr/>
        </p:nvSpPr>
        <p:spPr>
          <a:xfrm>
            <a:off x="152400" y="1833344"/>
            <a:ext cx="8890000"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&lt;!DOCTYPE html&gt;</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&lt;html&gt;</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&lt;body</a:t>
            </a:r>
            <a:r>
              <a:rPr lang="en-US" sz="1800" dirty="0" smtClean="0">
                <a:solidFill>
                  <a:schemeClr val="dk1"/>
                </a:solidFill>
                <a:latin typeface="Times New Roman" panose="02020603050405020304" pitchFamily="18" charset="0"/>
                <a:cs typeface="Times New Roman" panose="02020603050405020304" pitchFamily="18" charset="0"/>
                <a:sym typeface="Arial"/>
              </a:rPr>
              <a:t>&gt;</a:t>
            </a:r>
          </a:p>
          <a:p>
            <a:pPr marL="0" marR="0" lvl="0" indent="0" algn="l" rtl="0">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&lt;p&gt;This is an inline span &lt;span style="border: 1px solid black"&gt;Hello World&lt;/span&gt; element inside a paragraph.&lt;/p</a:t>
            </a:r>
            <a:r>
              <a:rPr lang="en-US" sz="1800" dirty="0" smtClean="0">
                <a:solidFill>
                  <a:schemeClr val="dk1"/>
                </a:solidFill>
                <a:latin typeface="Times New Roman" panose="02020603050405020304" pitchFamily="18" charset="0"/>
                <a:cs typeface="Times New Roman" panose="02020603050405020304" pitchFamily="18" charset="0"/>
                <a:sym typeface="Arial"/>
              </a:rPr>
              <a:t>&gt;</a:t>
            </a:r>
          </a:p>
          <a:p>
            <a:pPr marL="0" marR="0" lvl="0" indent="0" algn="l" rtl="0">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&lt;/body&gt;</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&lt;/html&gt;</a:t>
            </a:r>
            <a:endParaRPr dirty="0">
              <a:latin typeface="Times New Roman" panose="02020603050405020304" pitchFamily="18" charset="0"/>
              <a:cs typeface="Times New Roman" panose="02020603050405020304" pitchFamily="18" charset="0"/>
            </a:endParaRPr>
          </a:p>
        </p:txBody>
      </p:sp>
      <p:sp>
        <p:nvSpPr>
          <p:cNvPr id="98" name="Google Shape;98;p7"/>
          <p:cNvSpPr/>
          <p:nvPr/>
        </p:nvSpPr>
        <p:spPr>
          <a:xfrm>
            <a:off x="219363" y="4582899"/>
            <a:ext cx="8400473"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smtClean="0">
                <a:solidFill>
                  <a:schemeClr val="dk1"/>
                </a:solidFill>
                <a:latin typeface="Times New Roman" panose="02020603050405020304" pitchFamily="18" charset="0"/>
                <a:cs typeface="Times New Roman" panose="02020603050405020304" pitchFamily="18" charset="0"/>
                <a:sym typeface="Arial"/>
              </a:rPr>
              <a:t>Output:</a:t>
            </a:r>
            <a:endParaRPr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a:rPr>
              <a:t>This is an inline span </a:t>
            </a:r>
            <a:r>
              <a:rPr lang="en-US" sz="1800" b="1" dirty="0">
                <a:solidFill>
                  <a:schemeClr val="dk1"/>
                </a:solidFill>
                <a:latin typeface="Times New Roman" panose="02020603050405020304" pitchFamily="18" charset="0"/>
                <a:cs typeface="Times New Roman" panose="02020603050405020304" pitchFamily="18" charset="0"/>
                <a:sym typeface="Arial"/>
              </a:rPr>
              <a:t>Hello World </a:t>
            </a:r>
            <a:r>
              <a:rPr lang="en-US" sz="1800" dirty="0">
                <a:solidFill>
                  <a:schemeClr val="dk1"/>
                </a:solidFill>
                <a:latin typeface="Times New Roman" panose="02020603050405020304" pitchFamily="18" charset="0"/>
                <a:cs typeface="Times New Roman" panose="02020603050405020304" pitchFamily="18" charset="0"/>
                <a:sym typeface="Arial"/>
              </a:rPr>
              <a:t>element inside a paragraph.</a:t>
            </a:r>
            <a:endParaRPr sz="1800" dirty="0">
              <a:solidFill>
                <a:schemeClr val="dk1"/>
              </a:solidFill>
              <a:latin typeface="Times New Roman" panose="02020603050405020304" pitchFamily="18" charset="0"/>
              <a:cs typeface="Times New Roman" panose="02020603050405020304" pitchFamily="18" charset="0"/>
              <a:sym typeface="Arial"/>
            </a:endParaRPr>
          </a:p>
        </p:txBody>
      </p:sp>
      <p:sp>
        <p:nvSpPr>
          <p:cNvPr id="3" name="Rectangle 2"/>
          <p:cNvSpPr/>
          <p:nvPr/>
        </p:nvSpPr>
        <p:spPr>
          <a:xfrm>
            <a:off x="495299" y="72469"/>
            <a:ext cx="2932213"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Inline Elements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17</a:t>
            </a:fld>
            <a:endParaRPr sz="1200" b="1">
              <a:solidFill>
                <a:schemeClr val="lt1"/>
              </a:solidFill>
              <a:latin typeface="Arial"/>
              <a:ea typeface="Arial"/>
              <a:cs typeface="Arial"/>
              <a:sym typeface="Arial"/>
            </a:endParaRPr>
          </a:p>
        </p:txBody>
      </p:sp>
      <p:sp>
        <p:nvSpPr>
          <p:cNvPr id="2" name="Rectangle 1"/>
          <p:cNvSpPr/>
          <p:nvPr/>
        </p:nvSpPr>
        <p:spPr>
          <a:xfrm>
            <a:off x="-55418" y="797296"/>
            <a:ext cx="8742218" cy="4247317"/>
          </a:xfrm>
          <a:prstGeom prst="rect">
            <a:avLst/>
          </a:prstGeom>
        </p:spPr>
        <p:txBody>
          <a:bodyPr wrap="square">
            <a:spAutoFit/>
          </a:bodyPr>
          <a:lstStyle/>
          <a:p>
            <a:r>
              <a:rPr lang="en-IN" sz="1800" dirty="0">
                <a:latin typeface="Times New Roman" panose="02020603050405020304" pitchFamily="18" charset="0"/>
                <a:cs typeface="Times New Roman" panose="02020603050405020304" pitchFamily="18" charset="0"/>
              </a:rPr>
              <a:t>&lt;!DOCTYPE html&gt;</a:t>
            </a:r>
          </a:p>
          <a:p>
            <a:r>
              <a:rPr lang="en-IN" sz="1800" dirty="0">
                <a:latin typeface="Times New Roman" panose="02020603050405020304" pitchFamily="18" charset="0"/>
                <a:cs typeface="Times New Roman" panose="02020603050405020304" pitchFamily="18" charset="0"/>
              </a:rPr>
              <a:t>&lt;html&gt;</a:t>
            </a:r>
          </a:p>
          <a:p>
            <a:r>
              <a:rPr lang="en-IN" sz="1800" dirty="0">
                <a:latin typeface="Times New Roman" panose="02020603050405020304" pitchFamily="18" charset="0"/>
                <a:cs typeface="Times New Roman" panose="02020603050405020304" pitchFamily="18" charset="0"/>
              </a:rPr>
              <a:t>&lt;body&gt;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&lt;h1&gt;Block element&lt;/h1&gt;</a:t>
            </a:r>
          </a:p>
          <a:p>
            <a:r>
              <a:rPr lang="en-IN" sz="1800" dirty="0">
                <a:latin typeface="Times New Roman" panose="02020603050405020304" pitchFamily="18" charset="0"/>
                <a:cs typeface="Times New Roman" panose="02020603050405020304" pitchFamily="18" charset="0"/>
              </a:rPr>
              <a:t>&lt;p style="border: 1px solid black"&gt;Hello World&lt;/p&gt;</a:t>
            </a:r>
          </a:p>
          <a:p>
            <a:r>
              <a:rPr lang="en-IN" sz="1800" dirty="0">
                <a:latin typeface="Times New Roman" panose="02020603050405020304" pitchFamily="18" charset="0"/>
                <a:cs typeface="Times New Roman" panose="02020603050405020304" pitchFamily="18" charset="0"/>
              </a:rPr>
              <a:t>&lt;div style="border: 1px solid black"&gt;Hello World&lt;/div&gt;</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&lt;h1&gt;The span element&lt;/h1</a:t>
            </a:r>
            <a:r>
              <a:rPr lang="en-IN" sz="1800" dirty="0" smtClean="0">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&lt;p&gt;I am a &lt;span style="</a:t>
            </a:r>
            <a:r>
              <a:rPr lang="en-IN" sz="1800" dirty="0" err="1">
                <a:latin typeface="Times New Roman" panose="02020603050405020304" pitchFamily="18" charset="0"/>
                <a:cs typeface="Times New Roman" panose="02020603050405020304" pitchFamily="18" charset="0"/>
              </a:rPr>
              <a:t>color:blue;font-weight:bold</a:t>
            </a:r>
            <a:r>
              <a:rPr lang="en-IN" sz="1800" dirty="0">
                <a:latin typeface="Times New Roman" panose="02020603050405020304" pitchFamily="18" charset="0"/>
                <a:cs typeface="Times New Roman" panose="02020603050405020304" pitchFamily="18" charset="0"/>
              </a:rPr>
              <a:t>;"&gt;student&lt;/span&gt; of &lt;span style="</a:t>
            </a:r>
            <a:r>
              <a:rPr lang="en-IN" sz="1800" dirty="0" err="1">
                <a:latin typeface="Times New Roman" panose="02020603050405020304" pitchFamily="18" charset="0"/>
                <a:cs typeface="Times New Roman" panose="02020603050405020304" pitchFamily="18" charset="0"/>
              </a:rPr>
              <a:t>color:red;font-weight:bold</a:t>
            </a:r>
            <a:r>
              <a:rPr lang="en-IN" sz="1800" dirty="0">
                <a:latin typeface="Times New Roman" panose="02020603050405020304" pitchFamily="18" charset="0"/>
                <a:cs typeface="Times New Roman" panose="02020603050405020304" pitchFamily="18" charset="0"/>
              </a:rPr>
              <a:t>;"&gt;</a:t>
            </a:r>
            <a:r>
              <a:rPr lang="en-IN" sz="1800" dirty="0" err="1">
                <a:latin typeface="Times New Roman" panose="02020603050405020304" pitchFamily="18" charset="0"/>
                <a:cs typeface="Times New Roman" panose="02020603050405020304" pitchFamily="18" charset="0"/>
              </a:rPr>
              <a:t>chitkara</a:t>
            </a:r>
            <a:r>
              <a:rPr lang="en-IN" sz="1800" dirty="0">
                <a:latin typeface="Times New Roman" panose="02020603050405020304" pitchFamily="18" charset="0"/>
                <a:cs typeface="Times New Roman" panose="02020603050405020304" pitchFamily="18" charset="0"/>
              </a:rPr>
              <a:t>&lt;/span&gt; university.&lt;/p&gt;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&lt;/body&gt;</a:t>
            </a:r>
          </a:p>
          <a:p>
            <a:r>
              <a:rPr lang="en-IN" sz="1800" dirty="0">
                <a:latin typeface="Times New Roman" panose="02020603050405020304" pitchFamily="18" charset="0"/>
                <a:cs typeface="Times New Roman" panose="02020603050405020304" pitchFamily="18" charset="0"/>
              </a:rPr>
              <a:t>&lt;/html&gt;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564" y="4424218"/>
            <a:ext cx="6359236" cy="2047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0" y="397163"/>
            <a:ext cx="6477000" cy="3879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HTML Semantic Elements</a:t>
            </a:r>
            <a:br>
              <a:rPr lang="en-US" dirty="0"/>
            </a:br>
            <a:endParaRPr dirty="0"/>
          </a:p>
        </p:txBody>
      </p:sp>
      <p:sp>
        <p:nvSpPr>
          <p:cNvPr id="168" name="Google Shape;168;p17"/>
          <p:cNvSpPr txBox="1">
            <a:spLocks noGrp="1"/>
          </p:cNvSpPr>
          <p:nvPr>
            <p:ph type="body" idx="1"/>
          </p:nvPr>
        </p:nvSpPr>
        <p:spPr>
          <a:xfrm>
            <a:off x="97270" y="919308"/>
            <a:ext cx="8862002" cy="26182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b="1" dirty="0"/>
              <a:t>What are Semantic Elements?</a:t>
            </a:r>
            <a:endParaRPr b="1" dirty="0"/>
          </a:p>
          <a:p>
            <a:pPr marL="342900" lvl="0" indent="-342900" algn="l" rtl="0">
              <a:spcBef>
                <a:spcPts val="440"/>
              </a:spcBef>
              <a:spcAft>
                <a:spcPts val="0"/>
              </a:spcAft>
              <a:buClr>
                <a:schemeClr val="dk1"/>
              </a:buClr>
              <a:buSzPts val="2200"/>
              <a:buChar char="•"/>
            </a:pPr>
            <a:r>
              <a:rPr lang="en-US" dirty="0"/>
              <a:t>A semantic element clearly describes its meaning to both the browser and the developer</a:t>
            </a:r>
            <a:r>
              <a:rPr lang="en-US" dirty="0" smtClean="0"/>
              <a:t>.</a:t>
            </a:r>
            <a:endParaRPr dirty="0"/>
          </a:p>
          <a:p>
            <a:pPr marL="342900" lvl="0" indent="-342900" algn="l" rtl="0">
              <a:spcBef>
                <a:spcPts val="440"/>
              </a:spcBef>
              <a:spcAft>
                <a:spcPts val="0"/>
              </a:spcAft>
              <a:buClr>
                <a:schemeClr val="dk1"/>
              </a:buClr>
              <a:buSzPts val="2200"/>
              <a:buChar char="•"/>
            </a:pPr>
            <a:r>
              <a:rPr lang="en-US" dirty="0"/>
              <a:t>Examples of non-semantic elements: &lt;div&gt; and &lt;span&gt; - Tells nothing about its content</a:t>
            </a:r>
            <a:r>
              <a:rPr lang="en-US" dirty="0" smtClean="0"/>
              <a:t>.</a:t>
            </a:r>
            <a:endParaRPr dirty="0"/>
          </a:p>
          <a:p>
            <a:pPr marL="342900" lvl="0" indent="-342900" algn="l" rtl="0">
              <a:spcBef>
                <a:spcPts val="440"/>
              </a:spcBef>
              <a:spcAft>
                <a:spcPts val="0"/>
              </a:spcAft>
              <a:buClr>
                <a:schemeClr val="dk1"/>
              </a:buClr>
              <a:buSzPts val="2200"/>
              <a:buChar char="•"/>
            </a:pPr>
            <a:r>
              <a:rPr lang="en-US" dirty="0"/>
              <a:t>Examples of semantic elements: &lt;form&gt;, &lt;table&gt;, and &lt;article&gt; - Clearly defines its content.</a:t>
            </a:r>
            <a:endParaRPr dirty="0"/>
          </a:p>
        </p:txBody>
      </p:sp>
      <p:sp>
        <p:nvSpPr>
          <p:cNvPr id="169" name="Google Shape;16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18</a:t>
            </a:fld>
            <a:endParaRPr sz="1200" b="1">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HTML Hyper Links</a:t>
            </a:r>
            <a:endParaRPr/>
          </a:p>
        </p:txBody>
      </p:sp>
      <p:sp>
        <p:nvSpPr>
          <p:cNvPr id="175" name="Google Shape;175;p18"/>
          <p:cNvSpPr txBox="1">
            <a:spLocks noGrp="1"/>
          </p:cNvSpPr>
          <p:nvPr>
            <p:ph type="body" idx="1"/>
          </p:nvPr>
        </p:nvSpPr>
        <p:spPr>
          <a:xfrm>
            <a:off x="0" y="858044"/>
            <a:ext cx="8953500" cy="27654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r>
              <a:rPr lang="en-US" dirty="0"/>
              <a:t>HTML links are hyperlinks.</a:t>
            </a:r>
            <a:endParaRPr dirty="0"/>
          </a:p>
          <a:p>
            <a:pPr marL="342900" lvl="0" indent="-342900" algn="l" rtl="0">
              <a:spcBef>
                <a:spcPts val="440"/>
              </a:spcBef>
              <a:spcAft>
                <a:spcPts val="0"/>
              </a:spcAft>
              <a:buClr>
                <a:schemeClr val="dk1"/>
              </a:buClr>
              <a:buSzPts val="2200"/>
              <a:buChar char="•"/>
            </a:pPr>
            <a:r>
              <a:rPr lang="en-US" dirty="0"/>
              <a:t>You can click on a link and jump to another document.</a:t>
            </a:r>
            <a:endParaRPr dirty="0"/>
          </a:p>
          <a:p>
            <a:pPr marL="342900" lvl="0" indent="-342900" algn="l" rtl="0">
              <a:spcBef>
                <a:spcPts val="440"/>
              </a:spcBef>
              <a:spcAft>
                <a:spcPts val="0"/>
              </a:spcAft>
              <a:buClr>
                <a:schemeClr val="dk1"/>
              </a:buClr>
              <a:buSzPts val="2200"/>
              <a:buChar char="•"/>
            </a:pPr>
            <a:r>
              <a:rPr lang="en-US" dirty="0"/>
              <a:t>When you move the mouse over a link, the mouse arrow will turn into a little hand.</a:t>
            </a:r>
            <a:endParaRPr dirty="0"/>
          </a:p>
          <a:p>
            <a:pPr marL="342900" lvl="0" indent="-342900" algn="l" rtl="0">
              <a:spcBef>
                <a:spcPts val="440"/>
              </a:spcBef>
              <a:spcAft>
                <a:spcPts val="0"/>
              </a:spcAft>
              <a:buClr>
                <a:schemeClr val="dk1"/>
              </a:buClr>
              <a:buSzPts val="2200"/>
              <a:buChar char="•"/>
            </a:pPr>
            <a:r>
              <a:rPr lang="en-US" dirty="0"/>
              <a:t>Note: A link does not have to be text. A link can be an image or any other HTML element!</a:t>
            </a:r>
            <a:endParaRPr dirty="0"/>
          </a:p>
          <a:p>
            <a:pPr marL="342900" lvl="0" indent="-203200" algn="l" rtl="0">
              <a:spcBef>
                <a:spcPts val="440"/>
              </a:spcBef>
              <a:spcAft>
                <a:spcPts val="0"/>
              </a:spcAft>
              <a:buClr>
                <a:schemeClr val="dk1"/>
              </a:buClr>
              <a:buSzPts val="2200"/>
              <a:buNone/>
            </a:pPr>
            <a:endParaRPr dirty="0"/>
          </a:p>
        </p:txBody>
      </p:sp>
      <p:sp>
        <p:nvSpPr>
          <p:cNvPr id="176" name="Google Shape;17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19</a:t>
            </a:fld>
            <a:endParaRPr sz="1200" b="1">
              <a:solidFill>
                <a:schemeClr val="lt1"/>
              </a:solidFill>
              <a:latin typeface="Arial"/>
              <a:ea typeface="Arial"/>
              <a:cs typeface="Arial"/>
              <a:sym typeface="Arial"/>
            </a:endParaRPr>
          </a:p>
        </p:txBody>
      </p:sp>
      <p:sp>
        <p:nvSpPr>
          <p:cNvPr id="177" name="Google Shape;177;p18"/>
          <p:cNvSpPr/>
          <p:nvPr/>
        </p:nvSpPr>
        <p:spPr>
          <a:xfrm>
            <a:off x="185737" y="3532884"/>
            <a:ext cx="8767763" cy="3082845"/>
          </a:xfrm>
          <a:prstGeom prst="rect">
            <a:avLst/>
          </a:prstGeom>
          <a:solidFill>
            <a:srgbClr val="FFFFFF"/>
          </a:solidFill>
          <a:ln>
            <a:noFill/>
          </a:ln>
        </p:spPr>
        <p:txBody>
          <a:bodyPr spcFirstLastPara="1" wrap="square" lIns="0" tIns="63475" rIns="0" bIns="63475" anchor="ctr" anchorCtr="0">
            <a:spAutoFit/>
          </a:bodyPr>
          <a:lstStyle/>
          <a:p>
            <a:pPr marL="0" marR="0" lvl="0" indent="0" algn="l" rtl="0">
              <a:spcBef>
                <a:spcPts val="0"/>
              </a:spcBef>
              <a:spcAft>
                <a:spcPts val="0"/>
              </a:spcAft>
              <a:buNone/>
            </a:pPr>
            <a:r>
              <a:rPr lang="en-US" sz="2400" dirty="0">
                <a:solidFill>
                  <a:srgbClr val="000000"/>
                </a:solidFill>
                <a:latin typeface="Times New Roman" panose="02020603050405020304" pitchFamily="18" charset="0"/>
                <a:ea typeface="Quattrocento Sans"/>
                <a:cs typeface="Times New Roman" panose="02020603050405020304" pitchFamily="18" charset="0"/>
                <a:sym typeface="Quattrocento Sans"/>
              </a:rPr>
              <a:t>HTML Links </a:t>
            </a:r>
            <a:r>
              <a:rPr lang="en-US" sz="2400" dirty="0" smtClean="0">
                <a:solidFill>
                  <a:srgbClr val="000000"/>
                </a:solidFill>
                <a:latin typeface="Times New Roman" panose="02020603050405020304" pitchFamily="18" charset="0"/>
                <a:ea typeface="Quattrocento Sans"/>
                <a:cs typeface="Times New Roman" panose="02020603050405020304" pitchFamily="18" charset="0"/>
                <a:sym typeface="Quattrocento Sans"/>
              </a:rPr>
              <a:t>– Syntax</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1400" b="1" dirty="0">
                <a:solidFill>
                  <a:srgbClr val="000000"/>
                </a:solidFill>
                <a:latin typeface="Verdana"/>
                <a:ea typeface="Verdana"/>
                <a:cs typeface="Verdana"/>
                <a:sym typeface="Verdana"/>
              </a:rPr>
              <a:t>The HTML</a:t>
            </a:r>
            <a:r>
              <a:rPr lang="en-US" sz="1400" b="1" dirty="0">
                <a:solidFill>
                  <a:srgbClr val="000000"/>
                </a:solidFill>
                <a:latin typeface="Arial"/>
                <a:ea typeface="Arial"/>
                <a:cs typeface="Arial"/>
                <a:sym typeface="Arial"/>
              </a:rPr>
              <a:t> </a:t>
            </a:r>
            <a:r>
              <a:rPr lang="en-US" sz="1400" b="1" dirty="0">
                <a:solidFill>
                  <a:srgbClr val="DC143C"/>
                </a:solidFill>
                <a:latin typeface="Consolas"/>
                <a:ea typeface="Consolas"/>
                <a:cs typeface="Consolas"/>
                <a:sym typeface="Consolas"/>
              </a:rPr>
              <a:t>&lt;a&gt;</a:t>
            </a:r>
            <a:r>
              <a:rPr lang="en-US" sz="1400" b="1" dirty="0">
                <a:solidFill>
                  <a:srgbClr val="000000"/>
                </a:solidFill>
                <a:latin typeface="Arial"/>
                <a:ea typeface="Arial"/>
                <a:cs typeface="Arial"/>
                <a:sym typeface="Arial"/>
              </a:rPr>
              <a:t> </a:t>
            </a:r>
            <a:r>
              <a:rPr lang="en-US" sz="1400" b="1" dirty="0">
                <a:solidFill>
                  <a:srgbClr val="000000"/>
                </a:solidFill>
                <a:latin typeface="Verdana"/>
                <a:ea typeface="Verdana"/>
                <a:cs typeface="Verdana"/>
                <a:sym typeface="Verdana"/>
              </a:rPr>
              <a:t>tag defines a hyperlink. It has the following syntax:</a:t>
            </a:r>
            <a:endParaRPr sz="800" b="1" dirty="0">
              <a:solidFill>
                <a:schemeClr val="dk1"/>
              </a:solidFill>
              <a:latin typeface="Arial"/>
              <a:ea typeface="Arial"/>
              <a:cs typeface="Arial"/>
              <a:sym typeface="Arial"/>
            </a:endParaRPr>
          </a:p>
          <a:p>
            <a:pPr marL="0" marR="0" lvl="0" indent="0" algn="l" rtl="0">
              <a:spcBef>
                <a:spcPts val="0"/>
              </a:spcBef>
              <a:spcAft>
                <a:spcPts val="0"/>
              </a:spcAft>
              <a:buNone/>
            </a:pPr>
            <a:r>
              <a:rPr lang="en-US" sz="1800" b="1" dirty="0">
                <a:solidFill>
                  <a:srgbClr val="0000CD"/>
                </a:solidFill>
                <a:latin typeface="Consolas"/>
                <a:ea typeface="Consolas"/>
                <a:cs typeface="Consolas"/>
                <a:sym typeface="Consolas"/>
              </a:rPr>
              <a:t>&lt;</a:t>
            </a:r>
            <a:r>
              <a:rPr lang="en-US" sz="1800" b="1" dirty="0">
                <a:solidFill>
                  <a:srgbClr val="A52A2A"/>
                </a:solidFill>
                <a:latin typeface="Consolas"/>
                <a:ea typeface="Consolas"/>
                <a:cs typeface="Consolas"/>
                <a:sym typeface="Consolas"/>
              </a:rPr>
              <a:t>a</a:t>
            </a:r>
            <a:r>
              <a:rPr lang="en-US" sz="1800" b="1" dirty="0">
                <a:solidFill>
                  <a:srgbClr val="FF0000"/>
                </a:solidFill>
                <a:latin typeface="Arial"/>
                <a:ea typeface="Arial"/>
                <a:cs typeface="Arial"/>
                <a:sym typeface="Arial"/>
              </a:rPr>
              <a:t> </a:t>
            </a:r>
            <a:r>
              <a:rPr lang="en-US" sz="1800" b="1" dirty="0" err="1">
                <a:solidFill>
                  <a:srgbClr val="FF0000"/>
                </a:solidFill>
                <a:latin typeface="Consolas"/>
                <a:ea typeface="Consolas"/>
                <a:cs typeface="Consolas"/>
                <a:sym typeface="Consolas"/>
              </a:rPr>
              <a:t>href</a:t>
            </a:r>
            <a:r>
              <a:rPr lang="en-US" sz="1800" b="1" dirty="0">
                <a:solidFill>
                  <a:srgbClr val="0000CD"/>
                </a:solidFill>
                <a:latin typeface="Consolas"/>
                <a:ea typeface="Consolas"/>
                <a:cs typeface="Consolas"/>
                <a:sym typeface="Consolas"/>
              </a:rPr>
              <a:t>="</a:t>
            </a:r>
            <a:r>
              <a:rPr lang="en-US" sz="1800" b="1" i="1" dirty="0" err="1">
                <a:solidFill>
                  <a:srgbClr val="0000CD"/>
                </a:solidFill>
                <a:latin typeface="Consolas"/>
                <a:ea typeface="Consolas"/>
                <a:cs typeface="Consolas"/>
                <a:sym typeface="Consolas"/>
              </a:rPr>
              <a:t>url</a:t>
            </a:r>
            <a:r>
              <a:rPr lang="en-US" sz="1800" b="1" dirty="0">
                <a:solidFill>
                  <a:srgbClr val="0000CD"/>
                </a:solidFill>
                <a:latin typeface="Consolas"/>
                <a:ea typeface="Consolas"/>
                <a:cs typeface="Consolas"/>
                <a:sym typeface="Consolas"/>
              </a:rPr>
              <a:t>"&gt;</a:t>
            </a:r>
            <a:r>
              <a:rPr lang="en-US" sz="1800" b="1" i="1" dirty="0">
                <a:solidFill>
                  <a:srgbClr val="000000"/>
                </a:solidFill>
                <a:latin typeface="Consolas"/>
                <a:ea typeface="Consolas"/>
                <a:cs typeface="Consolas"/>
                <a:sym typeface="Consolas"/>
              </a:rPr>
              <a:t>link text</a:t>
            </a:r>
            <a:r>
              <a:rPr lang="en-US" sz="1800" b="1" dirty="0">
                <a:solidFill>
                  <a:srgbClr val="0000CD"/>
                </a:solidFill>
                <a:latin typeface="Consolas"/>
                <a:ea typeface="Consolas"/>
                <a:cs typeface="Consolas"/>
                <a:sym typeface="Consolas"/>
              </a:rPr>
              <a:t>&lt;</a:t>
            </a:r>
            <a:r>
              <a:rPr lang="en-US" sz="1800" b="1" dirty="0">
                <a:solidFill>
                  <a:srgbClr val="A52A2A"/>
                </a:solidFill>
                <a:latin typeface="Consolas"/>
                <a:ea typeface="Consolas"/>
                <a:cs typeface="Consolas"/>
                <a:sym typeface="Consolas"/>
              </a:rPr>
              <a:t>/a</a:t>
            </a:r>
            <a:r>
              <a:rPr lang="en-US" sz="1800" b="1" dirty="0">
                <a:solidFill>
                  <a:srgbClr val="0000CD"/>
                </a:solidFill>
                <a:latin typeface="Consolas"/>
                <a:ea typeface="Consolas"/>
                <a:cs typeface="Consolas"/>
                <a:sym typeface="Consolas"/>
              </a:rPr>
              <a:t>&gt;</a:t>
            </a:r>
            <a:endParaRPr sz="1000" b="1" dirty="0">
              <a:solidFill>
                <a:schemeClr val="dk1"/>
              </a:solidFill>
              <a:latin typeface="Arial"/>
              <a:ea typeface="Arial"/>
              <a:cs typeface="Arial"/>
              <a:sym typeface="Arial"/>
            </a:endParaRPr>
          </a:p>
          <a:p>
            <a:pPr marL="0" marR="0" lvl="0" indent="0" algn="l" rtl="0">
              <a:spcBef>
                <a:spcPts val="0"/>
              </a:spcBef>
              <a:spcAft>
                <a:spcPts val="0"/>
              </a:spcAft>
              <a:buNone/>
            </a:pPr>
            <a:endParaRPr sz="1400" b="1" dirty="0">
              <a:solidFill>
                <a:srgbClr val="000000"/>
              </a:solidFill>
              <a:latin typeface="Verdana"/>
              <a:ea typeface="Verdana"/>
              <a:cs typeface="Verdana"/>
              <a:sym typeface="Verdana"/>
            </a:endParaRPr>
          </a:p>
          <a:p>
            <a:pPr marL="0" marR="0" lvl="0" indent="0" algn="l" rtl="0">
              <a:spcBef>
                <a:spcPts val="0"/>
              </a:spcBef>
              <a:spcAft>
                <a:spcPts val="0"/>
              </a:spcAft>
              <a:buNone/>
            </a:pPr>
            <a:r>
              <a:rPr lang="en-US" sz="1400" b="1" dirty="0">
                <a:solidFill>
                  <a:srgbClr val="000000"/>
                </a:solidFill>
                <a:latin typeface="Verdana"/>
                <a:ea typeface="Verdana"/>
                <a:cs typeface="Verdana"/>
                <a:sym typeface="Verdana"/>
              </a:rPr>
              <a:t>The most important attribute of the</a:t>
            </a:r>
            <a:r>
              <a:rPr lang="en-US" sz="1400" b="1" dirty="0">
                <a:solidFill>
                  <a:srgbClr val="000000"/>
                </a:solidFill>
                <a:latin typeface="Arial"/>
                <a:ea typeface="Arial"/>
                <a:cs typeface="Arial"/>
                <a:sym typeface="Arial"/>
              </a:rPr>
              <a:t> </a:t>
            </a:r>
            <a:r>
              <a:rPr lang="en-US" sz="1400" b="1" dirty="0">
                <a:solidFill>
                  <a:srgbClr val="DC143C"/>
                </a:solidFill>
                <a:latin typeface="Consolas"/>
                <a:ea typeface="Consolas"/>
                <a:cs typeface="Consolas"/>
                <a:sym typeface="Consolas"/>
              </a:rPr>
              <a:t>&lt;a&gt;</a:t>
            </a:r>
            <a:r>
              <a:rPr lang="en-US" sz="1400" b="1" dirty="0">
                <a:solidFill>
                  <a:srgbClr val="000000"/>
                </a:solidFill>
                <a:latin typeface="Arial"/>
                <a:ea typeface="Arial"/>
                <a:cs typeface="Arial"/>
                <a:sym typeface="Arial"/>
              </a:rPr>
              <a:t> </a:t>
            </a:r>
            <a:r>
              <a:rPr lang="en-US" sz="1400" b="1" dirty="0">
                <a:solidFill>
                  <a:srgbClr val="000000"/>
                </a:solidFill>
                <a:latin typeface="Verdana"/>
                <a:ea typeface="Verdana"/>
                <a:cs typeface="Verdana"/>
                <a:sym typeface="Verdana"/>
              </a:rPr>
              <a:t>element is the</a:t>
            </a:r>
            <a:r>
              <a:rPr lang="en-US" sz="1400" b="1" dirty="0">
                <a:solidFill>
                  <a:srgbClr val="000000"/>
                </a:solidFill>
                <a:latin typeface="Arial"/>
                <a:ea typeface="Arial"/>
                <a:cs typeface="Arial"/>
                <a:sym typeface="Arial"/>
              </a:rPr>
              <a:t> </a:t>
            </a:r>
            <a:r>
              <a:rPr lang="en-US" sz="1400" b="1" dirty="0" err="1">
                <a:solidFill>
                  <a:srgbClr val="DC143C"/>
                </a:solidFill>
                <a:latin typeface="Consolas"/>
                <a:ea typeface="Consolas"/>
                <a:cs typeface="Consolas"/>
                <a:sym typeface="Consolas"/>
              </a:rPr>
              <a:t>href</a:t>
            </a:r>
            <a:r>
              <a:rPr lang="en-US" sz="1400" b="1" dirty="0">
                <a:solidFill>
                  <a:srgbClr val="000000"/>
                </a:solidFill>
                <a:latin typeface="Arial"/>
                <a:ea typeface="Arial"/>
                <a:cs typeface="Arial"/>
                <a:sym typeface="Arial"/>
              </a:rPr>
              <a:t> </a:t>
            </a:r>
            <a:r>
              <a:rPr lang="en-US" sz="1400" b="1" dirty="0">
                <a:solidFill>
                  <a:srgbClr val="000000"/>
                </a:solidFill>
                <a:latin typeface="Verdana"/>
                <a:ea typeface="Verdana"/>
                <a:cs typeface="Verdana"/>
                <a:sym typeface="Verdana"/>
              </a:rPr>
              <a:t>attribute, </a:t>
            </a:r>
            <a:r>
              <a:rPr lang="en-US" sz="1400" i="1" dirty="0">
                <a:solidFill>
                  <a:srgbClr val="000000"/>
                </a:solidFill>
                <a:latin typeface="Verdana"/>
                <a:ea typeface="Verdana"/>
                <a:cs typeface="Verdana"/>
                <a:sym typeface="Verdana"/>
              </a:rPr>
              <a:t>which indicates the link's destination.</a:t>
            </a:r>
            <a:endParaRPr dirty="0"/>
          </a:p>
          <a:p>
            <a:pPr marL="0" marR="0" lvl="0" indent="0" algn="l" rtl="0">
              <a:spcBef>
                <a:spcPts val="0"/>
              </a:spcBef>
              <a:spcAft>
                <a:spcPts val="0"/>
              </a:spcAft>
              <a:buNone/>
            </a:pPr>
            <a:endParaRPr sz="800" i="1"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dirty="0">
                <a:solidFill>
                  <a:srgbClr val="000000"/>
                </a:solidFill>
                <a:latin typeface="Verdana"/>
                <a:ea typeface="Verdana"/>
                <a:cs typeface="Verdana"/>
                <a:sym typeface="Verdana"/>
              </a:rPr>
              <a:t>The</a:t>
            </a:r>
            <a:r>
              <a:rPr lang="en-US" sz="1400" b="1" dirty="0">
                <a:solidFill>
                  <a:srgbClr val="000000"/>
                </a:solidFill>
                <a:latin typeface="Arial"/>
                <a:ea typeface="Arial"/>
                <a:cs typeface="Arial"/>
                <a:sym typeface="Arial"/>
              </a:rPr>
              <a:t> </a:t>
            </a:r>
            <a:r>
              <a:rPr lang="en-US" sz="1400" b="1" i="1" dirty="0">
                <a:solidFill>
                  <a:srgbClr val="000000"/>
                </a:solidFill>
                <a:latin typeface="Verdana"/>
                <a:ea typeface="Verdana"/>
                <a:cs typeface="Verdana"/>
                <a:sym typeface="Verdana"/>
              </a:rPr>
              <a:t>link text</a:t>
            </a:r>
            <a:r>
              <a:rPr lang="en-US" sz="1400" b="1" dirty="0">
                <a:solidFill>
                  <a:srgbClr val="000000"/>
                </a:solidFill>
                <a:latin typeface="Arial"/>
                <a:ea typeface="Arial"/>
                <a:cs typeface="Arial"/>
                <a:sym typeface="Arial"/>
              </a:rPr>
              <a:t> </a:t>
            </a:r>
            <a:r>
              <a:rPr lang="en-US" sz="1400" b="1" dirty="0">
                <a:solidFill>
                  <a:srgbClr val="000000"/>
                </a:solidFill>
                <a:latin typeface="Verdana"/>
                <a:ea typeface="Verdana"/>
                <a:cs typeface="Verdana"/>
                <a:sym typeface="Verdana"/>
              </a:rPr>
              <a:t>is the part that will be visible to the reader.</a:t>
            </a:r>
            <a:endParaRPr dirty="0"/>
          </a:p>
          <a:p>
            <a:pPr marL="0" marR="0" lvl="0" indent="0" algn="l" rtl="0">
              <a:spcBef>
                <a:spcPts val="0"/>
              </a:spcBef>
              <a:spcAft>
                <a:spcPts val="0"/>
              </a:spcAft>
              <a:buNone/>
            </a:pPr>
            <a:endParaRPr sz="800" b="1"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dirty="0">
                <a:solidFill>
                  <a:srgbClr val="000000"/>
                </a:solidFill>
                <a:latin typeface="Verdana"/>
                <a:ea typeface="Verdana"/>
                <a:cs typeface="Verdana"/>
                <a:sym typeface="Verdana"/>
              </a:rPr>
              <a:t>Clicking on the link text, will send the reader to the specified URL address</a:t>
            </a:r>
            <a:r>
              <a:rPr lang="en-US" sz="1400" b="1" dirty="0" smtClean="0">
                <a:solidFill>
                  <a:srgbClr val="000000"/>
                </a:solidFill>
                <a:latin typeface="Verdana"/>
                <a:ea typeface="Verdana"/>
                <a:cs typeface="Verdana"/>
                <a:sym typeface="Verdana"/>
              </a:rPr>
              <a:t>.</a:t>
            </a:r>
          </a:p>
          <a:p>
            <a:endParaRPr lang="en-US" sz="1800" dirty="0" smtClean="0"/>
          </a:p>
          <a:p>
            <a:r>
              <a:rPr lang="en-US" sz="1800" dirty="0" smtClean="0"/>
              <a:t>&lt;</a:t>
            </a:r>
            <a:r>
              <a:rPr lang="en-US" sz="1800" dirty="0"/>
              <a:t>p&gt;&lt;a </a:t>
            </a:r>
            <a:r>
              <a:rPr lang="en-US" sz="1800" dirty="0" err="1"/>
              <a:t>href</a:t>
            </a:r>
            <a:r>
              <a:rPr lang="en-US" sz="1800" dirty="0"/>
              <a:t>="https://www.google.co.in/"&gt;Visit Google !&lt;/a&gt;&lt;/p</a:t>
            </a:r>
            <a:r>
              <a:rPr lang="en-US" sz="1800" dirty="0" smtClean="0"/>
              <a:t>&gt;</a:t>
            </a:r>
            <a:endParaRPr lang="en-US" sz="1800" dirty="0"/>
          </a:p>
        </p:txBody>
      </p:sp>
      <p:sp>
        <p:nvSpPr>
          <p:cNvPr id="178" name="Google Shape;178;p18"/>
          <p:cNvSpPr txBox="1"/>
          <p:nvPr/>
        </p:nvSpPr>
        <p:spPr>
          <a:xfrm>
            <a:off x="47625" y="3253581"/>
            <a:ext cx="3190875"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Arial"/>
                <a:ea typeface="Arial"/>
                <a:cs typeface="Arial"/>
                <a:sym typeface="Arial"/>
              </a:rPr>
              <a:t>&lt;a&gt; is called anchor tag</a:t>
            </a:r>
            <a:endParaRPr sz="1800" b="1"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Text Formatting Tags</a:t>
            </a:r>
            <a:endParaRPr/>
          </a:p>
        </p:txBody>
      </p:sp>
      <p:sp>
        <p:nvSpPr>
          <p:cNvPr id="111" name="Google Shape;11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a:t>
            </a:fld>
            <a:endParaRPr sz="1200" b="1">
              <a:solidFill>
                <a:schemeClr val="lt1"/>
              </a:solidFill>
              <a:latin typeface="Arial"/>
              <a:ea typeface="Arial"/>
              <a:cs typeface="Arial"/>
              <a:sym typeface="Arial"/>
            </a:endParaRPr>
          </a:p>
        </p:txBody>
      </p:sp>
      <p:sp>
        <p:nvSpPr>
          <p:cNvPr id="112" name="Google Shape;112;p9"/>
          <p:cNvSpPr/>
          <p:nvPr/>
        </p:nvSpPr>
        <p:spPr>
          <a:xfrm>
            <a:off x="184727" y="972127"/>
            <a:ext cx="8305800" cy="43396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Formatting elements were designed to display special types of text:</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&lt;b&gt; -         Bold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&lt;strong&gt; - Important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&gt; -          Italic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a:t>
            </a:r>
            <a:r>
              <a:rPr lang="en-US" sz="2400" dirty="0" err="1">
                <a:solidFill>
                  <a:schemeClr val="dk1"/>
                </a:solidFill>
                <a:latin typeface="Times New Roman"/>
                <a:ea typeface="Times New Roman"/>
                <a:cs typeface="Times New Roman"/>
                <a:sym typeface="Times New Roman"/>
              </a:rPr>
              <a:t>em</a:t>
            </a:r>
            <a:r>
              <a:rPr lang="en-US" sz="2400" dirty="0">
                <a:solidFill>
                  <a:schemeClr val="dk1"/>
                </a:solidFill>
                <a:latin typeface="Times New Roman"/>
                <a:ea typeface="Times New Roman"/>
                <a:cs typeface="Times New Roman"/>
                <a:sym typeface="Times New Roman"/>
              </a:rPr>
              <a:t>&gt; -     Emphasized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&lt;mark&gt; -   Marked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&lt;small&gt; -   Smaller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&lt;del&gt; -      Deleted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&lt;ins&gt; -       Inserted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&lt;sub&gt; -    Subscript text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&lt;sup&gt; -    Superscript text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76200" y="138545"/>
            <a:ext cx="6477000" cy="5839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Absolute URLs vs. Relative </a:t>
            </a:r>
            <a:r>
              <a:rPr lang="en-US" sz="2800" b="1" dirty="0" smtClean="0"/>
              <a:t>URLs</a:t>
            </a:r>
            <a:endParaRPr sz="2800" b="1" dirty="0"/>
          </a:p>
        </p:txBody>
      </p:sp>
      <p:sp>
        <p:nvSpPr>
          <p:cNvPr id="191" name="Google Shape;191;p20"/>
          <p:cNvSpPr txBox="1">
            <a:spLocks noGrp="1"/>
          </p:cNvSpPr>
          <p:nvPr>
            <p:ph type="body" idx="1"/>
          </p:nvPr>
        </p:nvSpPr>
        <p:spPr>
          <a:xfrm>
            <a:off x="86013" y="838200"/>
            <a:ext cx="8839200" cy="2001260"/>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dirty="0" smtClean="0"/>
              <a:t>Above </a:t>
            </a:r>
            <a:r>
              <a:rPr lang="en-US" dirty="0"/>
              <a:t>examples </a:t>
            </a:r>
            <a:r>
              <a:rPr lang="en-US" dirty="0" smtClean="0"/>
              <a:t>are </a:t>
            </a:r>
            <a:r>
              <a:rPr lang="en-US" dirty="0"/>
              <a:t>using an </a:t>
            </a:r>
            <a:r>
              <a:rPr lang="en-US" b="1" dirty="0"/>
              <a:t>absolute URL </a:t>
            </a:r>
            <a:r>
              <a:rPr lang="en-US" dirty="0"/>
              <a:t>(a full web address) in the </a:t>
            </a:r>
            <a:r>
              <a:rPr lang="en-US" dirty="0" err="1"/>
              <a:t>href</a:t>
            </a:r>
            <a:r>
              <a:rPr lang="en-US" dirty="0"/>
              <a:t> attribute</a:t>
            </a:r>
            <a:r>
              <a:rPr lang="en-US" dirty="0" smtClean="0"/>
              <a:t>.</a:t>
            </a:r>
            <a:endParaRPr dirty="0"/>
          </a:p>
          <a:p>
            <a:pPr marL="342900" lvl="0" indent="-342900" algn="l" rtl="0">
              <a:spcBef>
                <a:spcPts val="440"/>
              </a:spcBef>
              <a:spcAft>
                <a:spcPts val="0"/>
              </a:spcAft>
              <a:buClr>
                <a:schemeClr val="dk1"/>
              </a:buClr>
              <a:buSzPts val="2200"/>
              <a:buChar char="•"/>
            </a:pPr>
            <a:r>
              <a:rPr lang="en-US" dirty="0"/>
              <a:t>A </a:t>
            </a:r>
            <a:r>
              <a:rPr lang="en-US" b="1" dirty="0"/>
              <a:t>local link </a:t>
            </a:r>
            <a:r>
              <a:rPr lang="en-US" dirty="0"/>
              <a:t>(a link to a page within the same website) is specified with a </a:t>
            </a:r>
            <a:r>
              <a:rPr lang="en-US" b="1" dirty="0"/>
              <a:t>relative URL          </a:t>
            </a:r>
            <a:r>
              <a:rPr lang="en-US" dirty="0"/>
              <a:t>(</a:t>
            </a:r>
            <a:r>
              <a:rPr lang="en-US" b="1" dirty="0"/>
              <a:t>without</a:t>
            </a:r>
            <a:r>
              <a:rPr lang="en-US" dirty="0"/>
              <a:t> the "https://www" part):</a:t>
            </a:r>
            <a:endParaRPr dirty="0"/>
          </a:p>
        </p:txBody>
      </p:sp>
      <p:sp>
        <p:nvSpPr>
          <p:cNvPr id="192" name="Google Shape;19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20</a:t>
            </a:fld>
            <a:endParaRPr sz="1200" b="1">
              <a:solidFill>
                <a:schemeClr val="lt1"/>
              </a:solidFill>
              <a:latin typeface="Arial"/>
              <a:ea typeface="Arial"/>
              <a:cs typeface="Arial"/>
              <a:sym typeface="Arial"/>
            </a:endParaRPr>
          </a:p>
        </p:txBody>
      </p:sp>
      <p:sp>
        <p:nvSpPr>
          <p:cNvPr id="5" name="Google Shape;198;p21"/>
          <p:cNvSpPr txBox="1">
            <a:spLocks/>
          </p:cNvSpPr>
          <p:nvPr/>
        </p:nvSpPr>
        <p:spPr>
          <a:xfrm>
            <a:off x="209550" y="2571752"/>
            <a:ext cx="8715663" cy="38954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1pPr>
            <a:lvl2pPr marL="914400" marR="0" lvl="1"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2pPr>
            <a:lvl3pPr marL="1371600" marR="0" lvl="2"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3pPr>
            <a:lvl4pPr marL="1828800" marR="0" lvl="3"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4pPr>
            <a:lvl5pPr marL="2286000" marR="0" lvl="4"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1600" dirty="0" smtClean="0"/>
              <a:t>&lt;!DOCTYPE html&gt;</a:t>
            </a:r>
          </a:p>
          <a:p>
            <a:pPr marL="0" indent="0">
              <a:buFont typeface="Arial"/>
              <a:buNone/>
            </a:pPr>
            <a:r>
              <a:rPr lang="en-US" sz="1600" dirty="0" smtClean="0"/>
              <a:t>&lt;html&gt;</a:t>
            </a:r>
          </a:p>
          <a:p>
            <a:pPr marL="0" indent="0">
              <a:buFont typeface="Arial"/>
              <a:buNone/>
            </a:pPr>
            <a:r>
              <a:rPr lang="en-US" sz="1600" dirty="0" smtClean="0"/>
              <a:t>&lt;body&gt;</a:t>
            </a:r>
          </a:p>
          <a:p>
            <a:pPr marL="139700" indent="0">
              <a:buFont typeface="Arial"/>
              <a:buNone/>
            </a:pPr>
            <a:endParaRPr lang="en-US" sz="1600" dirty="0" smtClean="0"/>
          </a:p>
          <a:p>
            <a:pPr marL="0" indent="0">
              <a:buFont typeface="Arial"/>
              <a:buNone/>
            </a:pPr>
            <a:r>
              <a:rPr lang="en-US" sz="1600" dirty="0" smtClean="0"/>
              <a:t>&lt;h2&gt;Absolute URLs&lt;/h2&gt;</a:t>
            </a:r>
          </a:p>
          <a:p>
            <a:pPr marL="0" indent="0">
              <a:buFont typeface="Arial"/>
              <a:buNone/>
            </a:pPr>
            <a:r>
              <a:rPr lang="en-US" sz="1600" dirty="0" smtClean="0"/>
              <a:t>&lt;p&gt;&lt;a </a:t>
            </a:r>
            <a:r>
              <a:rPr lang="en-US" sz="1600" dirty="0" err="1" smtClean="0"/>
              <a:t>href</a:t>
            </a:r>
            <a:r>
              <a:rPr lang="en-US" sz="1600" dirty="0" smtClean="0"/>
              <a:t>="https://www.google.com/"&gt;Google&lt;/a&gt;&lt;/p&gt;</a:t>
            </a:r>
          </a:p>
          <a:p>
            <a:pPr marL="139700" indent="0">
              <a:buFont typeface="Arial"/>
              <a:buNone/>
            </a:pPr>
            <a:endParaRPr lang="en-US" sz="1600" dirty="0" smtClean="0"/>
          </a:p>
          <a:p>
            <a:pPr marL="0" indent="0">
              <a:buFont typeface="Arial"/>
              <a:buNone/>
            </a:pPr>
            <a:r>
              <a:rPr lang="en-US" sz="1600" dirty="0" smtClean="0"/>
              <a:t>&lt;h2&gt;Relative URLs&lt;/h2&gt;</a:t>
            </a:r>
          </a:p>
          <a:p>
            <a:pPr marL="0" indent="0">
              <a:buFont typeface="Arial"/>
              <a:buNone/>
            </a:pPr>
            <a:r>
              <a:rPr lang="en-US" sz="1600" dirty="0" smtClean="0"/>
              <a:t>&lt;p&gt;&lt;a </a:t>
            </a:r>
            <a:r>
              <a:rPr lang="en-US" sz="1600" dirty="0" err="1" smtClean="0"/>
              <a:t>href</a:t>
            </a:r>
            <a:r>
              <a:rPr lang="en-US" sz="1600" dirty="0" smtClean="0"/>
              <a:t>="html_images.asp"&gt;HTML Images&lt;/a&gt;&lt;/p&gt;</a:t>
            </a:r>
          </a:p>
          <a:p>
            <a:pPr marL="0" indent="0">
              <a:buFont typeface="Arial"/>
              <a:buNone/>
            </a:pPr>
            <a:r>
              <a:rPr lang="en-US" sz="1600" dirty="0" smtClean="0"/>
              <a:t>&lt;p&gt;&lt;a </a:t>
            </a:r>
            <a:r>
              <a:rPr lang="en-US" sz="1600" dirty="0" err="1" smtClean="0"/>
              <a:t>href</a:t>
            </a:r>
            <a:r>
              <a:rPr lang="en-US" sz="1600" dirty="0" smtClean="0"/>
              <a:t>="/</a:t>
            </a:r>
            <a:r>
              <a:rPr lang="en-US" sz="1600" dirty="0" err="1" smtClean="0"/>
              <a:t>css</a:t>
            </a:r>
            <a:r>
              <a:rPr lang="en-US" sz="1600" dirty="0" smtClean="0"/>
              <a:t>/default.asp"&gt;CSS Tutorial&lt;/a&gt;&lt;/p&gt;</a:t>
            </a:r>
          </a:p>
          <a:p>
            <a:pPr marL="139700" indent="0">
              <a:buFont typeface="Arial"/>
              <a:buNone/>
            </a:pPr>
            <a:endParaRPr lang="en-US" sz="1600" dirty="0" smtClean="0"/>
          </a:p>
          <a:p>
            <a:pPr marL="0" indent="0">
              <a:buFont typeface="Arial"/>
              <a:buNone/>
            </a:pPr>
            <a:r>
              <a:rPr lang="en-US" sz="1600" dirty="0" smtClean="0"/>
              <a:t>&lt;/body&gt;</a:t>
            </a:r>
          </a:p>
          <a:p>
            <a:pPr marL="0" indent="0">
              <a:buFont typeface="Arial"/>
              <a:buNone/>
            </a:pPr>
            <a:r>
              <a:rPr lang="en-US" sz="1600" dirty="0" smtClean="0"/>
              <a:t>&lt;/html&gt;</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190500" y="92364"/>
            <a:ext cx="3297382" cy="711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
            </a:r>
            <a:br>
              <a:rPr lang="en-US" sz="2800" b="1" dirty="0"/>
            </a:br>
            <a:r>
              <a:rPr lang="en-US" sz="2800" b="1" dirty="0"/>
              <a:t>HTML &lt;table&gt; Tag</a:t>
            </a:r>
            <a:br>
              <a:rPr lang="en-US" sz="2800" b="1" dirty="0"/>
            </a:br>
            <a:endParaRPr sz="2800" b="1" dirty="0"/>
          </a:p>
        </p:txBody>
      </p:sp>
      <p:sp>
        <p:nvSpPr>
          <p:cNvPr id="212" name="Google Shape;21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21</a:t>
            </a:fld>
            <a:endParaRPr sz="1200" b="1">
              <a:solidFill>
                <a:schemeClr val="lt1"/>
              </a:solidFill>
              <a:latin typeface="Arial"/>
              <a:ea typeface="Arial"/>
              <a:cs typeface="Arial"/>
              <a:sym typeface="Arial"/>
            </a:endParaRPr>
          </a:p>
        </p:txBody>
      </p:sp>
      <p:sp>
        <p:nvSpPr>
          <p:cNvPr id="213" name="Google Shape;213;p23"/>
          <p:cNvSpPr txBox="1">
            <a:spLocks noGrp="1"/>
          </p:cNvSpPr>
          <p:nvPr>
            <p:ph type="body" idx="1"/>
          </p:nvPr>
        </p:nvSpPr>
        <p:spPr>
          <a:xfrm>
            <a:off x="190500" y="983240"/>
            <a:ext cx="8814955" cy="1938337"/>
          </a:xfrm>
          <a:prstGeom prst="rect">
            <a:avLst/>
          </a:prstGeom>
          <a:solidFill>
            <a:srgbClr val="FFFFFF"/>
          </a:solid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HTML table consists of one &lt;table&gt; element and one or more &lt;</a:t>
            </a:r>
            <a:r>
              <a:rPr lang="en-US"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&gt;, &lt;</a:t>
            </a:r>
            <a:r>
              <a:rPr lang="en-US"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&gt;, &lt;td&gt; elements.</a:t>
            </a:r>
            <a:endParaRPr dirty="0">
              <a:latin typeface="Times New Roman" panose="02020603050405020304" pitchFamily="18" charset="0"/>
              <a:cs typeface="Times New Roman" panose="02020603050405020304" pitchFamily="18" charset="0"/>
            </a:endParaRPr>
          </a:p>
          <a:p>
            <a:pPr marL="0" lvl="0" indent="0" algn="just">
              <a:spcBef>
                <a:spcPts val="0"/>
              </a:spcBef>
              <a:buSzPts val="2400"/>
              <a:buNone/>
            </a:pPr>
            <a:r>
              <a:rPr lang="en-US" sz="2400" dirty="0">
                <a:latin typeface="Times New Roman" panose="02020603050405020304" pitchFamily="18" charset="0"/>
                <a:ea typeface="Calibri"/>
                <a:cs typeface="Times New Roman" panose="02020603050405020304" pitchFamily="18" charset="0"/>
                <a:sym typeface="Calibri"/>
              </a:rPr>
              <a:t>&lt;</a:t>
            </a:r>
            <a:r>
              <a:rPr lang="en-US" sz="2400" dirty="0" err="1">
                <a:latin typeface="Times New Roman" panose="02020603050405020304" pitchFamily="18" charset="0"/>
                <a:ea typeface="Calibri"/>
                <a:cs typeface="Times New Roman" panose="02020603050405020304" pitchFamily="18" charset="0"/>
                <a:sym typeface="Calibri"/>
              </a:rPr>
              <a:t>tr</a:t>
            </a:r>
            <a:r>
              <a:rPr lang="en-US" sz="2400" dirty="0">
                <a:latin typeface="Times New Roman" panose="02020603050405020304" pitchFamily="18" charset="0"/>
                <a:ea typeface="Calibri"/>
                <a:cs typeface="Times New Roman" panose="02020603050405020304" pitchFamily="18" charset="0"/>
                <a:sym typeface="Calibri"/>
              </a:rPr>
              <a:t>&gt; </a:t>
            </a:r>
            <a:r>
              <a:rPr lang="en-US" sz="2400" dirty="0" smtClean="0">
                <a:latin typeface="Times New Roman" panose="02020603050405020304" pitchFamily="18" charset="0"/>
                <a:ea typeface="Calibri"/>
                <a:cs typeface="Times New Roman" panose="02020603050405020304" pitchFamily="18" charset="0"/>
                <a:sym typeface="Calibri"/>
              </a:rPr>
              <a:t>: The </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&lt;</a:t>
            </a:r>
            <a:r>
              <a:rPr lang="en-US"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&gt; element defines a table </a:t>
            </a:r>
            <a:r>
              <a:rPr lang="en-US" sz="2400" b="0"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row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a:spcBef>
                <a:spcPts val="0"/>
              </a:spcBef>
              <a:buSzPts val="2400"/>
              <a:buNone/>
            </a:pPr>
            <a:r>
              <a:rPr lang="en-US" sz="2400" dirty="0">
                <a:latin typeface="Times New Roman" panose="02020603050405020304" pitchFamily="18" charset="0"/>
                <a:ea typeface="Calibri"/>
                <a:cs typeface="Times New Roman" panose="02020603050405020304" pitchFamily="18" charset="0"/>
                <a:sym typeface="Calibri"/>
              </a:rPr>
              <a:t>&lt;</a:t>
            </a:r>
            <a:r>
              <a:rPr lang="en-US" sz="2400" dirty="0" err="1" smtClean="0">
                <a:latin typeface="Times New Roman" panose="02020603050405020304" pitchFamily="18" charset="0"/>
                <a:ea typeface="Calibri"/>
                <a:cs typeface="Times New Roman" panose="02020603050405020304" pitchFamily="18" charset="0"/>
                <a:sym typeface="Calibri"/>
              </a:rPr>
              <a:t>th</a:t>
            </a:r>
            <a:r>
              <a:rPr lang="en-US" sz="2400" dirty="0" smtClean="0">
                <a:latin typeface="Times New Roman" panose="02020603050405020304" pitchFamily="18" charset="0"/>
                <a:ea typeface="Calibri"/>
                <a:cs typeface="Times New Roman" panose="02020603050405020304" pitchFamily="18" charset="0"/>
                <a:sym typeface="Calibri"/>
              </a:rPr>
              <a:t>&gt; : The </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&lt;</a:t>
            </a:r>
            <a:r>
              <a:rPr lang="en-US"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&gt; element defines a table </a:t>
            </a:r>
            <a:r>
              <a:rPr lang="en-US" sz="2400" b="0"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header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just">
              <a:spcBef>
                <a:spcPts val="0"/>
              </a:spcBef>
              <a:buSzPts val="2400"/>
              <a:buNone/>
            </a:pPr>
            <a:r>
              <a:rPr lang="en-US" sz="2400" dirty="0">
                <a:latin typeface="Times New Roman" panose="02020603050405020304" pitchFamily="18" charset="0"/>
                <a:ea typeface="Calibri"/>
                <a:cs typeface="Times New Roman" panose="02020603050405020304" pitchFamily="18" charset="0"/>
                <a:sym typeface="Calibri"/>
              </a:rPr>
              <a:t>&lt;td</a:t>
            </a:r>
            <a:r>
              <a:rPr lang="en-US" sz="2400" dirty="0" smtClean="0">
                <a:latin typeface="Times New Roman" panose="02020603050405020304" pitchFamily="18" charset="0"/>
                <a:ea typeface="Calibri"/>
                <a:cs typeface="Times New Roman" panose="02020603050405020304" pitchFamily="18" charset="0"/>
                <a:sym typeface="Calibri"/>
              </a:rPr>
              <a:t>&gt; : </a:t>
            </a:r>
            <a:r>
              <a:rPr lang="en-US" sz="2400" b="0"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The </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&lt;td&gt; element defines a table </a:t>
            </a:r>
            <a:r>
              <a:rPr lang="en-US" sz="2400" b="0"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cell</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Example</a:t>
            </a:r>
            <a:endParaRPr/>
          </a:p>
        </p:txBody>
      </p:sp>
      <p:sp>
        <p:nvSpPr>
          <p:cNvPr id="219" name="Google Shape;219;p24"/>
          <p:cNvSpPr txBox="1">
            <a:spLocks noGrp="1"/>
          </p:cNvSpPr>
          <p:nvPr>
            <p:ph type="body" idx="1"/>
          </p:nvPr>
        </p:nvSpPr>
        <p:spPr>
          <a:xfrm>
            <a:off x="152400" y="838200"/>
            <a:ext cx="4410364" cy="5359399"/>
          </a:xfrm>
          <a:prstGeom prst="rect">
            <a:avLst/>
          </a:prstGeom>
          <a:noFill/>
          <a:ln>
            <a:noFill/>
          </a:ln>
        </p:spPr>
        <p:txBody>
          <a:bodyPr spcFirstLastPara="1" wrap="square" lIns="91425" tIns="45700" rIns="91425" bIns="45700" anchor="t" anchorCtr="0">
            <a:noAutofit/>
          </a:bodyPr>
          <a:lstStyle/>
          <a:p>
            <a:pPr marL="0" lvl="0" indent="0">
              <a:spcBef>
                <a:spcPts val="0"/>
              </a:spcBef>
              <a:buSzPts val="1600"/>
              <a:buNone/>
            </a:pPr>
            <a:r>
              <a:rPr lang="en-US" sz="1800" dirty="0"/>
              <a:t>&lt;!DOCTYPE html&gt;</a:t>
            </a:r>
          </a:p>
          <a:p>
            <a:pPr marL="0" lvl="0" indent="0">
              <a:spcBef>
                <a:spcPts val="0"/>
              </a:spcBef>
              <a:buSzPts val="1600"/>
              <a:buNone/>
            </a:pPr>
            <a:r>
              <a:rPr lang="en-US" sz="1800" dirty="0"/>
              <a:t>&lt;html&gt;</a:t>
            </a:r>
          </a:p>
          <a:p>
            <a:pPr marL="0" lvl="0" indent="0">
              <a:spcBef>
                <a:spcPts val="0"/>
              </a:spcBef>
              <a:buSzPts val="1600"/>
              <a:buNone/>
            </a:pPr>
            <a:r>
              <a:rPr lang="en-US" sz="1800" dirty="0"/>
              <a:t>&lt;head&gt;</a:t>
            </a:r>
          </a:p>
          <a:p>
            <a:pPr marL="0" lvl="0" indent="0">
              <a:spcBef>
                <a:spcPts val="0"/>
              </a:spcBef>
              <a:buSzPts val="1600"/>
              <a:buNone/>
            </a:pPr>
            <a:r>
              <a:rPr lang="en-US" sz="1800" dirty="0"/>
              <a:t>&lt;style&gt;</a:t>
            </a:r>
          </a:p>
          <a:p>
            <a:pPr marL="0" lvl="0" indent="0">
              <a:spcBef>
                <a:spcPts val="0"/>
              </a:spcBef>
              <a:buSzPts val="1600"/>
              <a:buNone/>
            </a:pPr>
            <a:r>
              <a:rPr lang="en-US" sz="1800" dirty="0"/>
              <a:t>table, </a:t>
            </a:r>
            <a:r>
              <a:rPr lang="en-US" sz="1800" dirty="0" err="1"/>
              <a:t>th</a:t>
            </a:r>
            <a:r>
              <a:rPr lang="en-US" sz="1800" dirty="0"/>
              <a:t>, td {</a:t>
            </a:r>
          </a:p>
          <a:p>
            <a:pPr marL="0" lvl="0" indent="0">
              <a:spcBef>
                <a:spcPts val="0"/>
              </a:spcBef>
              <a:buSzPts val="1600"/>
              <a:buNone/>
            </a:pPr>
            <a:r>
              <a:rPr lang="en-US" sz="1800" dirty="0"/>
              <a:t>  border: 1px solid black;</a:t>
            </a:r>
          </a:p>
          <a:p>
            <a:pPr marL="0" lvl="0" indent="0">
              <a:spcBef>
                <a:spcPts val="0"/>
              </a:spcBef>
              <a:buSzPts val="1600"/>
              <a:buNone/>
            </a:pPr>
            <a:r>
              <a:rPr lang="en-US" sz="1800" dirty="0"/>
              <a:t>  border-collapse: collapse;</a:t>
            </a:r>
          </a:p>
          <a:p>
            <a:pPr marL="0" lvl="0" indent="0">
              <a:spcBef>
                <a:spcPts val="0"/>
              </a:spcBef>
              <a:buSzPts val="1600"/>
              <a:buNone/>
            </a:pPr>
            <a:r>
              <a:rPr lang="en-US" sz="1800" dirty="0"/>
              <a:t>}</a:t>
            </a:r>
          </a:p>
          <a:p>
            <a:pPr marL="0" lvl="0" indent="0">
              <a:spcBef>
                <a:spcPts val="0"/>
              </a:spcBef>
              <a:buSzPts val="1600"/>
              <a:buNone/>
            </a:pPr>
            <a:r>
              <a:rPr lang="en-US" sz="1800" dirty="0"/>
              <a:t>&lt;/style&gt;</a:t>
            </a:r>
          </a:p>
          <a:p>
            <a:pPr marL="0" lvl="0" indent="0">
              <a:spcBef>
                <a:spcPts val="0"/>
              </a:spcBef>
              <a:buSzPts val="1600"/>
              <a:buNone/>
            </a:pPr>
            <a:r>
              <a:rPr lang="en-US" sz="1800" dirty="0"/>
              <a:t>&lt;/head&gt;</a:t>
            </a:r>
          </a:p>
          <a:p>
            <a:pPr marL="0" lvl="0" indent="0">
              <a:spcBef>
                <a:spcPts val="0"/>
              </a:spcBef>
              <a:buSzPts val="1600"/>
              <a:buNone/>
            </a:pPr>
            <a:endParaRPr lang="en-US" sz="1800" dirty="0" smtClean="0"/>
          </a:p>
          <a:p>
            <a:pPr marL="0" lvl="0" indent="0">
              <a:spcBef>
                <a:spcPts val="0"/>
              </a:spcBef>
              <a:buSzPts val="1600"/>
              <a:buNone/>
            </a:pPr>
            <a:r>
              <a:rPr lang="en-US" sz="1800" dirty="0" smtClean="0"/>
              <a:t>&lt;</a:t>
            </a:r>
            <a:r>
              <a:rPr lang="en-US" sz="1800" dirty="0"/>
              <a:t>body</a:t>
            </a:r>
            <a:r>
              <a:rPr lang="en-US" sz="1800" dirty="0" smtClean="0"/>
              <a:t>&gt;</a:t>
            </a:r>
            <a:endParaRPr lang="en-US" sz="1800" dirty="0"/>
          </a:p>
          <a:p>
            <a:pPr marL="0" lvl="0" indent="0">
              <a:spcBef>
                <a:spcPts val="0"/>
              </a:spcBef>
              <a:buSzPts val="1600"/>
              <a:buNone/>
            </a:pPr>
            <a:r>
              <a:rPr lang="en-US" sz="1800" dirty="0"/>
              <a:t>&lt;h1&gt;Table with Collapsed Borders&lt;/h1</a:t>
            </a:r>
            <a:r>
              <a:rPr lang="en-US" sz="1800" dirty="0" smtClean="0"/>
              <a:t>&gt;</a:t>
            </a:r>
          </a:p>
          <a:p>
            <a:pPr marL="88900" lvl="0" indent="0">
              <a:buSzPts val="1600"/>
              <a:buNone/>
            </a:pPr>
            <a:r>
              <a:rPr lang="en-US" sz="1800" dirty="0">
                <a:latin typeface="Times New Roman" panose="02020603050405020304" pitchFamily="18" charset="0"/>
                <a:cs typeface="Times New Roman" panose="02020603050405020304" pitchFamily="18" charset="0"/>
              </a:rPr>
              <a:t>&lt;table&gt;</a:t>
            </a:r>
          </a:p>
          <a:p>
            <a:pPr marL="88900" lvl="0" indent="0">
              <a:buSzPts val="1600"/>
              <a:buNone/>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marL="88900" lvl="0" indent="0">
              <a:buSzPts val="1600"/>
              <a:buNone/>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&gt;Month&lt;/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a:t>
            </a:r>
          </a:p>
          <a:p>
            <a:pPr marL="88900" lvl="0" indent="0">
              <a:buSzPts val="1600"/>
              <a:buNone/>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&gt;Savings&lt;/</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&gt;</a:t>
            </a:r>
          </a:p>
          <a:p>
            <a:pPr marL="88900" lvl="0" indent="0">
              <a:buSzPts val="1600"/>
              <a:buNone/>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marL="0" lvl="0" indent="0">
              <a:spcBef>
                <a:spcPts val="0"/>
              </a:spcBef>
              <a:buSzPts val="1600"/>
              <a:buNone/>
            </a:pPr>
            <a:endParaRPr lang="en-US" sz="1800" dirty="0" smtClean="0"/>
          </a:p>
          <a:p>
            <a:pPr marL="0" lvl="0" indent="0">
              <a:spcBef>
                <a:spcPts val="0"/>
              </a:spcBef>
              <a:buSzPts val="1600"/>
              <a:buNone/>
            </a:pPr>
            <a:endParaRPr lang="en-US" sz="1800" dirty="0" smtClean="0"/>
          </a:p>
        </p:txBody>
      </p:sp>
      <p:sp>
        <p:nvSpPr>
          <p:cNvPr id="220" name="Google Shape;22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22</a:t>
            </a:fld>
            <a:endParaRPr sz="1200" b="1">
              <a:solidFill>
                <a:schemeClr val="lt1"/>
              </a:solidFill>
              <a:latin typeface="Arial"/>
              <a:ea typeface="Arial"/>
              <a:cs typeface="Arial"/>
              <a:sym typeface="Arial"/>
            </a:endParaRPr>
          </a:p>
        </p:txBody>
      </p:sp>
      <p:sp>
        <p:nvSpPr>
          <p:cNvPr id="2" name="Rectangle 1"/>
          <p:cNvSpPr/>
          <p:nvPr/>
        </p:nvSpPr>
        <p:spPr>
          <a:xfrm>
            <a:off x="4853710" y="838200"/>
            <a:ext cx="4216399" cy="3416320"/>
          </a:xfrm>
          <a:prstGeom prst="rect">
            <a:avLst/>
          </a:prstGeom>
        </p:spPr>
        <p:txBody>
          <a:bodyPr wrap="square">
            <a:spAutoFit/>
          </a:bodyPr>
          <a:lstStyle/>
          <a:p>
            <a:pPr lvl="0">
              <a:buSzPts val="1600"/>
            </a:pPr>
            <a:r>
              <a:rPr lang="en-US" sz="1800" dirty="0" smtClean="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lvl="0">
              <a:buSzPts val="1600"/>
            </a:pPr>
            <a:r>
              <a:rPr lang="en-US" sz="1800" dirty="0">
                <a:latin typeface="Times New Roman" panose="02020603050405020304" pitchFamily="18" charset="0"/>
                <a:cs typeface="Times New Roman" panose="02020603050405020304" pitchFamily="18" charset="0"/>
              </a:rPr>
              <a:t>    &lt;td&gt;January&lt;/td&gt;</a:t>
            </a:r>
          </a:p>
          <a:p>
            <a:pPr lvl="0">
              <a:buSzPts val="1600"/>
            </a:pPr>
            <a:r>
              <a:rPr lang="en-US" sz="1800" dirty="0">
                <a:latin typeface="Times New Roman" panose="02020603050405020304" pitchFamily="18" charset="0"/>
                <a:cs typeface="Times New Roman" panose="02020603050405020304" pitchFamily="18" charset="0"/>
              </a:rPr>
              <a:t>    &lt;td&gt;$100&lt;/td&gt;</a:t>
            </a:r>
          </a:p>
          <a:p>
            <a:pPr lvl="0">
              <a:buSzPts val="1600"/>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lvl="0">
              <a:buSzPts val="1600"/>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lvl="0">
              <a:buSzPts val="1600"/>
            </a:pPr>
            <a:r>
              <a:rPr lang="en-US" sz="1800" dirty="0">
                <a:latin typeface="Times New Roman" panose="02020603050405020304" pitchFamily="18" charset="0"/>
                <a:cs typeface="Times New Roman" panose="02020603050405020304" pitchFamily="18" charset="0"/>
              </a:rPr>
              <a:t>    &lt;td&gt;February&lt;/td&gt;</a:t>
            </a:r>
          </a:p>
          <a:p>
            <a:pPr lvl="0">
              <a:buSzPts val="1600"/>
            </a:pPr>
            <a:r>
              <a:rPr lang="en-US" sz="1800" dirty="0">
                <a:latin typeface="Times New Roman" panose="02020603050405020304" pitchFamily="18" charset="0"/>
                <a:cs typeface="Times New Roman" panose="02020603050405020304" pitchFamily="18" charset="0"/>
              </a:rPr>
              <a:t>    &lt;td&gt;$80&lt;/td&gt;</a:t>
            </a:r>
          </a:p>
          <a:p>
            <a:pPr lvl="0">
              <a:buSzPts val="1600"/>
            </a:pP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tr</a:t>
            </a:r>
            <a:r>
              <a:rPr lang="en-US" sz="1800" dirty="0">
                <a:latin typeface="Times New Roman" panose="02020603050405020304" pitchFamily="18" charset="0"/>
                <a:cs typeface="Times New Roman" panose="02020603050405020304" pitchFamily="18" charset="0"/>
              </a:rPr>
              <a:t>&gt;</a:t>
            </a:r>
          </a:p>
          <a:p>
            <a:pPr lvl="0">
              <a:buSzPts val="1600"/>
            </a:pPr>
            <a:r>
              <a:rPr lang="en-US" sz="1800" dirty="0">
                <a:latin typeface="Times New Roman" panose="02020603050405020304" pitchFamily="18" charset="0"/>
                <a:cs typeface="Times New Roman" panose="02020603050405020304" pitchFamily="18" charset="0"/>
              </a:rPr>
              <a:t>&lt;/table&gt;</a:t>
            </a:r>
          </a:p>
          <a:p>
            <a:pPr lvl="0">
              <a:buSzPts val="1600"/>
            </a:pPr>
            <a:endParaRPr lang="en-US" sz="1800" dirty="0">
              <a:latin typeface="Times New Roman" panose="02020603050405020304" pitchFamily="18" charset="0"/>
              <a:cs typeface="Times New Roman" panose="02020603050405020304" pitchFamily="18" charset="0"/>
            </a:endParaRPr>
          </a:p>
          <a:p>
            <a:pPr lvl="0">
              <a:buSzPts val="1600"/>
            </a:pPr>
            <a:r>
              <a:rPr lang="en-US" sz="1800" dirty="0">
                <a:latin typeface="Times New Roman" panose="02020603050405020304" pitchFamily="18" charset="0"/>
                <a:cs typeface="Times New Roman" panose="02020603050405020304" pitchFamily="18" charset="0"/>
              </a:rPr>
              <a:t>&lt;/body&gt;</a:t>
            </a:r>
          </a:p>
          <a:p>
            <a:pPr lvl="0">
              <a:buSzPts val="1600"/>
            </a:pPr>
            <a:r>
              <a:rPr lang="en-US" sz="1800" dirty="0">
                <a:latin typeface="Times New Roman" panose="02020603050405020304" pitchFamily="18" charset="0"/>
                <a:cs typeface="Times New Roman" panose="02020603050405020304" pitchFamily="18" charset="0"/>
              </a:rPr>
              <a:t>&lt;/html&gt;</a:t>
            </a:r>
          </a:p>
        </p:txBody>
      </p:sp>
      <p:graphicFrame>
        <p:nvGraphicFramePr>
          <p:cNvPr id="7" name="Google Shape;228;p25"/>
          <p:cNvGraphicFramePr/>
          <p:nvPr>
            <p:extLst>
              <p:ext uri="{D42A27DB-BD31-4B8C-83A1-F6EECF244321}">
                <p14:modId xmlns:p14="http://schemas.microsoft.com/office/powerpoint/2010/main" val="2279120201"/>
              </p:ext>
            </p:extLst>
          </p:nvPr>
        </p:nvGraphicFramePr>
        <p:xfrm>
          <a:off x="5046663" y="4346562"/>
          <a:ext cx="3333750" cy="2192350"/>
        </p:xfrm>
        <a:graphic>
          <a:graphicData uri="http://schemas.openxmlformats.org/drawingml/2006/table">
            <a:tbl>
              <a:tblPr firstRow="1" bandRow="1">
                <a:noFill/>
                <a:tableStyleId>{ABBA3330-5612-4B72-9549-247F098FDBE8}</a:tableStyleId>
              </a:tblPr>
              <a:tblGrid>
                <a:gridCol w="1666875">
                  <a:extLst>
                    <a:ext uri="{9D8B030D-6E8A-4147-A177-3AD203B41FA5}">
                      <a16:colId xmlns:a16="http://schemas.microsoft.com/office/drawing/2014/main" val="20000"/>
                    </a:ext>
                  </a:extLst>
                </a:gridCol>
                <a:gridCol w="1666875">
                  <a:extLst>
                    <a:ext uri="{9D8B030D-6E8A-4147-A177-3AD203B41FA5}">
                      <a16:colId xmlns:a16="http://schemas.microsoft.com/office/drawing/2014/main" val="20001"/>
                    </a:ext>
                  </a:extLst>
                </a:gridCol>
              </a:tblGrid>
              <a:tr h="678350">
                <a:tc>
                  <a:txBody>
                    <a:bodyPr/>
                    <a:lstStyle/>
                    <a:p>
                      <a:pPr marL="0" marR="0" lvl="0" indent="0" algn="l"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Month </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Savings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757000">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January</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$100</a:t>
                      </a:r>
                      <a:endParaRPr sz="18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757000">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Feb</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$80</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187325" y="-20781"/>
            <a:ext cx="4433455"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solidFill>
                  <a:srgbClr val="000000"/>
                </a:solidFill>
                <a:latin typeface="Quattrocento Sans"/>
                <a:ea typeface="Quattrocento Sans"/>
                <a:cs typeface="Quattrocento Sans"/>
                <a:sym typeface="Quattrocento Sans"/>
              </a:rPr>
              <a:t/>
            </a:r>
            <a:br>
              <a:rPr lang="en-US" sz="2800" dirty="0">
                <a:solidFill>
                  <a:srgbClr val="000000"/>
                </a:solidFill>
                <a:latin typeface="Quattrocento Sans"/>
                <a:ea typeface="Quattrocento Sans"/>
                <a:cs typeface="Quattrocento Sans"/>
                <a:sym typeface="Quattrocento Sans"/>
              </a:rPr>
            </a:br>
            <a:r>
              <a:rPr lang="en-US" sz="2800" b="1" dirty="0"/>
              <a:t>HTML &lt;caption&gt; Tag</a:t>
            </a:r>
            <a:br>
              <a:rPr lang="en-US" sz="2800" b="1" dirty="0"/>
            </a:br>
            <a:endParaRPr sz="2800" b="1" dirty="0"/>
          </a:p>
        </p:txBody>
      </p:sp>
      <p:sp>
        <p:nvSpPr>
          <p:cNvPr id="234" name="Google Shape;234;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23</a:t>
            </a:fld>
            <a:endParaRPr sz="1200" b="1">
              <a:solidFill>
                <a:schemeClr val="lt1"/>
              </a:solidFill>
              <a:latin typeface="Arial"/>
              <a:ea typeface="Arial"/>
              <a:cs typeface="Arial"/>
              <a:sym typeface="Arial"/>
            </a:endParaRPr>
          </a:p>
        </p:txBody>
      </p:sp>
      <p:sp>
        <p:nvSpPr>
          <p:cNvPr id="235" name="Google Shape;235;p26"/>
          <p:cNvSpPr/>
          <p:nvPr/>
        </p:nvSpPr>
        <p:spPr>
          <a:xfrm>
            <a:off x="95250" y="1322388"/>
            <a:ext cx="184150" cy="3683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Google Shape;236;p26"/>
          <p:cNvSpPr txBox="1"/>
          <p:nvPr/>
        </p:nvSpPr>
        <p:spPr>
          <a:xfrm>
            <a:off x="95250" y="838200"/>
            <a:ext cx="8651875" cy="70784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dirty="0">
                <a:solidFill>
                  <a:srgbClr val="000000"/>
                </a:solidFill>
                <a:latin typeface="Times New Roman" panose="02020603050405020304" pitchFamily="18" charset="0"/>
                <a:ea typeface="Calibri"/>
                <a:cs typeface="Times New Roman" panose="02020603050405020304" pitchFamily="18" charset="0"/>
                <a:sym typeface="Calibri"/>
              </a:rPr>
              <a:t>The </a:t>
            </a:r>
            <a:r>
              <a:rPr lang="en-US" sz="2000" dirty="0">
                <a:solidFill>
                  <a:srgbClr val="DC143C"/>
                </a:solidFill>
                <a:latin typeface="Times New Roman" panose="02020603050405020304" pitchFamily="18" charset="0"/>
                <a:ea typeface="Calibri"/>
                <a:cs typeface="Times New Roman" panose="02020603050405020304" pitchFamily="18" charset="0"/>
                <a:sym typeface="Calibri"/>
              </a:rPr>
              <a:t>&lt;caption&gt;</a:t>
            </a:r>
            <a:r>
              <a:rPr lang="en-US" sz="2000" dirty="0">
                <a:solidFill>
                  <a:srgbClr val="000000"/>
                </a:solidFill>
                <a:latin typeface="Times New Roman" panose="02020603050405020304" pitchFamily="18" charset="0"/>
                <a:ea typeface="Calibri"/>
                <a:cs typeface="Times New Roman" panose="02020603050405020304" pitchFamily="18" charset="0"/>
                <a:sym typeface="Calibri"/>
              </a:rPr>
              <a:t> tag defines a table caption.</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r>
              <a:rPr lang="en-US" sz="2000" dirty="0">
                <a:solidFill>
                  <a:srgbClr val="000000"/>
                </a:solidFill>
                <a:latin typeface="Times New Roman" panose="02020603050405020304" pitchFamily="18" charset="0"/>
                <a:ea typeface="Calibri"/>
                <a:cs typeface="Times New Roman" panose="02020603050405020304" pitchFamily="18" charset="0"/>
                <a:sym typeface="Calibri"/>
              </a:rPr>
              <a:t>The </a:t>
            </a:r>
            <a:r>
              <a:rPr lang="en-US" sz="2000" dirty="0">
                <a:solidFill>
                  <a:srgbClr val="DC143C"/>
                </a:solidFill>
                <a:latin typeface="Times New Roman" panose="02020603050405020304" pitchFamily="18" charset="0"/>
                <a:ea typeface="Calibri"/>
                <a:cs typeface="Times New Roman" panose="02020603050405020304" pitchFamily="18" charset="0"/>
                <a:sym typeface="Calibri"/>
              </a:rPr>
              <a:t>&lt;caption&gt;</a:t>
            </a:r>
            <a:r>
              <a:rPr lang="en-US" sz="2000" dirty="0">
                <a:solidFill>
                  <a:srgbClr val="000000"/>
                </a:solidFill>
                <a:latin typeface="Times New Roman" panose="02020603050405020304" pitchFamily="18" charset="0"/>
                <a:ea typeface="Calibri"/>
                <a:cs typeface="Times New Roman" panose="02020603050405020304" pitchFamily="18" charset="0"/>
                <a:sym typeface="Calibri"/>
              </a:rPr>
              <a:t> tag must be inserted immediately after the &lt;table&gt; tag.</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243;p27"/>
          <p:cNvSpPr txBox="1"/>
          <p:nvPr/>
        </p:nvSpPr>
        <p:spPr>
          <a:xfrm>
            <a:off x="95250" y="1564518"/>
            <a:ext cx="4338205" cy="52629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&lt;!DOCTYPE html&gt;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&lt;html&gt;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&lt;head&gt;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&lt;style&gt;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table, </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td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border: 1px solid black</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body</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background-image: </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url</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('image.jpg');</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&lt;/style&gt;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&lt;/head</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&gt;</a:t>
            </a:r>
          </a:p>
          <a:p>
            <a:pPr marL="0" marR="0" lvl="0" indent="0" algn="l" rtl="0">
              <a:spcBef>
                <a:spcPts val="0"/>
              </a:spcBef>
              <a:spcAft>
                <a:spcPts val="0"/>
              </a:spcAft>
              <a:buNone/>
            </a:pP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&lt;</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body</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&gt;</a:t>
            </a:r>
            <a:endParaRPr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&lt;table&gt;</a:t>
            </a:r>
            <a:endParaRPr sz="16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&lt;caption style="</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text-align:right</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"&gt;My savings&lt;/caption</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&gt;</a:t>
            </a: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&gt;Month&lt;/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&gt;Savings&lt;/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4701598" y="1519348"/>
            <a:ext cx="4045527" cy="5262979"/>
          </a:xfrm>
          <a:prstGeom prst="rect">
            <a:avLst/>
          </a:prstGeom>
        </p:spPr>
        <p:txBody>
          <a:bodyPr wrap="square">
            <a:spAutoFit/>
          </a:bodyPr>
          <a:lstStyle/>
          <a:p>
            <a:pPr lvl="0"/>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&lt;td&gt;January&lt;/td&gt;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&lt;td&gt;$100&lt;/td&gt;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&lt;/table&gt;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br</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&gt;</a:t>
            </a: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&lt;table&gt;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&lt;caption style="</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caption-side:bottom</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"&gt;My savings&lt;/caption&gt;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&gt;Month&lt;/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&gt;Savings&lt;/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&lt;td&gt;January&lt;/td&gt;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&lt;td&gt;$100&lt;/td&gt;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&lt;/</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tr</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&lt;/table&gt;</a:t>
            </a:r>
            <a:endParaRPr lang="en-US" sz="1600" dirty="0">
              <a:latin typeface="Times New Roman" panose="02020603050405020304" pitchFamily="18" charset="0"/>
              <a:cs typeface="Times New Roman" panose="02020603050405020304" pitchFamily="18" charset="0"/>
            </a:endParaRPr>
          </a:p>
          <a:p>
            <a:pPr lvl="0"/>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&lt;/body&gt;</a:t>
            </a:r>
            <a:endParaRPr lang="en-US" sz="1600" dirty="0">
              <a:latin typeface="Times New Roman" panose="02020603050405020304" pitchFamily="18" charset="0"/>
              <a:cs typeface="Times New Roman" panose="02020603050405020304" pitchFamily="18" charset="0"/>
            </a:endParaRPr>
          </a:p>
          <a:p>
            <a:pPr lvl="0"/>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&lt;/html</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&gt;</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230909" y="0"/>
            <a:ext cx="4082473"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HTML &lt;</a:t>
            </a:r>
            <a:r>
              <a:rPr lang="en-US" sz="2800" b="1" dirty="0" err="1"/>
              <a:t>colgroup</a:t>
            </a:r>
            <a:r>
              <a:rPr lang="en-US" sz="2800" b="1" dirty="0"/>
              <a:t>&gt; Tag</a:t>
            </a:r>
            <a:endParaRPr sz="2800" b="1" dirty="0"/>
          </a:p>
        </p:txBody>
      </p:sp>
      <p:sp>
        <p:nvSpPr>
          <p:cNvPr id="256" name="Google Shape;256;p29"/>
          <p:cNvSpPr txBox="1">
            <a:spLocks noGrp="1"/>
          </p:cNvSpPr>
          <p:nvPr>
            <p:ph type="body" idx="1"/>
          </p:nvPr>
        </p:nvSpPr>
        <p:spPr>
          <a:xfrm>
            <a:off x="95250" y="908196"/>
            <a:ext cx="8858250" cy="23245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sz="2000" dirty="0"/>
              <a:t>The &lt;</a:t>
            </a:r>
            <a:r>
              <a:rPr lang="en-US" sz="2000" dirty="0" err="1"/>
              <a:t>colgroup</a:t>
            </a:r>
            <a:r>
              <a:rPr lang="en-US" sz="2000" dirty="0"/>
              <a:t>&gt; tag specifies a </a:t>
            </a:r>
            <a:r>
              <a:rPr lang="en-US" sz="2000" dirty="0">
                <a:solidFill>
                  <a:srgbClr val="FF0000"/>
                </a:solidFill>
              </a:rPr>
              <a:t>group of one or more columns </a:t>
            </a:r>
            <a:r>
              <a:rPr lang="en-US" sz="2000" dirty="0"/>
              <a:t>in a table for formatting</a:t>
            </a:r>
            <a:r>
              <a:rPr lang="en-US" sz="2000" dirty="0" smtClean="0"/>
              <a:t>.</a:t>
            </a:r>
          </a:p>
          <a:p>
            <a:pPr marL="0" lvl="0" indent="0" algn="just" rtl="0">
              <a:spcBef>
                <a:spcPts val="0"/>
              </a:spcBef>
              <a:spcAft>
                <a:spcPts val="0"/>
              </a:spcAft>
              <a:buClr>
                <a:schemeClr val="dk1"/>
              </a:buClr>
              <a:buSzPts val="2200"/>
              <a:buNone/>
            </a:pPr>
            <a:endParaRPr sz="2000" dirty="0"/>
          </a:p>
          <a:p>
            <a:pPr marL="342900" lvl="0" indent="-342900" algn="just" rtl="0">
              <a:spcBef>
                <a:spcPts val="440"/>
              </a:spcBef>
              <a:spcAft>
                <a:spcPts val="0"/>
              </a:spcAft>
              <a:buClr>
                <a:schemeClr val="dk1"/>
              </a:buClr>
              <a:buSzPts val="2200"/>
              <a:buChar char="•"/>
            </a:pPr>
            <a:r>
              <a:rPr lang="en-US" sz="2000" dirty="0"/>
              <a:t>The &lt;</a:t>
            </a:r>
            <a:r>
              <a:rPr lang="en-US" sz="2000" dirty="0" err="1"/>
              <a:t>colgroup</a:t>
            </a:r>
            <a:r>
              <a:rPr lang="en-US" sz="2000" dirty="0"/>
              <a:t>&gt; tag is </a:t>
            </a:r>
            <a:r>
              <a:rPr lang="en-US" sz="2000" dirty="0">
                <a:solidFill>
                  <a:srgbClr val="FF0000"/>
                </a:solidFill>
              </a:rPr>
              <a:t>useful for applying styles to entire columns, instead of repeating the styles for each cell, for each row</a:t>
            </a:r>
            <a:r>
              <a:rPr lang="en-US" sz="2000" dirty="0" smtClean="0"/>
              <a:t>.</a:t>
            </a:r>
          </a:p>
          <a:p>
            <a:pPr marL="0" lvl="0" indent="0" algn="just" rtl="0">
              <a:spcBef>
                <a:spcPts val="440"/>
              </a:spcBef>
              <a:spcAft>
                <a:spcPts val="0"/>
              </a:spcAft>
              <a:buClr>
                <a:schemeClr val="dk1"/>
              </a:buClr>
              <a:buSzPts val="2200"/>
              <a:buNone/>
            </a:pPr>
            <a:endParaRPr sz="2000" dirty="0"/>
          </a:p>
          <a:p>
            <a:pPr marL="0" lvl="0" indent="0" algn="just" rtl="0">
              <a:spcBef>
                <a:spcPts val="440"/>
              </a:spcBef>
              <a:spcAft>
                <a:spcPts val="0"/>
              </a:spcAft>
              <a:buClr>
                <a:schemeClr val="dk1"/>
              </a:buClr>
              <a:buSzPts val="2200"/>
              <a:buNone/>
            </a:pPr>
            <a:r>
              <a:rPr lang="en-US" sz="2000" b="1" dirty="0"/>
              <a:t>Note: </a:t>
            </a:r>
            <a:r>
              <a:rPr lang="en-US" sz="2000" dirty="0"/>
              <a:t>The &lt;</a:t>
            </a:r>
            <a:r>
              <a:rPr lang="en-US" sz="2000" dirty="0" err="1"/>
              <a:t>colgroup</a:t>
            </a:r>
            <a:r>
              <a:rPr lang="en-US" sz="2000" dirty="0"/>
              <a:t>&gt; tag must be a child of a &lt;table&gt; element, after any &lt;caption&gt; elements and before any &lt;</a:t>
            </a:r>
            <a:r>
              <a:rPr lang="en-US" sz="2000" dirty="0" err="1"/>
              <a:t>thead</a:t>
            </a:r>
            <a:r>
              <a:rPr lang="en-US" sz="2000" dirty="0"/>
              <a:t>&gt;, &lt;</a:t>
            </a:r>
            <a:r>
              <a:rPr lang="en-US" sz="2000" dirty="0" err="1"/>
              <a:t>tbody</a:t>
            </a:r>
            <a:r>
              <a:rPr lang="en-US" sz="2000" dirty="0"/>
              <a:t>&gt;, &lt;</a:t>
            </a:r>
            <a:r>
              <a:rPr lang="en-US" sz="2000" dirty="0" err="1"/>
              <a:t>tfoot</a:t>
            </a:r>
            <a:r>
              <a:rPr lang="en-US" sz="2000" dirty="0"/>
              <a:t>&gt;, and &lt;</a:t>
            </a:r>
            <a:r>
              <a:rPr lang="en-US" sz="2000" dirty="0" err="1"/>
              <a:t>tr</a:t>
            </a:r>
            <a:r>
              <a:rPr lang="en-US" sz="2000" dirty="0"/>
              <a:t>&gt; elements.</a:t>
            </a:r>
            <a:endParaRPr sz="2000" dirty="0"/>
          </a:p>
        </p:txBody>
      </p:sp>
      <p:sp>
        <p:nvSpPr>
          <p:cNvPr id="257" name="Google Shape;25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24</a:t>
            </a:fld>
            <a:endParaRPr sz="1200" b="1">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0" y="0"/>
            <a:ext cx="4100945"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HTML &lt;</a:t>
            </a:r>
            <a:r>
              <a:rPr lang="en-US" sz="2800" b="1" dirty="0" err="1"/>
              <a:t>colgroup</a:t>
            </a:r>
            <a:r>
              <a:rPr lang="en-US" sz="2800" b="1" dirty="0"/>
              <a:t>&gt; Tag</a:t>
            </a:r>
            <a:endParaRPr sz="2800" b="1" dirty="0"/>
          </a:p>
        </p:txBody>
      </p:sp>
      <p:sp>
        <p:nvSpPr>
          <p:cNvPr id="257" name="Google Shape;25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25</a:t>
            </a:fld>
            <a:endParaRPr sz="1200" b="1">
              <a:solidFill>
                <a:schemeClr val="lt1"/>
              </a:solidFill>
              <a:latin typeface="Arial"/>
              <a:ea typeface="Arial"/>
              <a:cs typeface="Arial"/>
              <a:sym typeface="Arial"/>
            </a:endParaRPr>
          </a:p>
        </p:txBody>
      </p:sp>
      <p:sp>
        <p:nvSpPr>
          <p:cNvPr id="3" name="Rectangle 2"/>
          <p:cNvSpPr/>
          <p:nvPr/>
        </p:nvSpPr>
        <p:spPr>
          <a:xfrm>
            <a:off x="129309" y="838200"/>
            <a:ext cx="4477327" cy="5755422"/>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&lt;!DOCTYPE html&gt;</a:t>
            </a:r>
          </a:p>
          <a:p>
            <a:r>
              <a:rPr lang="en-IN" sz="1600" dirty="0">
                <a:latin typeface="Times New Roman" panose="02020603050405020304" pitchFamily="18" charset="0"/>
                <a:cs typeface="Times New Roman" panose="02020603050405020304" pitchFamily="18" charset="0"/>
              </a:rPr>
              <a:t>&lt;html&gt;</a:t>
            </a:r>
          </a:p>
          <a:p>
            <a:r>
              <a:rPr lang="en-IN" sz="1600" dirty="0">
                <a:latin typeface="Times New Roman" panose="02020603050405020304" pitchFamily="18" charset="0"/>
                <a:cs typeface="Times New Roman" panose="02020603050405020304" pitchFamily="18" charset="0"/>
              </a:rPr>
              <a:t>&lt;head&gt;</a:t>
            </a:r>
          </a:p>
          <a:p>
            <a:r>
              <a:rPr lang="en-IN" sz="1600" dirty="0">
                <a:latin typeface="Times New Roman" panose="02020603050405020304" pitchFamily="18" charset="0"/>
                <a:cs typeface="Times New Roman" panose="02020603050405020304" pitchFamily="18" charset="0"/>
              </a:rPr>
              <a:t>&lt;style&gt;</a:t>
            </a:r>
          </a:p>
          <a:p>
            <a:r>
              <a:rPr lang="en-IN" sz="1600" dirty="0">
                <a:latin typeface="Times New Roman" panose="02020603050405020304" pitchFamily="18" charset="0"/>
                <a:cs typeface="Times New Roman" panose="02020603050405020304" pitchFamily="18" charset="0"/>
              </a:rPr>
              <a:t>table, </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 td {</a:t>
            </a:r>
          </a:p>
          <a:p>
            <a:r>
              <a:rPr lang="en-IN" sz="1600" dirty="0">
                <a:latin typeface="Times New Roman" panose="02020603050405020304" pitchFamily="18" charset="0"/>
                <a:cs typeface="Times New Roman" panose="02020603050405020304" pitchFamily="18" charset="0"/>
              </a:rPr>
              <a:t>  border: 1px solid black;</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&lt;/style&gt;</a:t>
            </a:r>
          </a:p>
          <a:p>
            <a:r>
              <a:rPr lang="en-IN" sz="1600" dirty="0">
                <a:latin typeface="Times New Roman" panose="02020603050405020304" pitchFamily="18" charset="0"/>
                <a:cs typeface="Times New Roman" panose="02020603050405020304" pitchFamily="18" charset="0"/>
              </a:rPr>
              <a:t>&lt;/head&gt;</a:t>
            </a:r>
          </a:p>
          <a:p>
            <a:r>
              <a:rPr lang="en-IN" sz="1600" dirty="0">
                <a:latin typeface="Times New Roman" panose="02020603050405020304" pitchFamily="18" charset="0"/>
                <a:cs typeface="Times New Roman" panose="02020603050405020304" pitchFamily="18" charset="0"/>
              </a:rPr>
              <a:t>&lt;body&gt;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&lt;h1&gt;The </a:t>
            </a:r>
            <a:r>
              <a:rPr lang="en-IN" sz="1600" dirty="0" err="1">
                <a:latin typeface="Times New Roman" panose="02020603050405020304" pitchFamily="18" charset="0"/>
                <a:cs typeface="Times New Roman" panose="02020603050405020304" pitchFamily="18" charset="0"/>
              </a:rPr>
              <a:t>colgroup</a:t>
            </a:r>
            <a:r>
              <a:rPr lang="en-IN" sz="1600" dirty="0">
                <a:latin typeface="Times New Roman" panose="02020603050405020304" pitchFamily="18" charset="0"/>
                <a:cs typeface="Times New Roman" panose="02020603050405020304" pitchFamily="18" charset="0"/>
              </a:rPr>
              <a:t> element&lt;/h1&gt;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&lt;table&gt;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colgroup</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&lt;col span="2" style="</a:t>
            </a:r>
            <a:r>
              <a:rPr lang="en-IN" sz="1600" dirty="0" err="1">
                <a:latin typeface="Times New Roman" panose="02020603050405020304" pitchFamily="18" charset="0"/>
                <a:cs typeface="Times New Roman" panose="02020603050405020304" pitchFamily="18" charset="0"/>
              </a:rPr>
              <a:t>background-color:red</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&lt;col style="</a:t>
            </a:r>
            <a:r>
              <a:rPr lang="en-IN" sz="1600" dirty="0" err="1">
                <a:latin typeface="Times New Roman" panose="02020603050405020304" pitchFamily="18" charset="0"/>
                <a:cs typeface="Times New Roman" panose="02020603050405020304" pitchFamily="18" charset="0"/>
              </a:rPr>
              <a:t>background-color:yellow</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colgroup</a:t>
            </a:r>
            <a:r>
              <a:rPr lang="en-IN" sz="1600" dirty="0" smtClean="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tr</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&gt;ISBN&lt;/</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&gt;Title&lt;/</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&gt;Price&lt;/</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tr</a:t>
            </a:r>
            <a:r>
              <a:rPr lang="en-IN" sz="1600" dirty="0" smtClean="0">
                <a:latin typeface="Times New Roman" panose="02020603050405020304" pitchFamily="18" charset="0"/>
                <a:cs typeface="Times New Roman" panose="02020603050405020304" pitchFamily="18" charset="0"/>
              </a:rPr>
              <a:t>&gt;</a:t>
            </a: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4735945" y="838200"/>
            <a:ext cx="3893127" cy="3539430"/>
          </a:xfrm>
          <a:prstGeom prst="rect">
            <a:avLst/>
          </a:prstGeom>
        </p:spPr>
        <p:txBody>
          <a:bodyPr wrap="square">
            <a:spAutoFit/>
          </a:bodyPr>
          <a:lstStyle/>
          <a:p>
            <a:r>
              <a:rPr lang="en-IN" sz="1600" dirty="0" smtClean="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tr</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&lt;td&gt;3476896&lt;/td&gt;</a:t>
            </a:r>
          </a:p>
          <a:p>
            <a:r>
              <a:rPr lang="en-IN" sz="1600" dirty="0">
                <a:latin typeface="Times New Roman" panose="02020603050405020304" pitchFamily="18" charset="0"/>
                <a:cs typeface="Times New Roman" panose="02020603050405020304" pitchFamily="18" charset="0"/>
              </a:rPr>
              <a:t>    &lt;td&gt;My first HTML&lt;/td&gt;</a:t>
            </a:r>
          </a:p>
          <a:p>
            <a:r>
              <a:rPr lang="en-IN" sz="1600" dirty="0">
                <a:latin typeface="Times New Roman" panose="02020603050405020304" pitchFamily="18" charset="0"/>
                <a:cs typeface="Times New Roman" panose="02020603050405020304" pitchFamily="18" charset="0"/>
              </a:rPr>
              <a:t>    &lt;td&gt;$53&lt;/td&gt;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tr</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tr</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&lt;td&gt;5869207&lt;/td&gt;</a:t>
            </a:r>
          </a:p>
          <a:p>
            <a:r>
              <a:rPr lang="en-IN" sz="1600" dirty="0">
                <a:latin typeface="Times New Roman" panose="02020603050405020304" pitchFamily="18" charset="0"/>
                <a:cs typeface="Times New Roman" panose="02020603050405020304" pitchFamily="18" charset="0"/>
              </a:rPr>
              <a:t>    &lt;td&gt;My first CSS&lt;/td&gt;</a:t>
            </a:r>
          </a:p>
          <a:p>
            <a:r>
              <a:rPr lang="en-IN" sz="1600" dirty="0">
                <a:latin typeface="Times New Roman" panose="02020603050405020304" pitchFamily="18" charset="0"/>
                <a:cs typeface="Times New Roman" panose="02020603050405020304" pitchFamily="18" charset="0"/>
              </a:rPr>
              <a:t>    &lt;td&gt;$49&lt;/td&gt;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tr</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&lt;/table&gt;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&lt;/body&gt;</a:t>
            </a:r>
          </a:p>
          <a:p>
            <a:r>
              <a:rPr lang="en-IN" sz="1600" dirty="0">
                <a:latin typeface="Times New Roman" panose="02020603050405020304" pitchFamily="18" charset="0"/>
                <a:cs typeface="Times New Roman" panose="02020603050405020304" pitchFamily="18" charset="0"/>
              </a:rPr>
              <a:t>&lt;/html&gt;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435" y="4414169"/>
            <a:ext cx="3848637" cy="1829055"/>
          </a:xfrm>
          <a:prstGeom prst="rect">
            <a:avLst/>
          </a:prstGeom>
        </p:spPr>
      </p:pic>
    </p:spTree>
    <p:extLst>
      <p:ext uri="{BB962C8B-B14F-4D97-AF65-F5344CB8AC3E}">
        <p14:creationId xmlns:p14="http://schemas.microsoft.com/office/powerpoint/2010/main" val="329656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How </a:t>
            </a:r>
            <a:r>
              <a:rPr lang="en-US" sz="2800" b="1" dirty="0" smtClean="0"/>
              <a:t>to </a:t>
            </a:r>
            <a:r>
              <a:rPr lang="en-US" sz="2800" b="1" dirty="0"/>
              <a:t>Add a </a:t>
            </a:r>
            <a:r>
              <a:rPr lang="en-US" sz="2800" b="1" dirty="0" smtClean="0"/>
              <a:t>Border</a:t>
            </a:r>
            <a:endParaRPr sz="2800" b="1" dirty="0"/>
          </a:p>
        </p:txBody>
      </p:sp>
      <p:sp>
        <p:nvSpPr>
          <p:cNvPr id="269" name="Google Shape;269;p31"/>
          <p:cNvSpPr txBox="1">
            <a:spLocks noGrp="1"/>
          </p:cNvSpPr>
          <p:nvPr>
            <p:ph type="body" idx="1"/>
          </p:nvPr>
        </p:nvSpPr>
        <p:spPr>
          <a:xfrm>
            <a:off x="106219" y="838200"/>
            <a:ext cx="4475018" cy="555798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r>
              <a:rPr lang="en-US" sz="2000" dirty="0"/>
              <a:t>To add a border, use the CSS border property on table, </a:t>
            </a:r>
            <a:r>
              <a:rPr lang="en-US" sz="2000" dirty="0" err="1"/>
              <a:t>th</a:t>
            </a:r>
            <a:r>
              <a:rPr lang="en-US" sz="2000" dirty="0"/>
              <a:t>, and td elements</a:t>
            </a:r>
            <a:r>
              <a:rPr lang="en-US" sz="2000" dirty="0" smtClean="0"/>
              <a:t>:</a:t>
            </a:r>
          </a:p>
          <a:p>
            <a:pPr marL="0" lvl="0" indent="0" algn="l" rtl="0">
              <a:spcBef>
                <a:spcPts val="0"/>
              </a:spcBef>
              <a:spcAft>
                <a:spcPts val="0"/>
              </a:spcAft>
              <a:buClr>
                <a:schemeClr val="dk1"/>
              </a:buClr>
              <a:buSzPts val="2200"/>
              <a:buNone/>
            </a:pPr>
            <a:endParaRPr sz="2000" dirty="0"/>
          </a:p>
          <a:p>
            <a:pPr marL="0" lvl="0" indent="0">
              <a:buClr>
                <a:srgbClr val="FF0000"/>
              </a:buClr>
              <a:buNone/>
            </a:pPr>
            <a:r>
              <a:rPr lang="en-US" sz="2000" dirty="0">
                <a:solidFill>
                  <a:schemeClr val="tx1"/>
                </a:solidFill>
              </a:rPr>
              <a:t>&lt;style&gt;</a:t>
            </a:r>
          </a:p>
          <a:p>
            <a:pPr marL="0" lvl="0" indent="0">
              <a:buClr>
                <a:srgbClr val="FF0000"/>
              </a:buClr>
              <a:buNone/>
            </a:pPr>
            <a:r>
              <a:rPr lang="en-US" sz="2000" dirty="0">
                <a:solidFill>
                  <a:schemeClr val="tx1"/>
                </a:solidFill>
              </a:rPr>
              <a:t>table, </a:t>
            </a:r>
            <a:r>
              <a:rPr lang="en-US" sz="2000" dirty="0" err="1">
                <a:solidFill>
                  <a:schemeClr val="tx1"/>
                </a:solidFill>
              </a:rPr>
              <a:t>th</a:t>
            </a:r>
            <a:r>
              <a:rPr lang="en-US" sz="2000" dirty="0">
                <a:solidFill>
                  <a:schemeClr val="tx1"/>
                </a:solidFill>
              </a:rPr>
              <a:t>, td {</a:t>
            </a:r>
          </a:p>
          <a:p>
            <a:pPr marL="0" lvl="0" indent="0">
              <a:buClr>
                <a:srgbClr val="FF0000"/>
              </a:buClr>
              <a:buNone/>
            </a:pPr>
            <a:r>
              <a:rPr lang="en-US" sz="2000" dirty="0">
                <a:solidFill>
                  <a:schemeClr val="tx1"/>
                </a:solidFill>
              </a:rPr>
              <a:t>  border: 1px solid black;</a:t>
            </a:r>
          </a:p>
          <a:p>
            <a:pPr marL="0" lvl="0" indent="0">
              <a:buClr>
                <a:srgbClr val="FF0000"/>
              </a:buClr>
              <a:buNone/>
            </a:pPr>
            <a:r>
              <a:rPr lang="en-US" sz="2000" dirty="0">
                <a:solidFill>
                  <a:schemeClr val="tx1"/>
                </a:solidFill>
              </a:rPr>
              <a:t>}</a:t>
            </a:r>
          </a:p>
          <a:p>
            <a:pPr marL="0" lvl="0" indent="0">
              <a:buClr>
                <a:srgbClr val="FF0000"/>
              </a:buClr>
              <a:buNone/>
            </a:pPr>
            <a:r>
              <a:rPr lang="en-US" sz="2000" dirty="0">
                <a:solidFill>
                  <a:schemeClr val="tx1"/>
                </a:solidFill>
              </a:rPr>
              <a:t>&lt;/style</a:t>
            </a:r>
            <a:r>
              <a:rPr lang="en-US" sz="2000" dirty="0" smtClean="0">
                <a:solidFill>
                  <a:schemeClr val="tx1"/>
                </a:solidFill>
              </a:rPr>
              <a:t>&gt;</a:t>
            </a:r>
          </a:p>
          <a:p>
            <a:pPr marL="0" indent="0">
              <a:buClr>
                <a:srgbClr val="FF0000"/>
              </a:buClr>
              <a:buNone/>
            </a:pPr>
            <a:endParaRPr lang="en-IN" sz="2000" dirty="0" smtClean="0"/>
          </a:p>
          <a:p>
            <a:pPr marL="0" indent="0">
              <a:buClr>
                <a:srgbClr val="FF0000"/>
              </a:buClr>
              <a:buNone/>
            </a:pPr>
            <a:r>
              <a:rPr lang="en-IN" sz="2000" b="1" dirty="0" smtClean="0"/>
              <a:t>Collapsed </a:t>
            </a:r>
            <a:r>
              <a:rPr lang="en-IN" sz="2000" b="1" dirty="0"/>
              <a:t>Table </a:t>
            </a:r>
            <a:r>
              <a:rPr lang="en-IN" sz="2000" b="1" dirty="0" smtClean="0"/>
              <a:t>Borders</a:t>
            </a:r>
            <a:endParaRPr lang="en-US" sz="2000" b="1" dirty="0" smtClean="0">
              <a:solidFill>
                <a:srgbClr val="FF0000"/>
              </a:solidFill>
            </a:endParaRPr>
          </a:p>
          <a:p>
            <a:pPr marL="0" indent="0">
              <a:buClr>
                <a:srgbClr val="FF0000"/>
              </a:buClr>
              <a:buNone/>
            </a:pPr>
            <a:r>
              <a:rPr lang="en-US" sz="2000" dirty="0">
                <a:solidFill>
                  <a:schemeClr val="tx1"/>
                </a:solidFill>
              </a:rPr>
              <a:t>&lt;style</a:t>
            </a:r>
            <a:r>
              <a:rPr lang="en-US" sz="2000" dirty="0" smtClean="0">
                <a:solidFill>
                  <a:schemeClr val="tx1"/>
                </a:solidFill>
              </a:rPr>
              <a:t>&gt;</a:t>
            </a:r>
            <a:endParaRPr lang="en-US" sz="2000" dirty="0">
              <a:solidFill>
                <a:srgbClr val="FF0000"/>
              </a:solidFill>
            </a:endParaRPr>
          </a:p>
          <a:p>
            <a:pPr marL="0" lvl="0" indent="0">
              <a:buClr>
                <a:srgbClr val="FF0000"/>
              </a:buClr>
              <a:buNone/>
            </a:pPr>
            <a:r>
              <a:rPr lang="en-US" sz="2000" dirty="0"/>
              <a:t>table, </a:t>
            </a:r>
            <a:r>
              <a:rPr lang="en-US" sz="2000" dirty="0" err="1"/>
              <a:t>th</a:t>
            </a:r>
            <a:r>
              <a:rPr lang="en-US" sz="2000" dirty="0"/>
              <a:t>, td {</a:t>
            </a:r>
            <a:br>
              <a:rPr lang="en-US" sz="2000" dirty="0"/>
            </a:br>
            <a:r>
              <a:rPr lang="en-US" sz="2000" dirty="0"/>
              <a:t>  border: 1px solid black;</a:t>
            </a:r>
            <a:br>
              <a:rPr lang="en-US" sz="2000" dirty="0"/>
            </a:br>
            <a:r>
              <a:rPr lang="en-US" sz="2000" dirty="0"/>
              <a:t>  border-collapse: collapse;</a:t>
            </a:r>
            <a:br>
              <a:rPr lang="en-US" sz="2000" dirty="0"/>
            </a:br>
            <a:r>
              <a:rPr lang="en-US" sz="2000" dirty="0" smtClean="0"/>
              <a:t>}</a:t>
            </a:r>
          </a:p>
          <a:p>
            <a:pPr marL="0" indent="0">
              <a:buClr>
                <a:srgbClr val="FF0000"/>
              </a:buClr>
              <a:buNone/>
            </a:pPr>
            <a:r>
              <a:rPr lang="en-US" sz="2000" dirty="0">
                <a:solidFill>
                  <a:schemeClr val="tx1"/>
                </a:solidFill>
              </a:rPr>
              <a:t>&lt;/style&gt;</a:t>
            </a:r>
          </a:p>
          <a:p>
            <a:pPr marL="0" lvl="0" indent="0">
              <a:buClr>
                <a:srgbClr val="FF0000"/>
              </a:buClr>
              <a:buNone/>
            </a:pPr>
            <a:endParaRPr sz="2000" dirty="0">
              <a:solidFill>
                <a:srgbClr val="FF0000"/>
              </a:solidFill>
            </a:endParaRPr>
          </a:p>
        </p:txBody>
      </p:sp>
      <p:sp>
        <p:nvSpPr>
          <p:cNvPr id="270" name="Google Shape;27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26</a:t>
            </a:fld>
            <a:endParaRPr sz="1200" b="1">
              <a:solidFill>
                <a:schemeClr val="lt1"/>
              </a:solidFill>
              <a:latin typeface="Arial"/>
              <a:ea typeface="Arial"/>
              <a:cs typeface="Arial"/>
              <a:sym typeface="Arial"/>
            </a:endParaRPr>
          </a:p>
        </p:txBody>
      </p:sp>
      <p:sp>
        <p:nvSpPr>
          <p:cNvPr id="2" name="Rectangle 1"/>
          <p:cNvSpPr/>
          <p:nvPr/>
        </p:nvSpPr>
        <p:spPr>
          <a:xfrm>
            <a:off x="5084618" y="908281"/>
            <a:ext cx="3985491" cy="5909310"/>
          </a:xfrm>
          <a:prstGeom prst="rect">
            <a:avLst/>
          </a:prstGeom>
        </p:spPr>
        <p:txBody>
          <a:bodyPr wrap="square">
            <a:spAutoFit/>
          </a:bodyPr>
          <a:lstStyle/>
          <a:p>
            <a:r>
              <a:rPr lang="en-IN" sz="1800" b="1" dirty="0">
                <a:latin typeface="Times New Roman" panose="02020603050405020304" pitchFamily="18" charset="0"/>
                <a:cs typeface="Times New Roman" panose="02020603050405020304" pitchFamily="18" charset="0"/>
              </a:rPr>
              <a:t>Style Table </a:t>
            </a:r>
            <a:r>
              <a:rPr lang="en-IN" sz="1800" b="1" dirty="0" smtClean="0">
                <a:latin typeface="Times New Roman" panose="02020603050405020304" pitchFamily="18" charset="0"/>
                <a:cs typeface="Times New Roman" panose="02020603050405020304" pitchFamily="18" charset="0"/>
              </a:rPr>
              <a:t>Borders</a:t>
            </a:r>
          </a:p>
          <a:p>
            <a:endParaRPr lang="en-US" sz="1800" dirty="0" smtClean="0">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&lt;style&gt;</a:t>
            </a:r>
            <a:endParaRPr lang="en-US" sz="1800" dirty="0">
              <a:solidFill>
                <a:srgbClr val="FF0000"/>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table, </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td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border: 1px solid white;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border-collapse: collapse;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td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background-color: #96D4D4;</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a:t>
            </a:r>
          </a:p>
          <a:p>
            <a:r>
              <a:rPr lang="en-US" sz="1800" dirty="0" smtClean="0">
                <a:solidFill>
                  <a:schemeClr val="tx1"/>
                </a:solidFill>
                <a:latin typeface="Times New Roman" panose="02020603050405020304" pitchFamily="18" charset="0"/>
                <a:cs typeface="Times New Roman" panose="02020603050405020304" pitchFamily="18" charset="0"/>
              </a:rPr>
              <a:t>&lt;/style&gt;</a:t>
            </a:r>
          </a:p>
          <a:p>
            <a:endParaRPr lang="en-US" sz="1800" dirty="0">
              <a:solidFill>
                <a:schemeClr val="tx1"/>
              </a:solidFill>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Round Table Borders</a:t>
            </a:r>
          </a:p>
          <a:p>
            <a:r>
              <a:rPr lang="en-US" sz="1800" dirty="0">
                <a:solidFill>
                  <a:schemeClr val="tx1"/>
                </a:solidFill>
                <a:latin typeface="Times New Roman" panose="02020603050405020304" pitchFamily="18" charset="0"/>
                <a:cs typeface="Times New Roman" panose="02020603050405020304" pitchFamily="18" charset="0"/>
              </a:rPr>
              <a:t>&lt;style&gt;</a:t>
            </a:r>
            <a:endParaRPr lang="en-US" sz="1800" dirty="0">
              <a:solidFill>
                <a:srgbClr val="FF0000"/>
              </a:solidFill>
              <a:latin typeface="Times New Roman" panose="02020603050405020304" pitchFamily="18" charset="0"/>
              <a:cs typeface="Times New Roman" panose="02020603050405020304" pitchFamily="18" charset="0"/>
            </a:endParaRPr>
          </a:p>
          <a:p>
            <a:endParaRPr lang="en-US" sz="1800" dirty="0" smtClean="0">
              <a:solidFill>
                <a:srgbClr val="FF0000"/>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table, </a:t>
            </a:r>
            <a:r>
              <a:rPr lang="en-US" sz="1800" dirty="0" err="1">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td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border: 1px solid black;</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border-radius: 10px;</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endParaRPr lang="en-US" sz="1800" dirty="0">
              <a:solidFill>
                <a:srgbClr val="FF0000"/>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&lt;/style&gt;</a:t>
            </a:r>
            <a:endParaRPr lang="en-US"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HTML </a:t>
            </a:r>
            <a:r>
              <a:rPr lang="en-US" sz="2800" b="1" dirty="0"/>
              <a:t>Table</a:t>
            </a:r>
            <a:r>
              <a:rPr lang="en-US" b="1" dirty="0"/>
              <a:t> - Cell </a:t>
            </a:r>
            <a:r>
              <a:rPr lang="en-US" b="1" dirty="0" smtClean="0"/>
              <a:t>Padding</a:t>
            </a:r>
            <a:endParaRPr b="1" dirty="0"/>
          </a:p>
        </p:txBody>
      </p:sp>
      <p:sp>
        <p:nvSpPr>
          <p:cNvPr id="276" name="Google Shape;276;p32"/>
          <p:cNvSpPr txBox="1">
            <a:spLocks noGrp="1"/>
          </p:cNvSpPr>
          <p:nvPr>
            <p:ph type="body" idx="1"/>
          </p:nvPr>
        </p:nvSpPr>
        <p:spPr>
          <a:xfrm>
            <a:off x="152400" y="914400"/>
            <a:ext cx="8788400" cy="55972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Font typeface="Arial"/>
              <a:buNone/>
            </a:pPr>
            <a:r>
              <a:rPr lang="en-US" b="1" dirty="0"/>
              <a:t>Cell padding is the space between the cell edges and the cell content.</a:t>
            </a:r>
            <a:endParaRPr dirty="0"/>
          </a:p>
          <a:p>
            <a:pPr marL="0" lvl="0" indent="-203200" algn="l" rtl="0">
              <a:spcBef>
                <a:spcPts val="0"/>
              </a:spcBef>
              <a:spcAft>
                <a:spcPts val="0"/>
              </a:spcAft>
              <a:buClr>
                <a:schemeClr val="dk1"/>
              </a:buClr>
              <a:buSzPts val="2200"/>
              <a:buNone/>
            </a:pPr>
            <a:endParaRPr dirty="0"/>
          </a:p>
          <a:p>
            <a:pPr marL="0" lvl="0" indent="-342900" algn="l" rtl="0">
              <a:spcBef>
                <a:spcPts val="0"/>
              </a:spcBef>
              <a:spcAft>
                <a:spcPts val="0"/>
              </a:spcAft>
              <a:buClr>
                <a:schemeClr val="dk1"/>
              </a:buClr>
              <a:buSzPts val="2200"/>
              <a:buChar char="•"/>
            </a:pPr>
            <a:r>
              <a:rPr lang="en-US" dirty="0"/>
              <a:t>By default the padding is set to 0</a:t>
            </a:r>
            <a:r>
              <a:rPr lang="en-US" dirty="0" smtClean="0"/>
              <a:t>.</a:t>
            </a:r>
            <a:endParaRPr dirty="0"/>
          </a:p>
          <a:p>
            <a:pPr marL="0" lvl="0" indent="-342900" algn="l" rtl="0">
              <a:spcBef>
                <a:spcPts val="0"/>
              </a:spcBef>
              <a:spcAft>
                <a:spcPts val="0"/>
              </a:spcAft>
              <a:buClr>
                <a:schemeClr val="dk1"/>
              </a:buClr>
              <a:buSzPts val="2200"/>
              <a:buChar char="•"/>
            </a:pPr>
            <a:r>
              <a:rPr lang="en-US" dirty="0"/>
              <a:t>To add padding on table cells, use the CSS padding property:</a:t>
            </a:r>
            <a:endParaRPr dirty="0"/>
          </a:p>
          <a:p>
            <a:pPr marL="0" lvl="0" indent="-203200" algn="l" rtl="0">
              <a:spcBef>
                <a:spcPts val="0"/>
              </a:spcBef>
              <a:spcAft>
                <a:spcPts val="0"/>
              </a:spcAft>
              <a:buClr>
                <a:schemeClr val="dk1"/>
              </a:buClr>
              <a:buSzPts val="2200"/>
              <a:buNone/>
            </a:pPr>
            <a:endParaRPr dirty="0"/>
          </a:p>
          <a:p>
            <a:pPr marL="0" lvl="0" indent="0" algn="l" rtl="0">
              <a:spcBef>
                <a:spcPts val="0"/>
              </a:spcBef>
              <a:spcAft>
                <a:spcPts val="0"/>
              </a:spcAft>
              <a:buClr>
                <a:schemeClr val="dk1"/>
              </a:buClr>
              <a:buSzPts val="2200"/>
              <a:buNone/>
            </a:pPr>
            <a:r>
              <a:rPr lang="en-US" dirty="0" smtClean="0"/>
              <a:t>Examples</a:t>
            </a:r>
            <a:endParaRPr dirty="0"/>
          </a:p>
          <a:p>
            <a:pPr marL="457200" lvl="1" indent="0">
              <a:spcBef>
                <a:spcPts val="0"/>
              </a:spcBef>
              <a:buFont typeface="Arial"/>
              <a:buNone/>
            </a:pPr>
            <a:r>
              <a:rPr lang="en-US" dirty="0" err="1"/>
              <a:t>th</a:t>
            </a:r>
            <a:r>
              <a:rPr lang="en-US" dirty="0"/>
              <a:t>, td {</a:t>
            </a:r>
            <a:endParaRPr dirty="0"/>
          </a:p>
          <a:p>
            <a:pPr marL="457200" lvl="1" indent="0">
              <a:spcBef>
                <a:spcPts val="0"/>
              </a:spcBef>
              <a:buFont typeface="Arial"/>
              <a:buNone/>
            </a:pPr>
            <a:r>
              <a:rPr lang="en-US" dirty="0"/>
              <a:t>padding: 15px;</a:t>
            </a:r>
            <a:endParaRPr dirty="0"/>
          </a:p>
          <a:p>
            <a:pPr marL="457200" lvl="1" indent="0">
              <a:spcBef>
                <a:spcPts val="0"/>
              </a:spcBef>
              <a:buFont typeface="Arial"/>
              <a:buNone/>
            </a:pPr>
            <a:r>
              <a:rPr lang="en-US" dirty="0" smtClean="0"/>
              <a:t>}</a:t>
            </a:r>
          </a:p>
          <a:p>
            <a:pPr marL="0" lvl="0" indent="0" algn="l" rtl="0">
              <a:spcBef>
                <a:spcPts val="0"/>
              </a:spcBef>
              <a:spcAft>
                <a:spcPts val="0"/>
              </a:spcAft>
              <a:buClr>
                <a:schemeClr val="dk1"/>
              </a:buClr>
              <a:buSzPts val="2200"/>
              <a:buFont typeface="Arial"/>
              <a:buNone/>
            </a:pPr>
            <a:endParaRPr lang="en-US" dirty="0"/>
          </a:p>
          <a:p>
            <a:pPr marL="457200" lvl="1" indent="0">
              <a:spcBef>
                <a:spcPts val="0"/>
              </a:spcBef>
              <a:buNone/>
            </a:pP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padding-top: 10px;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padding-bottom: 20px;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padding-left: 30px;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padding-right: 40px;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77" name="Google Shape;27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27</a:t>
            </a:fld>
            <a:endParaRPr sz="1200" b="1">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HTML Table - Cell </a:t>
            </a:r>
            <a:r>
              <a:rPr lang="en-US" b="1" dirty="0" smtClean="0"/>
              <a:t>Spacing</a:t>
            </a:r>
            <a:endParaRPr b="1" dirty="0"/>
          </a:p>
        </p:txBody>
      </p:sp>
      <p:sp>
        <p:nvSpPr>
          <p:cNvPr id="283" name="Google Shape;283;p33"/>
          <p:cNvSpPr txBox="1">
            <a:spLocks noGrp="1"/>
          </p:cNvSpPr>
          <p:nvPr>
            <p:ph type="body" idx="1"/>
          </p:nvPr>
        </p:nvSpPr>
        <p:spPr>
          <a:xfrm>
            <a:off x="0" y="914401"/>
            <a:ext cx="9144000" cy="3805382"/>
          </a:xfrm>
          <a:prstGeom prst="rect">
            <a:avLst/>
          </a:prstGeom>
          <a:noFill/>
          <a:ln>
            <a:noFill/>
          </a:ln>
        </p:spPr>
        <p:txBody>
          <a:bodyPr spcFirstLastPara="1" wrap="square" lIns="91425" tIns="45700" rIns="91425" bIns="45700" anchor="t" anchorCtr="0">
            <a:noAutofit/>
          </a:bodyPr>
          <a:lstStyle/>
          <a:p>
            <a:pPr marL="0" lvl="0" indent="-342900" algn="l" rtl="0">
              <a:spcBef>
                <a:spcPts val="0"/>
              </a:spcBef>
              <a:spcAft>
                <a:spcPts val="0"/>
              </a:spcAft>
              <a:buClr>
                <a:schemeClr val="dk1"/>
              </a:buClr>
              <a:buSzPts val="2200"/>
              <a:buChar char="•"/>
            </a:pPr>
            <a:r>
              <a:rPr lang="en-US" dirty="0"/>
              <a:t>Cell spacing </a:t>
            </a:r>
            <a:r>
              <a:rPr lang="en-US" b="1" dirty="0"/>
              <a:t>is the space between each cell.</a:t>
            </a:r>
            <a:endParaRPr dirty="0"/>
          </a:p>
          <a:p>
            <a:pPr marL="0" lvl="0" indent="-203200" algn="l" rtl="0">
              <a:spcBef>
                <a:spcPts val="0"/>
              </a:spcBef>
              <a:spcAft>
                <a:spcPts val="0"/>
              </a:spcAft>
              <a:buClr>
                <a:schemeClr val="dk1"/>
              </a:buClr>
              <a:buSzPts val="2200"/>
              <a:buNone/>
            </a:pPr>
            <a:endParaRPr dirty="0"/>
          </a:p>
          <a:p>
            <a:pPr marL="0" lvl="0" indent="-342900" algn="l" rtl="0">
              <a:spcBef>
                <a:spcPts val="0"/>
              </a:spcBef>
              <a:spcAft>
                <a:spcPts val="0"/>
              </a:spcAft>
              <a:buClr>
                <a:schemeClr val="dk1"/>
              </a:buClr>
              <a:buSzPts val="2200"/>
              <a:buChar char="•"/>
            </a:pPr>
            <a:r>
              <a:rPr lang="en-US" b="1" dirty="0"/>
              <a:t>By default the space is set to 2 pixels.</a:t>
            </a:r>
            <a:endParaRPr dirty="0"/>
          </a:p>
          <a:p>
            <a:pPr marL="0" lvl="0" indent="-203200" algn="l" rtl="0">
              <a:spcBef>
                <a:spcPts val="0"/>
              </a:spcBef>
              <a:spcAft>
                <a:spcPts val="0"/>
              </a:spcAft>
              <a:buClr>
                <a:schemeClr val="dk1"/>
              </a:buClr>
              <a:buSzPts val="2200"/>
              <a:buNone/>
            </a:pPr>
            <a:endParaRPr dirty="0"/>
          </a:p>
          <a:p>
            <a:pPr marL="0" lvl="0" indent="-342900" algn="l" rtl="0">
              <a:spcBef>
                <a:spcPts val="0"/>
              </a:spcBef>
              <a:spcAft>
                <a:spcPts val="0"/>
              </a:spcAft>
              <a:buClr>
                <a:schemeClr val="dk1"/>
              </a:buClr>
              <a:buSzPts val="2200"/>
              <a:buChar char="•"/>
            </a:pPr>
            <a:r>
              <a:rPr lang="en-US" dirty="0"/>
              <a:t>To change the space between table cells, use the CSS border-spacing property on the table element:</a:t>
            </a:r>
            <a:endParaRPr dirty="0"/>
          </a:p>
          <a:p>
            <a:pPr marL="0" lvl="0" indent="-203200" algn="l" rtl="0">
              <a:spcBef>
                <a:spcPts val="0"/>
              </a:spcBef>
              <a:spcAft>
                <a:spcPts val="0"/>
              </a:spcAft>
              <a:buClr>
                <a:schemeClr val="dk1"/>
              </a:buClr>
              <a:buSzPts val="2200"/>
              <a:buNone/>
            </a:pPr>
            <a:endParaRPr dirty="0"/>
          </a:p>
          <a:p>
            <a:pPr marL="0" lvl="0" indent="0" algn="l" rtl="0">
              <a:spcBef>
                <a:spcPts val="0"/>
              </a:spcBef>
              <a:spcAft>
                <a:spcPts val="0"/>
              </a:spcAft>
              <a:buClr>
                <a:schemeClr val="dk1"/>
              </a:buClr>
              <a:buSzPts val="2200"/>
              <a:buNone/>
            </a:pPr>
            <a:r>
              <a:rPr lang="en-US" dirty="0"/>
              <a:t>Example</a:t>
            </a:r>
            <a:endParaRPr dirty="0"/>
          </a:p>
          <a:p>
            <a:pPr marL="0" lvl="0" indent="0" algn="l" rtl="0">
              <a:spcBef>
                <a:spcPts val="0"/>
              </a:spcBef>
              <a:spcAft>
                <a:spcPts val="0"/>
              </a:spcAft>
              <a:buClr>
                <a:schemeClr val="dk1"/>
              </a:buClr>
              <a:buSzPts val="2200"/>
              <a:buNone/>
            </a:pPr>
            <a:r>
              <a:rPr lang="en-US" dirty="0"/>
              <a:t>table {</a:t>
            </a:r>
            <a:endParaRPr dirty="0"/>
          </a:p>
          <a:p>
            <a:pPr marL="0" lvl="0" indent="0" algn="l" rtl="0">
              <a:spcBef>
                <a:spcPts val="0"/>
              </a:spcBef>
              <a:spcAft>
                <a:spcPts val="0"/>
              </a:spcAft>
              <a:buClr>
                <a:schemeClr val="dk1"/>
              </a:buClr>
              <a:buSzPts val="2200"/>
              <a:buNone/>
            </a:pPr>
            <a:r>
              <a:rPr lang="en-US" dirty="0"/>
              <a:t>  border-spacing: 30px;</a:t>
            </a:r>
            <a:endParaRPr dirty="0"/>
          </a:p>
          <a:p>
            <a:pPr marL="0" lvl="0" indent="0" algn="l" rtl="0">
              <a:spcBef>
                <a:spcPts val="0"/>
              </a:spcBef>
              <a:spcAft>
                <a:spcPts val="0"/>
              </a:spcAft>
              <a:buClr>
                <a:schemeClr val="dk1"/>
              </a:buClr>
              <a:buSzPts val="2200"/>
              <a:buNone/>
            </a:pPr>
            <a:r>
              <a:rPr lang="en-US" dirty="0"/>
              <a:t>}</a:t>
            </a:r>
            <a:endParaRPr dirty="0"/>
          </a:p>
        </p:txBody>
      </p:sp>
      <p:sp>
        <p:nvSpPr>
          <p:cNvPr id="284" name="Google Shape;28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28</a:t>
            </a:fld>
            <a:endParaRPr sz="1200" b="1">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p:nvPr/>
        </p:nvSpPr>
        <p:spPr>
          <a:xfrm>
            <a:off x="69574" y="1014413"/>
            <a:ext cx="8935277" cy="213897"/>
          </a:xfrm>
          <a:prstGeom prst="rect">
            <a:avLst/>
          </a:prstGeom>
          <a:noFill/>
          <a:ln>
            <a:noFill/>
          </a:ln>
        </p:spPr>
        <p:txBody>
          <a:bodyPr spcFirstLastPara="1" wrap="square" lIns="0" tIns="74650" rIns="0" bIns="0" anchor="t" anchorCtr="0">
            <a:spAutoFit/>
          </a:bodyPr>
          <a:lstStyle/>
          <a:p>
            <a:pPr marL="8251"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	</a:t>
            </a:r>
            <a:endParaRPr sz="900">
              <a:solidFill>
                <a:schemeClr val="dk1"/>
              </a:solidFill>
              <a:latin typeface="Times New Roman"/>
              <a:ea typeface="Times New Roman"/>
              <a:cs typeface="Times New Roman"/>
              <a:sym typeface="Times New Roman"/>
            </a:endParaRPr>
          </a:p>
        </p:txBody>
      </p:sp>
      <p:sp>
        <p:nvSpPr>
          <p:cNvPr id="290" name="Google Shape;290;p34"/>
          <p:cNvSpPr/>
          <p:nvPr/>
        </p:nvSpPr>
        <p:spPr>
          <a:xfrm>
            <a:off x="4028960" y="901215"/>
            <a:ext cx="4975891" cy="5599962"/>
          </a:xfrm>
          <a:prstGeom prst="rect">
            <a:avLst/>
          </a:prstGeom>
          <a:solidFill>
            <a:srgbClr val="F2DADA"/>
          </a:solidFill>
          <a:ln w="9525" cap="flat" cmpd="sng">
            <a:solidFill>
              <a:schemeClr val="accent1"/>
            </a:solidFill>
            <a:prstDash val="solid"/>
            <a:round/>
            <a:headEnd type="none" w="sm" len="sm"/>
            <a:tailEnd type="none" w="sm" len="sm"/>
          </a:ln>
        </p:spPr>
        <p:txBody>
          <a:bodyPr spcFirstLastPara="1" wrap="square" lIns="59400" tIns="29700" rIns="59400" bIns="29700" anchor="t" anchorCtr="0">
            <a:spAutoFit/>
          </a:bodyPr>
          <a:lstStyle/>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&lt;html&gt;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&lt;head&gt;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&lt;title&gt;HTML Tables&lt;/title&gt; &lt;/head&gt;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&lt;body&gt;</a:t>
            </a:r>
            <a:endParaRPr dirty="0"/>
          </a:p>
          <a:p>
            <a:pPr marL="122936" marR="0" lvl="0" indent="0" algn="l" rtl="0">
              <a:spcBef>
                <a:spcPts val="0"/>
              </a:spcBef>
              <a:spcAft>
                <a:spcPts val="0"/>
              </a:spcAft>
              <a:buNone/>
            </a:pPr>
            <a:r>
              <a:rPr lang="en-US" sz="1800" b="1" dirty="0">
                <a:solidFill>
                  <a:schemeClr val="dk1"/>
                </a:solidFill>
                <a:highlight>
                  <a:srgbClr val="FFFF00"/>
                </a:highlight>
                <a:latin typeface="Times New Roman"/>
                <a:ea typeface="Times New Roman"/>
                <a:cs typeface="Times New Roman"/>
                <a:sym typeface="Times New Roman"/>
              </a:rPr>
              <a:t>&lt;table border="1"</a:t>
            </a:r>
            <a:r>
              <a:rPr lang="en-US" sz="1800" b="1" dirty="0">
                <a:solidFill>
                  <a:srgbClr val="FF0000"/>
                </a:solidFill>
                <a:highlight>
                  <a:srgbClr val="FFFF00"/>
                </a:highlight>
                <a:latin typeface="Times New Roman"/>
                <a:ea typeface="Times New Roman"/>
                <a:cs typeface="Times New Roman"/>
                <a:sym typeface="Times New Roman"/>
              </a:rPr>
              <a:t>bordercolor="red</a:t>
            </a:r>
            <a:r>
              <a:rPr lang="en-US" sz="1800" b="1" dirty="0">
                <a:solidFill>
                  <a:schemeClr val="dk1"/>
                </a:solidFill>
                <a:highlight>
                  <a:srgbClr val="FFFF00"/>
                </a:highlight>
                <a:latin typeface="Times New Roman"/>
                <a:ea typeface="Times New Roman"/>
                <a:cs typeface="Times New Roman"/>
                <a:sym typeface="Times New Roman"/>
              </a:rPr>
              <a:t>" &gt;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 </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a:t>
            </a:r>
            <a:r>
              <a:rPr lang="en-US" sz="1800" b="0" i="0" u="none" strike="noStrike" cap="none" dirty="0" err="1">
                <a:solidFill>
                  <a:schemeClr val="dk1"/>
                </a:solidFill>
                <a:latin typeface="Times New Roman"/>
                <a:ea typeface="Times New Roman"/>
                <a:cs typeface="Times New Roman"/>
                <a:sym typeface="Times New Roman"/>
              </a:rPr>
              <a:t>th</a:t>
            </a:r>
            <a:r>
              <a:rPr lang="en-US" sz="1800" b="0" i="0" u="none" strike="noStrike" cap="none" dirty="0">
                <a:solidFill>
                  <a:schemeClr val="dk1"/>
                </a:solidFill>
                <a:latin typeface="Times New Roman"/>
                <a:ea typeface="Times New Roman"/>
                <a:cs typeface="Times New Roman"/>
                <a:sym typeface="Times New Roman"/>
              </a:rPr>
              <a:t>&gt;Name&lt;/</a:t>
            </a:r>
            <a:r>
              <a:rPr lang="en-US" sz="1800" b="0" i="0" u="none" strike="noStrike" cap="none" dirty="0" err="1">
                <a:solidFill>
                  <a:schemeClr val="dk1"/>
                </a:solidFill>
                <a:latin typeface="Times New Roman"/>
                <a:ea typeface="Times New Roman"/>
                <a:cs typeface="Times New Roman"/>
                <a:sym typeface="Times New Roman"/>
              </a:rPr>
              <a:t>th</a:t>
            </a:r>
            <a:r>
              <a:rPr lang="en-US" sz="1800" b="0" i="0" u="none" strike="noStrike" cap="none" dirty="0">
                <a:solidFill>
                  <a:schemeClr val="dk1"/>
                </a:solidFill>
                <a:latin typeface="Times New Roman"/>
                <a:ea typeface="Times New Roman"/>
                <a:cs typeface="Times New Roman"/>
                <a:sym typeface="Times New Roman"/>
              </a:rPr>
              <a:t>&gt;</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a:t>
            </a:r>
            <a:r>
              <a:rPr lang="en-US" sz="1800" b="0" i="0" u="none" strike="noStrike" cap="none" dirty="0" err="1">
                <a:solidFill>
                  <a:schemeClr val="dk1"/>
                </a:solidFill>
                <a:latin typeface="Times New Roman"/>
                <a:ea typeface="Times New Roman"/>
                <a:cs typeface="Times New Roman"/>
                <a:sym typeface="Times New Roman"/>
              </a:rPr>
              <a:t>th</a:t>
            </a:r>
            <a:r>
              <a:rPr lang="en-US" sz="1800" b="0" i="0" u="none" strike="noStrike" cap="none" dirty="0">
                <a:solidFill>
                  <a:schemeClr val="dk1"/>
                </a:solidFill>
                <a:latin typeface="Times New Roman"/>
                <a:ea typeface="Times New Roman"/>
                <a:cs typeface="Times New Roman"/>
                <a:sym typeface="Times New Roman"/>
              </a:rPr>
              <a:t>&gt;Salary&lt;/</a:t>
            </a:r>
            <a:r>
              <a:rPr lang="en-US" sz="1800" b="0" i="0" u="none" strike="noStrike" cap="none" dirty="0" err="1">
                <a:solidFill>
                  <a:schemeClr val="dk1"/>
                </a:solidFill>
                <a:latin typeface="Times New Roman"/>
                <a:ea typeface="Times New Roman"/>
                <a:cs typeface="Times New Roman"/>
                <a:sym typeface="Times New Roman"/>
              </a:rPr>
              <a:t>th</a:t>
            </a:r>
            <a:r>
              <a:rPr lang="en-US" sz="1800" b="0" i="0" u="none" strike="noStrike" cap="none" dirty="0">
                <a:solidFill>
                  <a:schemeClr val="dk1"/>
                </a:solidFill>
                <a:latin typeface="Times New Roman"/>
                <a:ea typeface="Times New Roman"/>
                <a:cs typeface="Times New Roman"/>
                <a:sym typeface="Times New Roman"/>
              </a:rPr>
              <a:t>&gt; </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&lt;td&gt;</a:t>
            </a:r>
            <a:r>
              <a:rPr lang="en-US" sz="1800" b="0" i="0" u="none" strike="noStrike" cap="none" dirty="0" err="1">
                <a:solidFill>
                  <a:schemeClr val="dk1"/>
                </a:solidFill>
                <a:latin typeface="Times New Roman"/>
                <a:ea typeface="Times New Roman"/>
                <a:cs typeface="Times New Roman"/>
                <a:sym typeface="Times New Roman"/>
              </a:rPr>
              <a:t>Shivam</a:t>
            </a:r>
            <a:r>
              <a:rPr lang="en-US" sz="1800" b="0" i="0" u="none" strike="noStrike" cap="none" dirty="0">
                <a:solidFill>
                  <a:schemeClr val="dk1"/>
                </a:solidFill>
                <a:latin typeface="Times New Roman"/>
                <a:ea typeface="Times New Roman"/>
                <a:cs typeface="Times New Roman"/>
                <a:sym typeface="Times New Roman"/>
              </a:rPr>
              <a:t>&lt;/td&gt;</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&lt;td&gt;50,000.00&lt;/td&gt;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 </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&lt;td&gt;</a:t>
            </a:r>
            <a:r>
              <a:rPr lang="en-US" sz="1800" b="0" i="0" u="none" strike="noStrike" cap="none" dirty="0" err="1">
                <a:solidFill>
                  <a:schemeClr val="dk1"/>
                </a:solidFill>
                <a:latin typeface="Times New Roman"/>
                <a:ea typeface="Times New Roman"/>
                <a:cs typeface="Times New Roman"/>
                <a:sym typeface="Times New Roman"/>
              </a:rPr>
              <a:t>Vansh</a:t>
            </a:r>
            <a:r>
              <a:rPr lang="en-US" sz="1800" b="0" i="0" u="none" strike="noStrike" cap="none" dirty="0">
                <a:solidFill>
                  <a:schemeClr val="dk1"/>
                </a:solidFill>
                <a:latin typeface="Times New Roman"/>
                <a:ea typeface="Times New Roman"/>
                <a:cs typeface="Times New Roman"/>
                <a:sym typeface="Times New Roman"/>
              </a:rPr>
              <a:t>&lt;/td&gt; </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&lt;td&gt;45,000.00&lt;/td&gt;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&lt;/table&gt;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&lt;/body&gt;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&lt;/html&gt;</a:t>
            </a:r>
            <a:endParaRPr dirty="0"/>
          </a:p>
        </p:txBody>
      </p:sp>
      <p:sp>
        <p:nvSpPr>
          <p:cNvPr id="291" name="Google Shape;291;p34"/>
          <p:cNvSpPr/>
          <p:nvPr/>
        </p:nvSpPr>
        <p:spPr>
          <a:xfrm>
            <a:off x="69574" y="813785"/>
            <a:ext cx="3671153" cy="675533"/>
          </a:xfrm>
          <a:prstGeom prst="rect">
            <a:avLst/>
          </a:prstGeom>
          <a:noFill/>
          <a:ln>
            <a:noFill/>
          </a:ln>
        </p:spPr>
        <p:txBody>
          <a:bodyPr spcFirstLastPara="1" wrap="square" lIns="59400" tIns="29700" rIns="59400" bIns="29700" anchor="t" anchorCtr="0">
            <a:spAutoFit/>
          </a:bodyPr>
          <a:lstStyle/>
          <a:p>
            <a:pPr marL="221456" marR="0" lvl="0" indent="-214313" algn="just" rtl="0">
              <a:spcBef>
                <a:spcPts val="0"/>
              </a:spcBef>
              <a:spcAft>
                <a:spcPts val="0"/>
              </a:spcAft>
              <a:buClr>
                <a:schemeClr val="dk1"/>
              </a:buClr>
              <a:buSzPts val="1500"/>
              <a:buFont typeface="Noto Sans Symbols"/>
              <a:buChar char="▪"/>
            </a:pPr>
            <a:r>
              <a:rPr lang="en-US" sz="2000" dirty="0">
                <a:solidFill>
                  <a:schemeClr val="dk1"/>
                </a:solidFill>
                <a:latin typeface="Times New Roman"/>
                <a:ea typeface="Times New Roman"/>
                <a:cs typeface="Times New Roman"/>
                <a:sym typeface="Times New Roman"/>
              </a:rPr>
              <a:t>we can also set border color also using </a:t>
            </a:r>
            <a:r>
              <a:rPr lang="en-US" sz="2000" b="1" dirty="0" err="1">
                <a:solidFill>
                  <a:schemeClr val="dk1"/>
                </a:solidFill>
                <a:latin typeface="Times New Roman"/>
                <a:ea typeface="Times New Roman"/>
                <a:cs typeface="Times New Roman"/>
                <a:sym typeface="Times New Roman"/>
              </a:rPr>
              <a:t>bordercolor</a:t>
            </a:r>
            <a:r>
              <a:rPr lang="en-US" sz="2000" b="1" dirty="0">
                <a:solidFill>
                  <a:schemeClr val="dk1"/>
                </a:solidFill>
                <a:latin typeface="Times New Roman"/>
                <a:ea typeface="Times New Roman"/>
                <a:cs typeface="Times New Roman"/>
                <a:sym typeface="Times New Roman"/>
              </a:rPr>
              <a:t> attribute</a:t>
            </a:r>
            <a:r>
              <a:rPr lang="en-US" sz="2000"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p:txBody>
      </p:sp>
      <p:pic>
        <p:nvPicPr>
          <p:cNvPr id="292" name="Google Shape;292;p34"/>
          <p:cNvPicPr preferRelativeResize="0"/>
          <p:nvPr/>
        </p:nvPicPr>
        <p:blipFill rotWithShape="1">
          <a:blip r:embed="rId3">
            <a:alphaModFix/>
          </a:blip>
          <a:srcRect/>
          <a:stretch/>
        </p:blipFill>
        <p:spPr>
          <a:xfrm>
            <a:off x="642782" y="2699582"/>
            <a:ext cx="2503589" cy="1545425"/>
          </a:xfrm>
          <a:prstGeom prst="rect">
            <a:avLst/>
          </a:prstGeom>
          <a:noFill/>
          <a:ln>
            <a:noFill/>
          </a:ln>
        </p:spPr>
      </p:pic>
      <p:sp>
        <p:nvSpPr>
          <p:cNvPr id="293" name="Google Shape;293;p34"/>
          <p:cNvSpPr/>
          <p:nvPr/>
        </p:nvSpPr>
        <p:spPr>
          <a:xfrm>
            <a:off x="381000" y="152400"/>
            <a:ext cx="4114800" cy="523180"/>
          </a:xfrm>
          <a:prstGeom prst="rect">
            <a:avLst/>
          </a:prstGeom>
          <a:noFill/>
          <a:ln>
            <a:noFill/>
          </a:ln>
        </p:spPr>
        <p:txBody>
          <a:bodyPr spcFirstLastPara="1" wrap="square" lIns="91425" tIns="45700" rIns="91425" bIns="45700" anchor="t" anchorCtr="0">
            <a:spAutoFit/>
          </a:bodyPr>
          <a:lstStyle/>
          <a:p>
            <a:pPr marL="8251"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Tables – bordercolor</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Text Formatting Tags: Example</a:t>
            </a:r>
            <a:endParaRPr/>
          </a:p>
        </p:txBody>
      </p:sp>
      <p:sp>
        <p:nvSpPr>
          <p:cNvPr id="118" name="Google Shape;11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3</a:t>
            </a:fld>
            <a:endParaRPr sz="1200" b="1">
              <a:solidFill>
                <a:schemeClr val="lt1"/>
              </a:solidFill>
              <a:latin typeface="Arial"/>
              <a:ea typeface="Arial"/>
              <a:cs typeface="Arial"/>
              <a:sym typeface="Arial"/>
            </a:endParaRPr>
          </a:p>
        </p:txBody>
      </p:sp>
      <p:sp>
        <p:nvSpPr>
          <p:cNvPr id="119" name="Google Shape;119;p10"/>
          <p:cNvSpPr/>
          <p:nvPr/>
        </p:nvSpPr>
        <p:spPr>
          <a:xfrm>
            <a:off x="304800" y="990600"/>
            <a:ext cx="83058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&lt;!DOCTYPE html&gt;</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&lt;html&gt;</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&lt;body&gt;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&lt;p&gt;This text is normal.&lt;/p&gt;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&lt;p&gt;&lt;b&gt;This text is bold.&lt;/b&gt;&lt;/p&gt;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&lt;/body&gt;</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5" name="Google Shape;126;p11"/>
          <p:cNvPicPr preferRelativeResize="0"/>
          <p:nvPr/>
        </p:nvPicPr>
        <p:blipFill rotWithShape="1">
          <a:blip r:embed="rId3">
            <a:alphaModFix/>
          </a:blip>
          <a:srcRect l="50000" t="25555" r="18213" b="51111"/>
          <a:stretch/>
        </p:blipFill>
        <p:spPr>
          <a:xfrm>
            <a:off x="2396836" y="3565237"/>
            <a:ext cx="6213764" cy="2400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p:nvPr/>
        </p:nvSpPr>
        <p:spPr>
          <a:xfrm>
            <a:off x="187036" y="165838"/>
            <a:ext cx="4615873" cy="506266"/>
          </a:xfrm>
          <a:prstGeom prst="rect">
            <a:avLst/>
          </a:prstGeom>
          <a:noFill/>
          <a:ln>
            <a:noFill/>
          </a:ln>
        </p:spPr>
        <p:txBody>
          <a:bodyPr spcFirstLastPara="1" wrap="square" lIns="0" tIns="74650" rIns="0" bIns="0" anchor="t" anchorCtr="0">
            <a:spAutoFit/>
          </a:bodyPr>
          <a:lstStyle/>
          <a:p>
            <a:pPr marL="8251" marR="0" lvl="0" indent="0" algn="l" rtl="0">
              <a:spcBef>
                <a:spcPts val="0"/>
              </a:spcBef>
              <a:spcAft>
                <a:spcPts val="0"/>
              </a:spcAft>
              <a:buNone/>
            </a:pPr>
            <a:r>
              <a:rPr lang="en-US" sz="2800" b="1" dirty="0" smtClean="0">
                <a:solidFill>
                  <a:schemeClr val="dk1"/>
                </a:solidFill>
                <a:latin typeface="Times New Roman"/>
                <a:ea typeface="Times New Roman"/>
                <a:cs typeface="Times New Roman"/>
                <a:sym typeface="Times New Roman"/>
              </a:rPr>
              <a:t>Tables </a:t>
            </a:r>
            <a:r>
              <a:rPr lang="en-US" sz="2800" b="1" dirty="0">
                <a:solidFill>
                  <a:schemeClr val="dk1"/>
                </a:solidFill>
                <a:latin typeface="Times New Roman"/>
                <a:ea typeface="Times New Roman"/>
                <a:cs typeface="Times New Roman"/>
                <a:sym typeface="Times New Roman"/>
              </a:rPr>
              <a:t>– Backgrounds</a:t>
            </a:r>
            <a:endParaRPr sz="2800" dirty="0">
              <a:solidFill>
                <a:schemeClr val="dk1"/>
              </a:solidFill>
              <a:latin typeface="Times New Roman"/>
              <a:ea typeface="Times New Roman"/>
              <a:cs typeface="Times New Roman"/>
              <a:sym typeface="Times New Roman"/>
            </a:endParaRPr>
          </a:p>
        </p:txBody>
      </p:sp>
      <p:sp>
        <p:nvSpPr>
          <p:cNvPr id="299" name="Google Shape;299;p35"/>
          <p:cNvSpPr/>
          <p:nvPr/>
        </p:nvSpPr>
        <p:spPr>
          <a:xfrm>
            <a:off x="4336271" y="1009505"/>
            <a:ext cx="4631635" cy="5599962"/>
          </a:xfrm>
          <a:prstGeom prst="rect">
            <a:avLst/>
          </a:prstGeom>
          <a:solidFill>
            <a:srgbClr val="F2DADA"/>
          </a:solidFill>
          <a:ln w="9525" cap="flat" cmpd="sng">
            <a:solidFill>
              <a:schemeClr val="accent1"/>
            </a:solidFill>
            <a:prstDash val="solid"/>
            <a:round/>
            <a:headEnd type="none" w="sm" len="sm"/>
            <a:tailEnd type="none" w="sm" len="sm"/>
          </a:ln>
        </p:spPr>
        <p:txBody>
          <a:bodyPr spcFirstLastPara="1" wrap="square" lIns="59400" tIns="29700" rIns="59400" bIns="29700" anchor="t" anchorCtr="0">
            <a:spAutoFit/>
          </a:bodyPr>
          <a:lstStyle/>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&lt;html&gt;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&lt;head&gt;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&lt;title&gt;HTML Tables&lt;/title&gt; &lt;/head&gt;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&lt;body&gt;</a:t>
            </a:r>
            <a:endParaRPr dirty="0"/>
          </a:p>
          <a:p>
            <a:pPr marL="122936" marR="0" lvl="0" indent="0" algn="l" rtl="0">
              <a:spcBef>
                <a:spcPts val="0"/>
              </a:spcBef>
              <a:spcAft>
                <a:spcPts val="0"/>
              </a:spcAft>
              <a:buNone/>
            </a:pPr>
            <a:r>
              <a:rPr lang="en-US" sz="1800" b="1" dirty="0">
                <a:solidFill>
                  <a:schemeClr val="dk1"/>
                </a:solidFill>
                <a:highlight>
                  <a:srgbClr val="FFFF00"/>
                </a:highlight>
                <a:latin typeface="Times New Roman"/>
                <a:ea typeface="Times New Roman"/>
                <a:cs typeface="Times New Roman"/>
                <a:sym typeface="Times New Roman"/>
              </a:rPr>
              <a:t>&lt;table border="1"</a:t>
            </a:r>
            <a:r>
              <a:rPr lang="en-US" sz="1800" b="1" dirty="0">
                <a:solidFill>
                  <a:srgbClr val="002060"/>
                </a:solidFill>
                <a:highlight>
                  <a:srgbClr val="FFFF00"/>
                </a:highlight>
                <a:latin typeface="Times New Roman"/>
                <a:ea typeface="Times New Roman"/>
                <a:cs typeface="Times New Roman"/>
                <a:sym typeface="Times New Roman"/>
              </a:rPr>
              <a:t>bgcolor="yellow</a:t>
            </a:r>
            <a:r>
              <a:rPr lang="en-US" sz="1800" b="1" dirty="0">
                <a:solidFill>
                  <a:schemeClr val="dk1"/>
                </a:solidFill>
                <a:highlight>
                  <a:srgbClr val="FFFF00"/>
                </a:highlight>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 </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a:t>
            </a:r>
            <a:r>
              <a:rPr lang="en-US" sz="1800" b="0" i="0" u="none" strike="noStrike" cap="none" dirty="0" err="1">
                <a:solidFill>
                  <a:schemeClr val="dk1"/>
                </a:solidFill>
                <a:latin typeface="Times New Roman"/>
                <a:ea typeface="Times New Roman"/>
                <a:cs typeface="Times New Roman"/>
                <a:sym typeface="Times New Roman"/>
              </a:rPr>
              <a:t>th</a:t>
            </a:r>
            <a:r>
              <a:rPr lang="en-US" sz="1800" b="0" i="0" u="none" strike="noStrike" cap="none" dirty="0">
                <a:solidFill>
                  <a:schemeClr val="dk1"/>
                </a:solidFill>
                <a:latin typeface="Times New Roman"/>
                <a:ea typeface="Times New Roman"/>
                <a:cs typeface="Times New Roman"/>
                <a:sym typeface="Times New Roman"/>
              </a:rPr>
              <a:t>&gt;Name&lt;/</a:t>
            </a:r>
            <a:r>
              <a:rPr lang="en-US" sz="1800" b="0" i="0" u="none" strike="noStrike" cap="none" dirty="0" err="1">
                <a:solidFill>
                  <a:schemeClr val="dk1"/>
                </a:solidFill>
                <a:latin typeface="Times New Roman"/>
                <a:ea typeface="Times New Roman"/>
                <a:cs typeface="Times New Roman"/>
                <a:sym typeface="Times New Roman"/>
              </a:rPr>
              <a:t>th</a:t>
            </a:r>
            <a:r>
              <a:rPr lang="en-US" sz="1800" b="0" i="0" u="none" strike="noStrike" cap="none" dirty="0">
                <a:solidFill>
                  <a:schemeClr val="dk1"/>
                </a:solidFill>
                <a:latin typeface="Times New Roman"/>
                <a:ea typeface="Times New Roman"/>
                <a:cs typeface="Times New Roman"/>
                <a:sym typeface="Times New Roman"/>
              </a:rPr>
              <a:t>&gt;</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a:t>
            </a:r>
            <a:r>
              <a:rPr lang="en-US" sz="1800" b="0" i="0" u="none" strike="noStrike" cap="none" dirty="0" err="1">
                <a:solidFill>
                  <a:schemeClr val="dk1"/>
                </a:solidFill>
                <a:latin typeface="Times New Roman"/>
                <a:ea typeface="Times New Roman"/>
                <a:cs typeface="Times New Roman"/>
                <a:sym typeface="Times New Roman"/>
              </a:rPr>
              <a:t>th</a:t>
            </a:r>
            <a:r>
              <a:rPr lang="en-US" sz="1800" b="0" i="0" u="none" strike="noStrike" cap="none" dirty="0">
                <a:solidFill>
                  <a:schemeClr val="dk1"/>
                </a:solidFill>
                <a:latin typeface="Times New Roman"/>
                <a:ea typeface="Times New Roman"/>
                <a:cs typeface="Times New Roman"/>
                <a:sym typeface="Times New Roman"/>
              </a:rPr>
              <a:t>&gt;Salary&lt;/</a:t>
            </a:r>
            <a:r>
              <a:rPr lang="en-US" sz="1800" b="0" i="0" u="none" strike="noStrike" cap="none" dirty="0" err="1">
                <a:solidFill>
                  <a:schemeClr val="dk1"/>
                </a:solidFill>
                <a:latin typeface="Times New Roman"/>
                <a:ea typeface="Times New Roman"/>
                <a:cs typeface="Times New Roman"/>
                <a:sym typeface="Times New Roman"/>
              </a:rPr>
              <a:t>th</a:t>
            </a:r>
            <a:r>
              <a:rPr lang="en-US" sz="1800" b="0" i="0" u="none" strike="noStrike" cap="none" dirty="0">
                <a:solidFill>
                  <a:schemeClr val="dk1"/>
                </a:solidFill>
                <a:latin typeface="Times New Roman"/>
                <a:ea typeface="Times New Roman"/>
                <a:cs typeface="Times New Roman"/>
                <a:sym typeface="Times New Roman"/>
              </a:rPr>
              <a:t>&gt; </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&lt;td&gt;</a:t>
            </a:r>
            <a:r>
              <a:rPr lang="en-US" sz="1800" b="0" i="0" u="none" strike="noStrike" cap="none" dirty="0" err="1">
                <a:solidFill>
                  <a:schemeClr val="dk1"/>
                </a:solidFill>
                <a:latin typeface="Times New Roman"/>
                <a:ea typeface="Times New Roman"/>
                <a:cs typeface="Times New Roman"/>
                <a:sym typeface="Times New Roman"/>
              </a:rPr>
              <a:t>Jayapal</a:t>
            </a:r>
            <a:r>
              <a:rPr lang="en-US" sz="1800" b="0" i="0" u="none" strike="noStrike" cap="none" dirty="0">
                <a:solidFill>
                  <a:schemeClr val="dk1"/>
                </a:solidFill>
                <a:latin typeface="Times New Roman"/>
                <a:ea typeface="Times New Roman"/>
                <a:cs typeface="Times New Roman"/>
                <a:sym typeface="Times New Roman"/>
              </a:rPr>
              <a:t>&lt;/td&gt;</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&lt;td&gt;50,000.00&lt;/td&gt;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 </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&lt;td&gt;Ravi&lt;/td&gt; </a:t>
            </a:r>
            <a:endParaRPr dirty="0"/>
          </a:p>
          <a:p>
            <a:pPr marL="465836" marR="0" lvl="1"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&lt;td&gt;45,000.00&lt;/td&gt;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&lt;/table&gt;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&lt;/body&gt;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&lt;/html&gt;</a:t>
            </a:r>
            <a:endParaRPr dirty="0"/>
          </a:p>
        </p:txBody>
      </p:sp>
      <p:sp>
        <p:nvSpPr>
          <p:cNvPr id="300" name="Google Shape;300;p35"/>
          <p:cNvSpPr/>
          <p:nvPr/>
        </p:nvSpPr>
        <p:spPr>
          <a:xfrm>
            <a:off x="76200" y="914400"/>
            <a:ext cx="4006273" cy="2295336"/>
          </a:xfrm>
          <a:prstGeom prst="rect">
            <a:avLst/>
          </a:prstGeom>
          <a:noFill/>
          <a:ln>
            <a:noFill/>
          </a:ln>
        </p:spPr>
        <p:txBody>
          <a:bodyPr spcFirstLastPara="1" wrap="square" lIns="59400" tIns="29700" rIns="59400" bIns="29700" anchor="t" anchorCtr="0">
            <a:spAutoFit/>
          </a:bodyPr>
          <a:lstStyle/>
          <a:p>
            <a:pPr marL="9525" marR="0" lvl="0" indent="0" algn="just" rtl="0">
              <a:lnSpc>
                <a:spcPct val="107000"/>
              </a:lnSpc>
              <a:spcBef>
                <a:spcPts val="0"/>
              </a:spcBef>
              <a:spcAft>
                <a:spcPts val="0"/>
              </a:spcAft>
              <a:buClr>
                <a:srgbClr val="C00000"/>
              </a:buClr>
              <a:buSzPts val="1575"/>
              <a:buFont typeface="Arial"/>
              <a:buNone/>
            </a:pPr>
            <a:r>
              <a:rPr lang="en-US" sz="1800" b="1" dirty="0">
                <a:solidFill>
                  <a:srgbClr val="C00000"/>
                </a:solidFill>
                <a:latin typeface="Times New Roman" panose="02020603050405020304" pitchFamily="18" charset="0"/>
                <a:ea typeface="Times New Roman"/>
                <a:cs typeface="Times New Roman" panose="02020603050405020304" pitchFamily="18" charset="0"/>
                <a:sym typeface="Times New Roman"/>
              </a:rPr>
              <a:t>Tables Backgrounds</a:t>
            </a:r>
            <a:endParaRPr sz="1800" dirty="0">
              <a:latin typeface="Times New Roman" panose="02020603050405020304" pitchFamily="18" charset="0"/>
              <a:cs typeface="Times New Roman" panose="02020603050405020304" pitchFamily="18" charset="0"/>
            </a:endParaRPr>
          </a:p>
          <a:p>
            <a:pPr marL="221456" marR="0" lvl="0" indent="-214313" algn="just" rtl="0">
              <a:spcBef>
                <a:spcPts val="0"/>
              </a:spcBef>
              <a:spcAft>
                <a:spcPts val="0"/>
              </a:spcAft>
              <a:buClr>
                <a:srgbClr val="FF0000"/>
              </a:buClr>
              <a:buSzPts val="1500"/>
              <a:buFont typeface="Noto Sans Symbols"/>
              <a:buChar char="▪"/>
            </a:pPr>
            <a:r>
              <a:rPr lang="en-US" sz="1800" b="1" dirty="0" err="1">
                <a:solidFill>
                  <a:srgbClr val="FF0000"/>
                </a:solidFill>
                <a:latin typeface="Times New Roman" panose="02020603050405020304" pitchFamily="18" charset="0"/>
                <a:ea typeface="Times New Roman"/>
                <a:cs typeface="Times New Roman" panose="02020603050405020304" pitchFamily="18" charset="0"/>
                <a:sym typeface="Times New Roman"/>
              </a:rPr>
              <a:t>bgcolor</a:t>
            </a:r>
            <a:r>
              <a:rPr lang="en-US" sz="1800" b="1" dirty="0">
                <a:solidFill>
                  <a:srgbClr val="FF0000"/>
                </a:solidFill>
                <a:latin typeface="Times New Roman" panose="02020603050405020304" pitchFamily="18" charset="0"/>
                <a:ea typeface="Times New Roman"/>
                <a:cs typeface="Times New Roman" panose="02020603050405020304" pitchFamily="18" charset="0"/>
                <a:sym typeface="Times New Roman"/>
              </a:rPr>
              <a:t> attribute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we can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set background color for whole table or just for one cell</a:t>
            </a:r>
            <a:r>
              <a:rPr lang="en-US" sz="18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7143" marR="0" lvl="0" algn="just" rtl="0">
              <a:spcBef>
                <a:spcPts val="0"/>
              </a:spcBef>
              <a:spcAft>
                <a:spcPts val="0"/>
              </a:spcAft>
              <a:buClr>
                <a:srgbClr val="FF0000"/>
              </a:buClr>
              <a:buSzPts val="1500"/>
            </a:pPr>
            <a:endParaRPr sz="1800" dirty="0">
              <a:latin typeface="Times New Roman" panose="02020603050405020304" pitchFamily="18" charset="0"/>
              <a:cs typeface="Times New Roman" panose="02020603050405020304" pitchFamily="18" charset="0"/>
            </a:endParaRPr>
          </a:p>
          <a:p>
            <a:pPr marL="221456" marR="0" lvl="0" indent="-214313" algn="just" rtl="0">
              <a:spcBef>
                <a:spcPts val="0"/>
              </a:spcBef>
              <a:spcAft>
                <a:spcPts val="0"/>
              </a:spcAft>
              <a:buClr>
                <a:srgbClr val="FF0000"/>
              </a:buClr>
              <a:buSzPts val="1500"/>
              <a:buFont typeface="Noto Sans Symbols"/>
              <a:buChar char="▪"/>
            </a:pPr>
            <a:r>
              <a:rPr lang="en-US" sz="1800" b="1" dirty="0">
                <a:solidFill>
                  <a:srgbClr val="FF0000"/>
                </a:solidFill>
                <a:latin typeface="Times New Roman" panose="02020603050405020304" pitchFamily="18" charset="0"/>
                <a:ea typeface="Times New Roman"/>
                <a:cs typeface="Times New Roman" panose="02020603050405020304" pitchFamily="18" charset="0"/>
                <a:sym typeface="Times New Roman"/>
              </a:rPr>
              <a:t>background attribute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we can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set background image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for whole table or just for one cell.</a:t>
            </a:r>
            <a:endParaRPr sz="1800" dirty="0">
              <a:latin typeface="Times New Roman" panose="02020603050405020304" pitchFamily="18" charset="0"/>
              <a:cs typeface="Times New Roman" panose="02020603050405020304" pitchFamily="18" charset="0"/>
            </a:endParaRPr>
          </a:p>
        </p:txBody>
      </p:sp>
      <p:pic>
        <p:nvPicPr>
          <p:cNvPr id="301" name="Google Shape;301;p35"/>
          <p:cNvPicPr preferRelativeResize="0"/>
          <p:nvPr/>
        </p:nvPicPr>
        <p:blipFill rotWithShape="1">
          <a:blip r:embed="rId3">
            <a:alphaModFix/>
          </a:blip>
          <a:srcRect/>
          <a:stretch/>
        </p:blipFill>
        <p:spPr>
          <a:xfrm>
            <a:off x="558663" y="3884538"/>
            <a:ext cx="2074069" cy="136088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p:nvPr/>
        </p:nvSpPr>
        <p:spPr>
          <a:xfrm>
            <a:off x="387927" y="152400"/>
            <a:ext cx="5357092" cy="506266"/>
          </a:xfrm>
          <a:prstGeom prst="rect">
            <a:avLst/>
          </a:prstGeom>
          <a:noFill/>
          <a:ln>
            <a:noFill/>
          </a:ln>
        </p:spPr>
        <p:txBody>
          <a:bodyPr spcFirstLastPara="1" wrap="square" lIns="0" tIns="74650" rIns="0" bIns="0" anchor="t" anchorCtr="0">
            <a:spAutoFit/>
          </a:bodyPr>
          <a:lstStyle/>
          <a:p>
            <a:pPr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	Tables – table body &lt;</a:t>
            </a:r>
            <a:r>
              <a:rPr lang="en-US" sz="2800" b="1" dirty="0" err="1">
                <a:solidFill>
                  <a:schemeClr val="dk1"/>
                </a:solidFill>
                <a:latin typeface="Times New Roman"/>
                <a:ea typeface="Times New Roman"/>
                <a:cs typeface="Times New Roman"/>
                <a:sym typeface="Times New Roman"/>
              </a:rPr>
              <a:t>tbody</a:t>
            </a:r>
            <a:r>
              <a:rPr lang="en-US" sz="2800" b="1" dirty="0">
                <a:solidFill>
                  <a:schemeClr val="dk1"/>
                </a:solidFill>
                <a:latin typeface="Times New Roman"/>
                <a:ea typeface="Times New Roman"/>
                <a:cs typeface="Times New Roman"/>
                <a:sym typeface="Times New Roman"/>
              </a:rPr>
              <a:t>&gt;</a:t>
            </a:r>
            <a:endParaRPr sz="2800" dirty="0">
              <a:solidFill>
                <a:schemeClr val="dk1"/>
              </a:solidFill>
              <a:latin typeface="Times New Roman"/>
              <a:ea typeface="Times New Roman"/>
              <a:cs typeface="Times New Roman"/>
              <a:sym typeface="Times New Roman"/>
            </a:endParaRPr>
          </a:p>
        </p:txBody>
      </p:sp>
      <p:sp>
        <p:nvSpPr>
          <p:cNvPr id="308" name="Google Shape;308;p36"/>
          <p:cNvSpPr/>
          <p:nvPr/>
        </p:nvSpPr>
        <p:spPr>
          <a:xfrm>
            <a:off x="4356963" y="888100"/>
            <a:ext cx="4631635" cy="5876961"/>
          </a:xfrm>
          <a:prstGeom prst="rect">
            <a:avLst/>
          </a:prstGeom>
          <a:solidFill>
            <a:srgbClr val="F2DADA"/>
          </a:solidFill>
          <a:ln w="9525" cap="flat" cmpd="sng">
            <a:solidFill>
              <a:schemeClr val="accent1"/>
            </a:solidFill>
            <a:prstDash val="solid"/>
            <a:round/>
            <a:headEnd type="none" w="sm" len="sm"/>
            <a:tailEnd type="none" w="sm" len="sm"/>
          </a:ln>
        </p:spPr>
        <p:txBody>
          <a:bodyPr spcFirstLastPara="1" wrap="square" lIns="59400" tIns="29700" rIns="59400" bIns="29700" anchor="t" anchorCtr="0">
            <a:spAutoFit/>
          </a:bodyPr>
          <a:lstStyle/>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&lt;!DOCTYPE html&gt;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&lt;html&gt;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&lt;h1&gt;The </a:t>
            </a:r>
            <a:r>
              <a:rPr lang="en-US" sz="1800" dirty="0" err="1">
                <a:solidFill>
                  <a:schemeClr val="dk1"/>
                </a:solidFill>
                <a:latin typeface="Times New Roman"/>
                <a:ea typeface="Times New Roman"/>
                <a:cs typeface="Times New Roman"/>
                <a:sym typeface="Times New Roman"/>
              </a:rPr>
              <a:t>thead</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tbody</a:t>
            </a:r>
            <a:r>
              <a:rPr lang="en-US" sz="1800" dirty="0">
                <a:solidFill>
                  <a:schemeClr val="dk1"/>
                </a:solidFill>
                <a:latin typeface="Times New Roman"/>
                <a:ea typeface="Times New Roman"/>
                <a:cs typeface="Times New Roman"/>
                <a:sym typeface="Times New Roman"/>
              </a:rPr>
              <a:t>, and </a:t>
            </a:r>
            <a:r>
              <a:rPr lang="en-US" sz="1800" dirty="0" err="1">
                <a:solidFill>
                  <a:schemeClr val="dk1"/>
                </a:solidFill>
                <a:latin typeface="Times New Roman"/>
                <a:ea typeface="Times New Roman"/>
                <a:cs typeface="Times New Roman"/>
                <a:sym typeface="Times New Roman"/>
              </a:rPr>
              <a:t>tfoot</a:t>
            </a:r>
            <a:r>
              <a:rPr lang="en-US" sz="1800" dirty="0">
                <a:solidFill>
                  <a:schemeClr val="dk1"/>
                </a:solidFill>
                <a:latin typeface="Times New Roman"/>
                <a:ea typeface="Times New Roman"/>
                <a:cs typeface="Times New Roman"/>
                <a:sym typeface="Times New Roman"/>
              </a:rPr>
              <a:t> elements&lt;/h1&gt;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&lt;table border="1"&gt;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thead</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th</a:t>
            </a:r>
            <a:r>
              <a:rPr lang="en-US" sz="1800" dirty="0">
                <a:solidFill>
                  <a:schemeClr val="dk1"/>
                </a:solidFill>
                <a:latin typeface="Times New Roman"/>
                <a:ea typeface="Times New Roman"/>
                <a:cs typeface="Times New Roman"/>
                <a:sym typeface="Times New Roman"/>
              </a:rPr>
              <a:t>&gt;Day&lt;/</a:t>
            </a:r>
            <a:r>
              <a:rPr lang="en-US" sz="1800" dirty="0" err="1">
                <a:solidFill>
                  <a:schemeClr val="dk1"/>
                </a:solidFill>
                <a:latin typeface="Times New Roman"/>
                <a:ea typeface="Times New Roman"/>
                <a:cs typeface="Times New Roman"/>
                <a:sym typeface="Times New Roman"/>
              </a:rPr>
              <a:t>th</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th</a:t>
            </a:r>
            <a:r>
              <a:rPr lang="en-US" sz="1800" dirty="0">
                <a:solidFill>
                  <a:schemeClr val="dk1"/>
                </a:solidFill>
                <a:latin typeface="Times New Roman"/>
                <a:ea typeface="Times New Roman"/>
                <a:cs typeface="Times New Roman"/>
                <a:sym typeface="Times New Roman"/>
              </a:rPr>
              <a:t>&gt;venue&lt;/</a:t>
            </a:r>
            <a:r>
              <a:rPr lang="en-US" sz="1800" dirty="0" err="1">
                <a:solidFill>
                  <a:schemeClr val="dk1"/>
                </a:solidFill>
                <a:latin typeface="Times New Roman"/>
                <a:ea typeface="Times New Roman"/>
                <a:cs typeface="Times New Roman"/>
                <a:sym typeface="Times New Roman"/>
              </a:rPr>
              <a:t>th</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thead</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tbody</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&lt;td&gt;Mon&lt;/td&gt;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&lt;td&gt;TG&lt;/td&gt;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&lt;td&gt;Tue&lt;/td&gt;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&lt;td&gt;PG&lt;/td&gt;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tbody</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p:txBody>
      </p:sp>
      <p:sp>
        <p:nvSpPr>
          <p:cNvPr id="309" name="Google Shape;309;p36"/>
          <p:cNvSpPr/>
          <p:nvPr/>
        </p:nvSpPr>
        <p:spPr>
          <a:xfrm>
            <a:off x="0" y="1003276"/>
            <a:ext cx="4194314" cy="3221615"/>
          </a:xfrm>
          <a:prstGeom prst="rect">
            <a:avLst/>
          </a:prstGeom>
          <a:noFill/>
          <a:ln>
            <a:noFill/>
          </a:ln>
        </p:spPr>
        <p:txBody>
          <a:bodyPr spcFirstLastPara="1" wrap="square" lIns="59400" tIns="29700" rIns="59400" bIns="29700" anchor="t" anchorCtr="0">
            <a:spAutoFit/>
          </a:bodyPr>
          <a:lstStyle/>
          <a:p>
            <a:pPr marL="264319" marR="0" lvl="0" indent="-257175" algn="just" rtl="0">
              <a:lnSpc>
                <a:spcPct val="107000"/>
              </a:lnSpc>
              <a:spcBef>
                <a:spcPts val="0"/>
              </a:spcBef>
              <a:spcAft>
                <a:spcPts val="0"/>
              </a:spcAft>
              <a:buClr>
                <a:schemeClr val="dk1"/>
              </a:buClr>
              <a:buSzPts val="1350"/>
              <a:buFont typeface="Noto Sans Symbols"/>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HTML </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&lt;</a:t>
            </a:r>
            <a:r>
              <a:rPr lang="en-US" sz="1600" dirty="0" err="1">
                <a:solidFill>
                  <a:srgbClr val="FF0000"/>
                </a:solidFill>
                <a:latin typeface="Times New Roman" panose="02020603050405020304" pitchFamily="18" charset="0"/>
                <a:ea typeface="Times New Roman"/>
                <a:cs typeface="Times New Roman" panose="02020603050405020304" pitchFamily="18" charset="0"/>
                <a:sym typeface="Times New Roman"/>
              </a:rPr>
              <a:t>tbody</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&gt; </a:t>
            </a: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tag is used to group the table rows (&lt;</a:t>
            </a:r>
            <a:r>
              <a:rPr lang="en-US" sz="1600" dirty="0" err="1">
                <a:solidFill>
                  <a:schemeClr val="dk1"/>
                </a:solidFill>
                <a:latin typeface="Times New Roman" panose="02020603050405020304" pitchFamily="18" charset="0"/>
                <a:ea typeface="Times New Roman"/>
                <a:cs typeface="Times New Roman" panose="02020603050405020304" pitchFamily="18" charset="0"/>
                <a:sym typeface="Times New Roman"/>
              </a:rPr>
              <a:t>tr</a:t>
            </a: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&gt;) together, which indicates that this is body part of a table (&lt;table&gt;).</a:t>
            </a:r>
            <a:endParaRPr sz="1600" dirty="0">
              <a:latin typeface="Times New Roman" panose="02020603050405020304" pitchFamily="18" charset="0"/>
              <a:cs typeface="Times New Roman" panose="02020603050405020304" pitchFamily="18" charset="0"/>
            </a:endParaRPr>
          </a:p>
          <a:p>
            <a:pPr marL="264319" marR="0" lvl="0" indent="-171450" algn="just" rtl="0">
              <a:lnSpc>
                <a:spcPct val="107000"/>
              </a:lnSpc>
              <a:spcBef>
                <a:spcPts val="0"/>
              </a:spcBef>
              <a:spcAft>
                <a:spcPts val="0"/>
              </a:spcAft>
              <a:buClr>
                <a:schemeClr val="dk1"/>
              </a:buClr>
              <a:buSzPts val="1350"/>
              <a:buFont typeface="Noto Sans Symbols"/>
              <a:buNone/>
            </a:pP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64319" marR="0" lvl="0" indent="-257175" algn="just" rtl="0">
              <a:lnSpc>
                <a:spcPct val="107000"/>
              </a:lnSpc>
              <a:spcBef>
                <a:spcPts val="0"/>
              </a:spcBef>
              <a:spcAft>
                <a:spcPts val="0"/>
              </a:spcAft>
              <a:buClr>
                <a:schemeClr val="dk1"/>
              </a:buClr>
              <a:buSzPts val="1350"/>
              <a:buFont typeface="Noto Sans Symbols"/>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The </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&lt;</a:t>
            </a:r>
            <a:r>
              <a:rPr lang="en-US" sz="1600" dirty="0" err="1">
                <a:solidFill>
                  <a:srgbClr val="FF0000"/>
                </a:solidFill>
                <a:latin typeface="Times New Roman" panose="02020603050405020304" pitchFamily="18" charset="0"/>
                <a:ea typeface="Times New Roman"/>
                <a:cs typeface="Times New Roman" panose="02020603050405020304" pitchFamily="18" charset="0"/>
                <a:sym typeface="Times New Roman"/>
              </a:rPr>
              <a:t>tbody</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&gt; </a:t>
            </a: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tag must be a child of &lt;table&gt; element.</a:t>
            </a:r>
            <a:endParaRPr sz="1600" dirty="0">
              <a:latin typeface="Times New Roman" panose="02020603050405020304" pitchFamily="18" charset="0"/>
              <a:cs typeface="Times New Roman" panose="02020603050405020304" pitchFamily="18" charset="0"/>
            </a:endParaRPr>
          </a:p>
          <a:p>
            <a:pPr marL="264319" marR="0" lvl="0" indent="-171450" algn="just" rtl="0">
              <a:lnSpc>
                <a:spcPct val="107000"/>
              </a:lnSpc>
              <a:spcBef>
                <a:spcPts val="0"/>
              </a:spcBef>
              <a:spcAft>
                <a:spcPts val="0"/>
              </a:spcAft>
              <a:buClr>
                <a:schemeClr val="dk1"/>
              </a:buClr>
              <a:buSzPts val="1350"/>
              <a:buFont typeface="Noto Sans Symbols"/>
              <a:buNone/>
            </a:pP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64319" marR="0" lvl="0" indent="-257175" algn="just" rtl="0">
              <a:lnSpc>
                <a:spcPct val="107000"/>
              </a:lnSpc>
              <a:spcBef>
                <a:spcPts val="0"/>
              </a:spcBef>
              <a:spcAft>
                <a:spcPts val="0"/>
              </a:spcAft>
              <a:buClr>
                <a:schemeClr val="dk1"/>
              </a:buClr>
              <a:buSzPts val="1350"/>
              <a:buFont typeface="Noto Sans Symbols"/>
              <a:buChar char="▪"/>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The </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&lt;</a:t>
            </a:r>
            <a:r>
              <a:rPr lang="en-US" sz="1600" dirty="0" err="1">
                <a:solidFill>
                  <a:srgbClr val="FF0000"/>
                </a:solidFill>
                <a:latin typeface="Times New Roman" panose="02020603050405020304" pitchFamily="18" charset="0"/>
                <a:ea typeface="Times New Roman"/>
                <a:cs typeface="Times New Roman" panose="02020603050405020304" pitchFamily="18" charset="0"/>
                <a:sym typeface="Times New Roman"/>
              </a:rPr>
              <a:t>tbody</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&gt; </a:t>
            </a: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is used along with </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&lt;</a:t>
            </a:r>
            <a:r>
              <a:rPr lang="en-US" sz="1600" dirty="0" err="1">
                <a:solidFill>
                  <a:srgbClr val="FF0000"/>
                </a:solidFill>
                <a:latin typeface="Times New Roman" panose="02020603050405020304" pitchFamily="18" charset="0"/>
                <a:ea typeface="Times New Roman"/>
                <a:cs typeface="Times New Roman" panose="02020603050405020304" pitchFamily="18" charset="0"/>
                <a:sym typeface="Times New Roman"/>
              </a:rPr>
              <a:t>thead</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&gt; </a:t>
            </a: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and </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&lt;</a:t>
            </a:r>
            <a:r>
              <a:rPr lang="en-US" sz="1600" dirty="0" err="1">
                <a:solidFill>
                  <a:srgbClr val="FF0000"/>
                </a:solidFill>
                <a:latin typeface="Times New Roman" panose="02020603050405020304" pitchFamily="18" charset="0"/>
                <a:ea typeface="Times New Roman"/>
                <a:cs typeface="Times New Roman" panose="02020603050405020304" pitchFamily="18" charset="0"/>
                <a:sym typeface="Times New Roman"/>
              </a:rPr>
              <a:t>tfoot</a:t>
            </a:r>
            <a:r>
              <a:rPr lang="en-US" sz="1600" dirty="0">
                <a:solidFill>
                  <a:srgbClr val="FF0000"/>
                </a:solidFill>
                <a:latin typeface="Times New Roman" panose="02020603050405020304" pitchFamily="18" charset="0"/>
                <a:ea typeface="Times New Roman"/>
                <a:cs typeface="Times New Roman" panose="02020603050405020304" pitchFamily="18" charset="0"/>
                <a:sym typeface="Times New Roman"/>
              </a:rPr>
              <a:t>&gt; </a:t>
            </a: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which shows the different part of the table that are table head, table body, and table footer, however, it does not affect the layout of the table.</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310" name="Google Shape;310;p36"/>
          <p:cNvPicPr preferRelativeResize="0"/>
          <p:nvPr/>
        </p:nvPicPr>
        <p:blipFill rotWithShape="1">
          <a:blip r:embed="rId3">
            <a:alphaModFix/>
          </a:blip>
          <a:srcRect/>
          <a:stretch/>
        </p:blipFill>
        <p:spPr>
          <a:xfrm>
            <a:off x="679701" y="4750215"/>
            <a:ext cx="1823354" cy="1667573"/>
          </a:xfrm>
          <a:prstGeom prst="rect">
            <a:avLst/>
          </a:prstGeom>
          <a:noFill/>
          <a:ln>
            <a:noFill/>
          </a:ln>
        </p:spPr>
      </p:pic>
      <p:sp>
        <p:nvSpPr>
          <p:cNvPr id="311" name="Google Shape;311;p36"/>
          <p:cNvSpPr txBox="1"/>
          <p:nvPr/>
        </p:nvSpPr>
        <p:spPr>
          <a:xfrm>
            <a:off x="6503814" y="3555467"/>
            <a:ext cx="2484784" cy="2862322"/>
          </a:xfrm>
          <a:prstGeom prst="rect">
            <a:avLst/>
          </a:prstGeom>
          <a:solidFill>
            <a:srgbClr val="FFC000"/>
          </a:solidFill>
          <a:ln>
            <a:noFill/>
          </a:ln>
        </p:spPr>
        <p:txBody>
          <a:bodyPr spcFirstLastPara="1" wrap="square" lIns="91425" tIns="45700" rIns="91425" bIns="45700" anchor="t" anchorCtr="0">
            <a:spAutoFit/>
          </a:bodyPr>
          <a:lstStyle/>
          <a:p>
            <a:pPr marL="122936"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&lt;tfoot&gt;</a:t>
            </a:r>
            <a:endParaRPr/>
          </a:p>
          <a:p>
            <a:pPr marL="122936"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&lt;tr&gt;</a:t>
            </a:r>
            <a:endParaRPr/>
          </a:p>
          <a:p>
            <a:pPr marL="122936"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&lt;td&gt;wed&lt;/td&gt;</a:t>
            </a:r>
            <a:endParaRPr/>
          </a:p>
          <a:p>
            <a:pPr marL="122936"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&lt;td&gt;tesla&lt;/td&gt;</a:t>
            </a:r>
            <a:endParaRPr/>
          </a:p>
          <a:p>
            <a:pPr marL="122936"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&lt;/tr&gt;</a:t>
            </a:r>
            <a:endParaRPr/>
          </a:p>
          <a:p>
            <a:pPr marL="122936"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&lt;/tfoot&gt;</a:t>
            </a:r>
            <a:endParaRPr/>
          </a:p>
          <a:p>
            <a:pPr marL="122936"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&lt;/table&gt;</a:t>
            </a:r>
            <a:endParaRPr/>
          </a:p>
          <a:p>
            <a:pPr marL="122936"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122936"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122936"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7"/>
          <p:cNvSpPr txBox="1"/>
          <p:nvPr/>
        </p:nvSpPr>
        <p:spPr>
          <a:xfrm>
            <a:off x="-577273" y="122125"/>
            <a:ext cx="9144001" cy="1014098"/>
          </a:xfrm>
          <a:prstGeom prst="rect">
            <a:avLst/>
          </a:prstGeom>
          <a:noFill/>
          <a:ln>
            <a:noFill/>
          </a:ln>
        </p:spPr>
        <p:txBody>
          <a:bodyPr spcFirstLastPara="1" wrap="square" lIns="0" tIns="74650" rIns="0" bIns="0" anchor="t" anchorCtr="0">
            <a:spAutoFit/>
          </a:bodyPr>
          <a:lstStyle/>
          <a:p>
            <a:pPr marR="0" lvl="0" indent="0" algn="l" rtl="0">
              <a:spcBef>
                <a:spcPts val="0"/>
              </a:spcBef>
              <a:spcAft>
                <a:spcPts val="0"/>
              </a:spcAft>
              <a:buNone/>
            </a:pPr>
            <a:r>
              <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	Tables-  Height and Width attributes</a:t>
            </a:r>
            <a:endParaRPr sz="2800" dirty="0">
              <a:latin typeface="Times New Roman" panose="02020603050405020304" pitchFamily="18" charset="0"/>
              <a:cs typeface="Times New Roman" panose="02020603050405020304" pitchFamily="18" charset="0"/>
            </a:endParaRPr>
          </a:p>
          <a:p>
            <a:pPr marR="0" lvl="0" indent="0" algn="l" rtl="0">
              <a:spcBef>
                <a:spcPts val="588"/>
              </a:spcBef>
              <a:spcAft>
                <a:spcPts val="0"/>
              </a:spcAft>
              <a:buNone/>
            </a:pPr>
            <a:endParaRPr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19" name="Google Shape;319;p37"/>
          <p:cNvSpPr/>
          <p:nvPr/>
        </p:nvSpPr>
        <p:spPr>
          <a:xfrm>
            <a:off x="4488873" y="914400"/>
            <a:ext cx="4542017" cy="5599958"/>
          </a:xfrm>
          <a:prstGeom prst="rect">
            <a:avLst/>
          </a:prstGeom>
          <a:solidFill>
            <a:srgbClr val="F2DADA"/>
          </a:solidFill>
          <a:ln w="9525" cap="flat" cmpd="sng">
            <a:solidFill>
              <a:schemeClr val="accent1"/>
            </a:solidFill>
            <a:prstDash val="solid"/>
            <a:round/>
            <a:headEnd type="none" w="sm" len="sm"/>
            <a:tailEnd type="none" w="sm" len="sm"/>
          </a:ln>
        </p:spPr>
        <p:txBody>
          <a:bodyPr spcFirstLastPara="1" wrap="square" lIns="59400" tIns="29700" rIns="59400" bIns="29700" anchor="t" anchorCtr="0">
            <a:spAutoFit/>
          </a:bodyPr>
          <a:lstStyle/>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&lt;html</a:t>
            </a:r>
            <a:r>
              <a:rPr lang="en-US" sz="1800" dirty="0" smtClean="0">
                <a:solidFill>
                  <a:schemeClr val="dk1"/>
                </a:solidFill>
                <a:latin typeface="Times New Roman"/>
                <a:ea typeface="Times New Roman"/>
                <a:cs typeface="Times New Roman"/>
                <a:sym typeface="Times New Roman"/>
              </a:rPr>
              <a:t>&gt;</a:t>
            </a:r>
            <a:endParaRPr sz="1800" dirty="0">
              <a:solidFill>
                <a:schemeClr val="dk1"/>
              </a:solidFill>
              <a:latin typeface="Times New Roman"/>
              <a:ea typeface="Times New Roman"/>
              <a:cs typeface="Times New Roman"/>
              <a:sym typeface="Times New Roman"/>
            </a:endParaRPr>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&lt;head&gt;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&lt;title&gt;HTML Table Width/Height&lt;/title&gt;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&lt;/head&gt;</a:t>
            </a:r>
            <a:endParaRPr dirty="0"/>
          </a:p>
          <a:p>
            <a:pPr marL="122936" marR="0" lvl="0" indent="0" algn="l" rtl="0">
              <a:spcBef>
                <a:spcPts val="0"/>
              </a:spcBef>
              <a:spcAft>
                <a:spcPts val="0"/>
              </a:spcAft>
              <a:buNone/>
            </a:pP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&lt;body&gt;</a:t>
            </a:r>
            <a:endParaRPr dirty="0"/>
          </a:p>
          <a:p>
            <a:pPr marL="122936"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 </a:t>
            </a:r>
            <a:r>
              <a:rPr lang="en-US" sz="1800" b="1" dirty="0">
                <a:solidFill>
                  <a:schemeClr val="dk1"/>
                </a:solidFill>
                <a:highlight>
                  <a:srgbClr val="FFFF00"/>
                </a:highlight>
                <a:latin typeface="Times New Roman"/>
                <a:ea typeface="Times New Roman"/>
                <a:cs typeface="Times New Roman"/>
                <a:sym typeface="Times New Roman"/>
              </a:rPr>
              <a:t>&lt;table border = "1" width = "400" height = "150"&gt;</a:t>
            </a:r>
            <a:endParaRPr dirty="0"/>
          </a:p>
          <a:p>
            <a:pPr marL="122936" marR="0" lvl="0" indent="0" algn="l" rtl="0">
              <a:spcBef>
                <a:spcPts val="0"/>
              </a:spcBef>
              <a:spcAft>
                <a:spcPts val="0"/>
              </a:spcAft>
              <a:buNone/>
            </a:pPr>
            <a:r>
              <a:rPr lang="en-US" sz="1800" dirty="0">
                <a:solidFill>
                  <a:schemeClr val="dk1"/>
                </a:solidFill>
                <a:latin typeface="Calibri"/>
                <a:ea typeface="Calibri"/>
                <a:cs typeface="Calibri"/>
                <a:sym typeface="Calibri"/>
              </a:rPr>
              <a:t>&lt;caption&gt;This is the caption&lt;/caption&gt;</a:t>
            </a:r>
            <a:endParaRPr sz="1800" dirty="0">
              <a:solidFill>
                <a:schemeClr val="dk1"/>
              </a:solidFill>
              <a:latin typeface="Times New Roman"/>
              <a:ea typeface="Times New Roman"/>
              <a:cs typeface="Times New Roman"/>
              <a:sym typeface="Times New Roman"/>
            </a:endParaRPr>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&lt;td&gt;Row 1, Column 1&lt;/td&gt;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&lt;td&gt;Row 1, Column 2&lt;/td&gt;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&lt;td&gt;Row 2, Column 1&lt;/td&gt;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&lt;td&gt;Row 2, Column 2&lt;/td&gt;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a:t>
            </a:r>
            <a:r>
              <a:rPr lang="en-US" sz="1800" dirty="0" err="1">
                <a:solidFill>
                  <a:schemeClr val="dk1"/>
                </a:solidFill>
                <a:latin typeface="Times New Roman"/>
                <a:ea typeface="Times New Roman"/>
                <a:cs typeface="Times New Roman"/>
                <a:sym typeface="Times New Roman"/>
              </a:rPr>
              <a:t>tr</a:t>
            </a:r>
            <a:r>
              <a:rPr lang="en-US" sz="1800" dirty="0">
                <a:solidFill>
                  <a:schemeClr val="dk1"/>
                </a:solidFill>
                <a:latin typeface="Times New Roman"/>
                <a:ea typeface="Times New Roman"/>
                <a:cs typeface="Times New Roman"/>
                <a:sym typeface="Times New Roman"/>
              </a:rPr>
              <a:t>&gt;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&lt;/table&gt;</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&lt;/body</a:t>
            </a:r>
            <a:r>
              <a:rPr lang="en-US" sz="1800" dirty="0" smtClean="0">
                <a:solidFill>
                  <a:schemeClr val="dk1"/>
                </a:solidFill>
                <a:latin typeface="Times New Roman"/>
                <a:ea typeface="Times New Roman"/>
                <a:cs typeface="Times New Roman"/>
                <a:sym typeface="Times New Roman"/>
              </a:rPr>
              <a:t>&gt;</a:t>
            </a:r>
            <a:r>
              <a:rPr lang="en-US" sz="1800" dirty="0">
                <a:solidFill>
                  <a:schemeClr val="dk1"/>
                </a:solidFill>
                <a:latin typeface="Times New Roman"/>
                <a:ea typeface="Times New Roman"/>
                <a:cs typeface="Times New Roman"/>
                <a:sym typeface="Times New Roman"/>
              </a:rPr>
              <a:t>	</a:t>
            </a:r>
            <a:endParaRPr dirty="0"/>
          </a:p>
          <a:p>
            <a:pPr marL="122936"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&lt;/html&gt;</a:t>
            </a:r>
            <a:endParaRPr dirty="0"/>
          </a:p>
        </p:txBody>
      </p:sp>
      <p:sp>
        <p:nvSpPr>
          <p:cNvPr id="320" name="Google Shape;320;p37"/>
          <p:cNvSpPr/>
          <p:nvPr/>
        </p:nvSpPr>
        <p:spPr>
          <a:xfrm>
            <a:off x="1" y="979294"/>
            <a:ext cx="4412638" cy="3485085"/>
          </a:xfrm>
          <a:prstGeom prst="rect">
            <a:avLst/>
          </a:prstGeom>
          <a:noFill/>
          <a:ln>
            <a:noFill/>
          </a:ln>
        </p:spPr>
        <p:txBody>
          <a:bodyPr spcFirstLastPara="1" wrap="square" lIns="59400" tIns="29700" rIns="59400" bIns="29700" anchor="t" anchorCtr="0">
            <a:spAutoFit/>
          </a:bodyPr>
          <a:lstStyle/>
          <a:p>
            <a:pPr marL="221456" marR="0" lvl="0" indent="-214313" algn="just" rtl="0">
              <a:lnSpc>
                <a:spcPct val="107000"/>
              </a:lnSpc>
              <a:spcBef>
                <a:spcPts val="0"/>
              </a:spcBef>
              <a:spcAft>
                <a:spcPts val="0"/>
              </a:spcAft>
              <a:buClr>
                <a:schemeClr val="dk1"/>
              </a:buClr>
              <a:buSzPts val="1350"/>
              <a:buFont typeface="Noto Sans Symbols"/>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We can set a table</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 width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and </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height</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using </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width</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height</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attributes. </a:t>
            </a:r>
            <a:endParaRPr sz="1600" dirty="0">
              <a:latin typeface="Times New Roman" panose="02020603050405020304" pitchFamily="18" charset="0"/>
              <a:cs typeface="Times New Roman" panose="02020603050405020304" pitchFamily="18" charset="0"/>
            </a:endParaRPr>
          </a:p>
          <a:p>
            <a:pPr marL="221456" marR="0" lvl="0" indent="-214313" algn="just" rtl="0">
              <a:lnSpc>
                <a:spcPct val="107000"/>
              </a:lnSpc>
              <a:spcBef>
                <a:spcPts val="0"/>
              </a:spcBef>
              <a:spcAft>
                <a:spcPts val="0"/>
              </a:spcAft>
              <a:buClr>
                <a:schemeClr val="dk1"/>
              </a:buClr>
              <a:buSzPts val="1350"/>
              <a:buFont typeface="Noto Sans Symbols"/>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Specify table width or height in terms of </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pixels or in terms of percentage</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of available screen area</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marL="7143" marR="0" lvl="0" algn="just" rtl="0">
              <a:lnSpc>
                <a:spcPct val="107000"/>
              </a:lnSpc>
              <a:spcBef>
                <a:spcPts val="0"/>
              </a:spcBef>
              <a:spcAft>
                <a:spcPts val="0"/>
              </a:spcAft>
              <a:buClr>
                <a:schemeClr val="dk1"/>
              </a:buClr>
              <a:buSzPts val="1350"/>
            </a:pPr>
            <a:endParaRPr sz="1600" dirty="0">
              <a:latin typeface="Times New Roman" panose="02020603050405020304" pitchFamily="18" charset="0"/>
              <a:cs typeface="Times New Roman" panose="02020603050405020304" pitchFamily="18" charset="0"/>
            </a:endParaRPr>
          </a:p>
          <a:p>
            <a:pPr marL="9525" marR="0" lvl="0" indent="0" algn="just" rtl="0">
              <a:lnSpc>
                <a:spcPct val="107000"/>
              </a:lnSpc>
              <a:spcBef>
                <a:spcPts val="0"/>
              </a:spcBef>
              <a:spcAft>
                <a:spcPts val="0"/>
              </a:spcAft>
              <a:buClr>
                <a:srgbClr val="C00000"/>
              </a:buClr>
              <a:buSzPts val="1575"/>
              <a:buFont typeface="Arial"/>
              <a:buNone/>
            </a:pPr>
            <a:r>
              <a:rPr lang="en-US" sz="1600" b="1" dirty="0">
                <a:solidFill>
                  <a:srgbClr val="C00000"/>
                </a:solidFill>
                <a:latin typeface="Times New Roman" panose="02020603050405020304" pitchFamily="18" charset="0"/>
                <a:ea typeface="Times New Roman"/>
                <a:cs typeface="Times New Roman" panose="02020603050405020304" pitchFamily="18" charset="0"/>
                <a:sym typeface="Times New Roman"/>
              </a:rPr>
              <a:t>Table Caption</a:t>
            </a:r>
            <a:endParaRPr sz="1600" dirty="0">
              <a:latin typeface="Times New Roman" panose="02020603050405020304" pitchFamily="18" charset="0"/>
              <a:cs typeface="Times New Roman" panose="02020603050405020304" pitchFamily="18" charset="0"/>
            </a:endParaRPr>
          </a:p>
          <a:p>
            <a:pPr marL="221456" marR="0" lvl="0" indent="-214313" algn="just" rtl="0">
              <a:lnSpc>
                <a:spcPct val="107000"/>
              </a:lnSpc>
              <a:spcBef>
                <a:spcPts val="0"/>
              </a:spcBef>
              <a:spcAft>
                <a:spcPts val="0"/>
              </a:spcAft>
              <a:buClr>
                <a:schemeClr val="dk1"/>
              </a:buClr>
              <a:buSzPts val="1350"/>
              <a:buFont typeface="Noto Sans Symbols"/>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The caption tag will serve as a title or explanation for the table and it shows up at the top of the table. This tag is deprecated in newer version of HTML/XHTML</a:t>
            </a:r>
            <a:endParaRPr sz="1600" dirty="0">
              <a:latin typeface="Times New Roman" panose="02020603050405020304" pitchFamily="18" charset="0"/>
              <a:cs typeface="Times New Roman" panose="02020603050405020304" pitchFamily="18" charset="0"/>
            </a:endParaRPr>
          </a:p>
          <a:p>
            <a:pPr marL="9525" marR="0" lvl="0" indent="0" algn="just" rtl="0">
              <a:lnSpc>
                <a:spcPct val="107000"/>
              </a:lnSpc>
              <a:spcBef>
                <a:spcPts val="0"/>
              </a:spcBef>
              <a:spcAft>
                <a:spcPts val="0"/>
              </a:spcAft>
              <a:buClr>
                <a:schemeClr val="dk1"/>
              </a:buClr>
              <a:buSzPts val="1275"/>
              <a:buFont typeface="Arial"/>
              <a:buNone/>
            </a:pP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9525" marR="0" lvl="0" indent="0" algn="just" rtl="0">
              <a:lnSpc>
                <a:spcPct val="107000"/>
              </a:lnSpc>
              <a:spcBef>
                <a:spcPts val="0"/>
              </a:spcBef>
              <a:spcAft>
                <a:spcPts val="0"/>
              </a:spcAft>
              <a:buClr>
                <a:schemeClr val="dk1"/>
              </a:buClr>
              <a:buSzPts val="1275"/>
              <a:buFont typeface="Arial"/>
              <a:buNone/>
            </a:pP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321" name="Google Shape;321;p37"/>
          <p:cNvPicPr preferRelativeResize="0"/>
          <p:nvPr/>
        </p:nvPicPr>
        <p:blipFill rotWithShape="1">
          <a:blip r:embed="rId3">
            <a:alphaModFix/>
          </a:blip>
          <a:srcRect/>
          <a:stretch/>
        </p:blipFill>
        <p:spPr>
          <a:xfrm>
            <a:off x="188357" y="4289757"/>
            <a:ext cx="3513116" cy="16080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HTML Quotation and Citation Elements</a:t>
            </a:r>
            <a:endParaRPr sz="2800" b="1" dirty="0"/>
          </a:p>
        </p:txBody>
      </p:sp>
      <p:sp>
        <p:nvSpPr>
          <p:cNvPr id="132" name="Google Shape;1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b="1">
                <a:solidFill>
                  <a:schemeClr val="lt1"/>
                </a:solidFill>
                <a:latin typeface="Arial"/>
                <a:ea typeface="Arial"/>
                <a:cs typeface="Arial"/>
                <a:sym typeface="Arial"/>
              </a:rPr>
              <a:t>4</a:t>
            </a:fld>
            <a:endParaRPr sz="1200" b="1">
              <a:solidFill>
                <a:schemeClr val="lt1"/>
              </a:solidFill>
              <a:latin typeface="Arial"/>
              <a:ea typeface="Arial"/>
              <a:cs typeface="Arial"/>
              <a:sym typeface="Arial"/>
            </a:endParaRPr>
          </a:p>
        </p:txBody>
      </p:sp>
      <p:graphicFrame>
        <p:nvGraphicFramePr>
          <p:cNvPr id="133" name="Google Shape;133;p12"/>
          <p:cNvGraphicFramePr/>
          <p:nvPr>
            <p:extLst>
              <p:ext uri="{D42A27DB-BD31-4B8C-83A1-F6EECF244321}">
                <p14:modId xmlns:p14="http://schemas.microsoft.com/office/powerpoint/2010/main" val="3467296780"/>
              </p:ext>
            </p:extLst>
          </p:nvPr>
        </p:nvGraphicFramePr>
        <p:xfrm>
          <a:off x="286326" y="951341"/>
          <a:ext cx="8229600" cy="3066476"/>
        </p:xfrm>
        <a:graphic>
          <a:graphicData uri="http://schemas.openxmlformats.org/drawingml/2006/table">
            <a:tbl>
              <a:tblPr>
                <a:noFill/>
                <a:tableStyleId>{C40BF299-67E2-4BFB-8E73-5326F458D061}</a:tableStyleId>
              </a:tblPr>
              <a:tblGrid>
                <a:gridCol w="1644500">
                  <a:extLst>
                    <a:ext uri="{9D8B030D-6E8A-4147-A177-3AD203B41FA5}">
                      <a16:colId xmlns:a16="http://schemas.microsoft.com/office/drawing/2014/main" val="20000"/>
                    </a:ext>
                  </a:extLst>
                </a:gridCol>
                <a:gridCol w="6585100">
                  <a:extLst>
                    <a:ext uri="{9D8B030D-6E8A-4147-A177-3AD203B41FA5}">
                      <a16:colId xmlns:a16="http://schemas.microsoft.com/office/drawing/2014/main" val="20001"/>
                    </a:ext>
                  </a:extLst>
                </a:gridCol>
              </a:tblGrid>
              <a:tr h="438068">
                <a:tc>
                  <a:txBody>
                    <a:bodyPr/>
                    <a:lstStyle/>
                    <a:p>
                      <a:pPr marL="0" marR="0" lvl="0" indent="0" algn="l" rtl="0">
                        <a:spcBef>
                          <a:spcPts val="0"/>
                        </a:spcBef>
                        <a:spcAft>
                          <a:spcPts val="0"/>
                        </a:spcAft>
                        <a:buNone/>
                      </a:pPr>
                      <a:r>
                        <a:rPr lang="en-US" sz="1600" b="1" u="none" strike="noStrike" cap="none" dirty="0">
                          <a:solidFill>
                            <a:schemeClr val="dk1"/>
                          </a:solidFill>
                        </a:rPr>
                        <a:t>Tag</a:t>
                      </a:r>
                      <a:endParaRPr b="1" dirty="0"/>
                    </a:p>
                  </a:txBody>
                  <a:tcPr marL="106375"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b="1" u="none" strike="noStrike" cap="none" dirty="0">
                          <a:solidFill>
                            <a:schemeClr val="dk1"/>
                          </a:solidFill>
                        </a:rPr>
                        <a:t>Description</a:t>
                      </a:r>
                      <a:endParaRPr b="1" dirty="0"/>
                    </a:p>
                  </a:txBody>
                  <a:tcPr marL="53200"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38068">
                <a:tc>
                  <a:txBody>
                    <a:bodyPr/>
                    <a:lstStyle/>
                    <a:p>
                      <a:pPr marL="0" marR="0" lvl="0" indent="0" algn="l" rtl="0">
                        <a:spcBef>
                          <a:spcPts val="0"/>
                        </a:spcBef>
                        <a:spcAft>
                          <a:spcPts val="0"/>
                        </a:spcAft>
                        <a:buNone/>
                      </a:pPr>
                      <a:r>
                        <a:rPr lang="en-US" sz="1600" u="sng" strike="noStrike" cap="none">
                          <a:solidFill>
                            <a:schemeClr val="dk1"/>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&lt;abbr&gt;</a:t>
                      </a:r>
                      <a:endParaRPr sz="1600" u="none" strike="noStrike" cap="none">
                        <a:solidFill>
                          <a:schemeClr val="dk1"/>
                        </a:solidFill>
                      </a:endParaRPr>
                    </a:p>
                  </a:txBody>
                  <a:tcPr marL="106375"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tc>
                  <a:txBody>
                    <a:bodyPr/>
                    <a:lstStyle/>
                    <a:p>
                      <a:pPr marL="0" marR="0" lvl="0" indent="0" algn="l" rtl="0">
                        <a:spcBef>
                          <a:spcPts val="0"/>
                        </a:spcBef>
                        <a:spcAft>
                          <a:spcPts val="0"/>
                        </a:spcAft>
                        <a:buNone/>
                      </a:pPr>
                      <a:r>
                        <a:rPr lang="en-US" sz="1600" u="none" strike="noStrike" cap="none">
                          <a:solidFill>
                            <a:schemeClr val="dk1"/>
                          </a:solidFill>
                        </a:rPr>
                        <a:t>Defines an abbreviation or acronym</a:t>
                      </a:r>
                      <a:endParaRPr/>
                    </a:p>
                  </a:txBody>
                  <a:tcPr marL="53200"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extLst>
                  <a:ext uri="{0D108BD9-81ED-4DB2-BD59-A6C34878D82A}">
                    <a16:rowId xmlns:a16="http://schemas.microsoft.com/office/drawing/2014/main" val="10001"/>
                  </a:ext>
                </a:extLst>
              </a:tr>
              <a:tr h="438068">
                <a:tc>
                  <a:txBody>
                    <a:bodyPr/>
                    <a:lstStyle/>
                    <a:p>
                      <a:pPr marL="0" marR="0" lvl="0" indent="0" algn="l" rtl="0">
                        <a:spcBef>
                          <a:spcPts val="0"/>
                        </a:spcBef>
                        <a:spcAft>
                          <a:spcPts val="0"/>
                        </a:spcAft>
                        <a:buNone/>
                      </a:pPr>
                      <a:r>
                        <a:rPr lang="en-US" sz="1600" u="sng" strike="noStrike" cap="none">
                          <a:solidFill>
                            <a:schemeClr val="dk1"/>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&lt;address&gt;</a:t>
                      </a:r>
                      <a:endParaRPr sz="1600" u="none" strike="noStrike" cap="none">
                        <a:solidFill>
                          <a:schemeClr val="dk1"/>
                        </a:solidFill>
                      </a:endParaRPr>
                    </a:p>
                  </a:txBody>
                  <a:tcPr marL="106375"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u="none" strike="noStrike" cap="none" dirty="0">
                          <a:solidFill>
                            <a:schemeClr val="dk1"/>
                          </a:solidFill>
                        </a:rPr>
                        <a:t>Defines contact information for the author/owner of a document</a:t>
                      </a:r>
                      <a:endParaRPr dirty="0"/>
                    </a:p>
                  </a:txBody>
                  <a:tcPr marL="53200"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38068">
                <a:tc>
                  <a:txBody>
                    <a:bodyPr/>
                    <a:lstStyle/>
                    <a:p>
                      <a:pPr marL="0" marR="0" lvl="0" indent="0" algn="l" rtl="0">
                        <a:spcBef>
                          <a:spcPts val="0"/>
                        </a:spcBef>
                        <a:spcAft>
                          <a:spcPts val="0"/>
                        </a:spcAft>
                        <a:buNone/>
                      </a:pPr>
                      <a:r>
                        <a:rPr lang="en-US" sz="1600" u="sng" strike="noStrike" cap="none" dirty="0">
                          <a:solidFill>
                            <a:schemeClr val="dk1"/>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&lt;</a:t>
                      </a:r>
                      <a:r>
                        <a:rPr lang="en-US" sz="1600" u="sng" strike="noStrike" cap="none" dirty="0" err="1">
                          <a:solidFill>
                            <a:schemeClr val="dk1"/>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bdo</a:t>
                      </a:r>
                      <a:r>
                        <a:rPr lang="en-US" sz="1600" u="sng" strike="noStrike" cap="none" dirty="0">
                          <a:solidFill>
                            <a:schemeClr val="dk1"/>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&gt;</a:t>
                      </a:r>
                      <a:endParaRPr sz="1600" u="none" strike="noStrike" cap="none" dirty="0">
                        <a:solidFill>
                          <a:schemeClr val="dk1"/>
                        </a:solidFill>
                      </a:endParaRPr>
                    </a:p>
                  </a:txBody>
                  <a:tcPr marL="106375" marR="53200" marT="53200" marB="53200">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tc>
                  <a:txBody>
                    <a:bodyPr/>
                    <a:lstStyle/>
                    <a:p>
                      <a:pPr marL="0" marR="0" lvl="0" indent="0" algn="l" rtl="0">
                        <a:spcBef>
                          <a:spcPts val="0"/>
                        </a:spcBef>
                        <a:spcAft>
                          <a:spcPts val="0"/>
                        </a:spcAft>
                        <a:buNone/>
                      </a:pPr>
                      <a:r>
                        <a:rPr lang="en-US" sz="1600" u="none" strike="noStrike" cap="none" dirty="0">
                          <a:solidFill>
                            <a:schemeClr val="dk1"/>
                          </a:solidFill>
                        </a:rPr>
                        <a:t>Defines the text direction</a:t>
                      </a:r>
                      <a:endParaRPr dirty="0"/>
                    </a:p>
                  </a:txBody>
                  <a:tcPr marL="53200" marR="53200" marT="53200" marB="53200">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extLst>
                  <a:ext uri="{0D108BD9-81ED-4DB2-BD59-A6C34878D82A}">
                    <a16:rowId xmlns:a16="http://schemas.microsoft.com/office/drawing/2014/main" val="10003"/>
                  </a:ext>
                </a:extLst>
              </a:tr>
              <a:tr h="438068">
                <a:tc>
                  <a:txBody>
                    <a:bodyPr/>
                    <a:lstStyle/>
                    <a:p>
                      <a:pPr marL="0" marR="0" lvl="0" indent="0" algn="l" rtl="0">
                        <a:spcBef>
                          <a:spcPts val="0"/>
                        </a:spcBef>
                        <a:spcAft>
                          <a:spcPts val="0"/>
                        </a:spcAft>
                        <a:buNone/>
                      </a:pPr>
                      <a:r>
                        <a:rPr lang="en-US" sz="1600" u="sng" strike="noStrike" cap="none">
                          <a:solidFill>
                            <a:schemeClr val="dk1"/>
                          </a:solid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&lt;blockquote&gt;</a:t>
                      </a:r>
                      <a:endParaRPr sz="1600" u="none" strike="noStrike" cap="none">
                        <a:solidFill>
                          <a:schemeClr val="dk1"/>
                        </a:solidFill>
                      </a:endParaRPr>
                    </a:p>
                  </a:txBody>
                  <a:tcPr marL="106375"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u="none" strike="noStrike" cap="none">
                          <a:solidFill>
                            <a:schemeClr val="dk1"/>
                          </a:solidFill>
                        </a:rPr>
                        <a:t>Defines a section that is quoted from another source</a:t>
                      </a:r>
                      <a:endParaRPr/>
                    </a:p>
                  </a:txBody>
                  <a:tcPr marL="53200"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38068">
                <a:tc>
                  <a:txBody>
                    <a:bodyPr/>
                    <a:lstStyle/>
                    <a:p>
                      <a:pPr marL="0" marR="0" lvl="0" indent="0" algn="l" rtl="0">
                        <a:spcBef>
                          <a:spcPts val="0"/>
                        </a:spcBef>
                        <a:spcAft>
                          <a:spcPts val="0"/>
                        </a:spcAft>
                        <a:buNone/>
                      </a:pPr>
                      <a:r>
                        <a:rPr lang="en-US" sz="1600" u="sng" strike="noStrike" cap="none" dirty="0">
                          <a:solidFill>
                            <a:schemeClr val="dk1"/>
                          </a:solid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&lt;cite&gt;</a:t>
                      </a:r>
                      <a:endParaRPr sz="1600" u="none" strike="noStrike" cap="none" dirty="0">
                        <a:solidFill>
                          <a:schemeClr val="dk1"/>
                        </a:solidFill>
                      </a:endParaRPr>
                    </a:p>
                  </a:txBody>
                  <a:tcPr marL="106375"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tc>
                  <a:txBody>
                    <a:bodyPr/>
                    <a:lstStyle/>
                    <a:p>
                      <a:pPr marL="0" marR="0" lvl="0" indent="0" algn="l" rtl="0">
                        <a:spcBef>
                          <a:spcPts val="0"/>
                        </a:spcBef>
                        <a:spcAft>
                          <a:spcPts val="0"/>
                        </a:spcAft>
                        <a:buNone/>
                      </a:pPr>
                      <a:r>
                        <a:rPr lang="en-US" sz="1600" u="none" strike="noStrike" cap="none">
                          <a:solidFill>
                            <a:schemeClr val="dk1"/>
                          </a:solidFill>
                        </a:rPr>
                        <a:t>Defines the title of a work</a:t>
                      </a:r>
                      <a:endParaRPr/>
                    </a:p>
                  </a:txBody>
                  <a:tcPr marL="53200"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7E9EB"/>
                    </a:solidFill>
                  </a:tcPr>
                </a:tc>
                <a:extLst>
                  <a:ext uri="{0D108BD9-81ED-4DB2-BD59-A6C34878D82A}">
                    <a16:rowId xmlns:a16="http://schemas.microsoft.com/office/drawing/2014/main" val="10005"/>
                  </a:ext>
                </a:extLst>
              </a:tr>
              <a:tr h="438068">
                <a:tc>
                  <a:txBody>
                    <a:bodyPr/>
                    <a:lstStyle/>
                    <a:p>
                      <a:pPr marL="0" marR="0" lvl="0" indent="0" algn="l" rtl="0">
                        <a:spcBef>
                          <a:spcPts val="0"/>
                        </a:spcBef>
                        <a:spcAft>
                          <a:spcPts val="0"/>
                        </a:spcAft>
                        <a:buNone/>
                      </a:pPr>
                      <a:r>
                        <a:rPr lang="en-US" sz="1600" u="sng" strike="noStrike" cap="none" dirty="0">
                          <a:solidFill>
                            <a:schemeClr val="dk1"/>
                          </a:solid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&lt;q&gt;</a:t>
                      </a:r>
                      <a:endParaRPr sz="1600" u="none" strike="noStrike" cap="none" dirty="0">
                        <a:solidFill>
                          <a:schemeClr val="dk1"/>
                        </a:solidFill>
                      </a:endParaRPr>
                    </a:p>
                  </a:txBody>
                  <a:tcPr marL="106375"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u="none" strike="noStrike" cap="none" dirty="0">
                          <a:solidFill>
                            <a:schemeClr val="dk1"/>
                          </a:solidFill>
                        </a:rPr>
                        <a:t>Defines a short inline quotation</a:t>
                      </a:r>
                      <a:endParaRPr dirty="0"/>
                    </a:p>
                  </a:txBody>
                  <a:tcPr marL="53200" marR="53200" marT="53200" marB="532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&lt;</a:t>
            </a:r>
            <a:r>
              <a:rPr lang="en-US" sz="2800" b="1" dirty="0" err="1"/>
              <a:t>abbr</a:t>
            </a:r>
            <a:r>
              <a:rPr lang="en-US" sz="2800" b="1" dirty="0"/>
              <a:t>&gt; Tag</a:t>
            </a:r>
            <a:endParaRPr sz="2800" b="1" dirty="0"/>
          </a:p>
        </p:txBody>
      </p:sp>
      <p:sp>
        <p:nvSpPr>
          <p:cNvPr id="139" name="Google Shape;139;p13"/>
          <p:cNvSpPr txBox="1">
            <a:spLocks noGrp="1"/>
          </p:cNvSpPr>
          <p:nvPr>
            <p:ph type="body" idx="1"/>
          </p:nvPr>
        </p:nvSpPr>
        <p:spPr>
          <a:xfrm>
            <a:off x="240145" y="838201"/>
            <a:ext cx="8446655" cy="1790988"/>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sz="2000" dirty="0"/>
              <a:t>HTML &lt;</a:t>
            </a:r>
            <a:r>
              <a:rPr lang="en-US" sz="2000" dirty="0" err="1"/>
              <a:t>abbr</a:t>
            </a:r>
            <a:r>
              <a:rPr lang="en-US" sz="2000" dirty="0"/>
              <a:t>&gt; for </a:t>
            </a:r>
            <a:r>
              <a:rPr lang="en-US" sz="2000" dirty="0" smtClean="0"/>
              <a:t>Abbreviations</a:t>
            </a:r>
            <a:endParaRPr sz="2000" dirty="0"/>
          </a:p>
          <a:p>
            <a:pPr marL="342900" lvl="0" indent="-342900" algn="just" rtl="0">
              <a:spcBef>
                <a:spcPts val="440"/>
              </a:spcBef>
              <a:spcAft>
                <a:spcPts val="0"/>
              </a:spcAft>
              <a:buClr>
                <a:schemeClr val="dk1"/>
              </a:buClr>
              <a:buSzPts val="2200"/>
              <a:buChar char="•"/>
            </a:pPr>
            <a:r>
              <a:rPr lang="en-US" sz="2000" dirty="0"/>
              <a:t>The HTML &lt;</a:t>
            </a:r>
            <a:r>
              <a:rPr lang="en-US" sz="2000" dirty="0" err="1"/>
              <a:t>abbr</a:t>
            </a:r>
            <a:r>
              <a:rPr lang="en-US" sz="2000" dirty="0"/>
              <a:t>&gt; tag defines an abbreviation or an acronym, like "HTML", "CSS", "Mr.", "Dr.", "ASAP", "ATM</a:t>
            </a:r>
            <a:r>
              <a:rPr lang="en-US" sz="2000" dirty="0" smtClean="0"/>
              <a:t>".</a:t>
            </a:r>
            <a:endParaRPr sz="2000" dirty="0"/>
          </a:p>
          <a:p>
            <a:pPr marL="342900" lvl="0" indent="-342900" algn="just" rtl="0">
              <a:spcBef>
                <a:spcPts val="440"/>
              </a:spcBef>
              <a:spcAft>
                <a:spcPts val="0"/>
              </a:spcAft>
              <a:buClr>
                <a:schemeClr val="dk1"/>
              </a:buClr>
              <a:buSzPts val="2200"/>
              <a:buChar char="•"/>
            </a:pPr>
            <a:r>
              <a:rPr lang="en-US" sz="2000" dirty="0"/>
              <a:t>Marking abbreviations can give useful information to browsers, translation systems and search-engines.</a:t>
            </a:r>
            <a:endParaRPr sz="2000" dirty="0"/>
          </a:p>
        </p:txBody>
      </p:sp>
      <p:sp>
        <p:nvSpPr>
          <p:cNvPr id="140" name="Google Shape;14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6" name="Google Shape;147;p14"/>
          <p:cNvSpPr txBox="1">
            <a:spLocks/>
          </p:cNvSpPr>
          <p:nvPr/>
        </p:nvSpPr>
        <p:spPr>
          <a:xfrm>
            <a:off x="124691" y="2629189"/>
            <a:ext cx="8649854" cy="336203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marR="0" lvl="0"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1pPr>
            <a:lvl2pPr marL="914400" marR="0" lvl="1"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2pPr>
            <a:lvl3pPr marL="1371600" marR="0" lvl="2"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3pPr>
            <a:lvl4pPr marL="1828800" marR="0" lvl="3"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4pPr>
            <a:lvl5pPr marL="2286000" marR="0" lvl="4"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1800" dirty="0" smtClean="0"/>
              <a:t>&lt;!DOCTYPE html&gt;</a:t>
            </a:r>
          </a:p>
          <a:p>
            <a:pPr marL="0" indent="0">
              <a:buFont typeface="Arial"/>
              <a:buNone/>
            </a:pPr>
            <a:r>
              <a:rPr lang="en-US" sz="1800" dirty="0" smtClean="0"/>
              <a:t>&lt;html&gt;</a:t>
            </a:r>
          </a:p>
          <a:p>
            <a:pPr marL="0" indent="0">
              <a:buFont typeface="Arial"/>
              <a:buNone/>
            </a:pPr>
            <a:r>
              <a:rPr lang="en-US" sz="1800" dirty="0" smtClean="0"/>
              <a:t>&lt;body&gt;</a:t>
            </a:r>
          </a:p>
          <a:p>
            <a:pPr marL="0" indent="0">
              <a:buFont typeface="Arial"/>
              <a:buNone/>
            </a:pPr>
            <a:r>
              <a:rPr lang="en-US" sz="1800" dirty="0" smtClean="0"/>
              <a:t>&lt;p&gt;The &lt;</a:t>
            </a:r>
            <a:r>
              <a:rPr lang="en-US" sz="1800" dirty="0" err="1" smtClean="0"/>
              <a:t>abbr</a:t>
            </a:r>
            <a:r>
              <a:rPr lang="en-US" sz="1800" dirty="0" smtClean="0"/>
              <a:t> title="World Health Organization"&gt;WHO&lt;/</a:t>
            </a:r>
            <a:r>
              <a:rPr lang="en-US" sz="1800" dirty="0" err="1" smtClean="0"/>
              <a:t>abbr</a:t>
            </a:r>
            <a:r>
              <a:rPr lang="en-US" sz="1800" dirty="0" smtClean="0"/>
              <a:t>&gt; was founded in 1948.&lt;/p&gt;</a:t>
            </a:r>
          </a:p>
          <a:p>
            <a:pPr marL="0" indent="0">
              <a:buFont typeface="Arial"/>
              <a:buNone/>
            </a:pPr>
            <a:endParaRPr lang="en-US" sz="1800" dirty="0" smtClean="0"/>
          </a:p>
          <a:p>
            <a:pPr marL="0" indent="0">
              <a:buFont typeface="Arial"/>
              <a:buNone/>
            </a:pPr>
            <a:r>
              <a:rPr lang="en-US" sz="1800" dirty="0" smtClean="0"/>
              <a:t>&lt;p&gt;Marking up abbreviations can give useful information to browsers, translation systems and search-engines.&lt;/p&gt;</a:t>
            </a:r>
          </a:p>
          <a:p>
            <a:pPr marL="0" indent="0">
              <a:buFont typeface="Arial"/>
              <a:buNone/>
            </a:pPr>
            <a:r>
              <a:rPr lang="en-US" sz="1800" dirty="0" smtClean="0"/>
              <a:t>&lt;/body&gt;</a:t>
            </a:r>
          </a:p>
          <a:p>
            <a:pPr marL="0" indent="0">
              <a:buFont typeface="Arial"/>
              <a:buNone/>
            </a:pPr>
            <a:r>
              <a:rPr lang="en-US" sz="1800" dirty="0" smtClean="0"/>
              <a:t>&lt;/html&gt;</a:t>
            </a:r>
            <a:endParaRPr lang="en-US"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686" y="5206541"/>
            <a:ext cx="6382641" cy="12193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&lt;</a:t>
            </a:r>
            <a:r>
              <a:rPr lang="en-US" sz="2800" b="1" dirty="0" err="1"/>
              <a:t>abbr</a:t>
            </a:r>
            <a:r>
              <a:rPr lang="en-US" sz="2800" b="1" dirty="0"/>
              <a:t>&gt; Tag</a:t>
            </a:r>
            <a:endParaRPr sz="2800" b="1" dirty="0"/>
          </a:p>
        </p:txBody>
      </p:sp>
      <p:sp>
        <p:nvSpPr>
          <p:cNvPr id="153" name="Google Shape;1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54" name="Google Shape;154;p15"/>
          <p:cNvPicPr preferRelativeResize="0"/>
          <p:nvPr/>
        </p:nvPicPr>
        <p:blipFill rotWithShape="1">
          <a:blip r:embed="rId3">
            <a:alphaModFix/>
          </a:blip>
          <a:srcRect l="49677" t="26272" b="46488"/>
          <a:stretch/>
        </p:blipFill>
        <p:spPr>
          <a:xfrm>
            <a:off x="228599" y="1066800"/>
            <a:ext cx="8573655" cy="32188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&lt;address&gt; </a:t>
            </a:r>
            <a:r>
              <a:rPr lang="en-US" sz="2800" b="1" dirty="0"/>
              <a:t>Tag</a:t>
            </a:r>
            <a:endParaRPr sz="2800" b="1" dirty="0"/>
          </a:p>
        </p:txBody>
      </p:sp>
      <p:sp>
        <p:nvSpPr>
          <p:cNvPr id="160" name="Google Shape;16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2" name="Google Shape;162;p16"/>
          <p:cNvSpPr/>
          <p:nvPr/>
        </p:nvSpPr>
        <p:spPr>
          <a:xfrm>
            <a:off x="76200" y="838200"/>
            <a:ext cx="885536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The HTML &lt;address&gt; tag defines the contact information for the author/owner of a document or an article.</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The contact information can be an email address, URL, physical address, phone number, social media handle, etc.</a:t>
            </a:r>
            <a:endParaRPr sz="1800" dirty="0">
              <a:solidFill>
                <a:schemeClr val="dk1"/>
              </a:solidFill>
              <a:latin typeface="Arial"/>
              <a:ea typeface="Arial"/>
              <a:cs typeface="Arial"/>
              <a:sym typeface="Arial"/>
            </a:endParaRPr>
          </a:p>
        </p:txBody>
      </p:sp>
      <p:sp>
        <p:nvSpPr>
          <p:cNvPr id="2" name="Rectangle 1"/>
          <p:cNvSpPr/>
          <p:nvPr/>
        </p:nvSpPr>
        <p:spPr>
          <a:xfrm>
            <a:off x="76200" y="2315528"/>
            <a:ext cx="5678055" cy="4031873"/>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&lt;!DOCTYPE html&gt;</a:t>
            </a:r>
          </a:p>
          <a:p>
            <a:r>
              <a:rPr lang="en-IN" sz="1600" dirty="0">
                <a:latin typeface="Times New Roman" panose="02020603050405020304" pitchFamily="18" charset="0"/>
                <a:cs typeface="Times New Roman" panose="02020603050405020304" pitchFamily="18" charset="0"/>
              </a:rPr>
              <a:t>&lt;html&gt;</a:t>
            </a:r>
          </a:p>
          <a:p>
            <a:r>
              <a:rPr lang="en-IN" sz="1600" dirty="0">
                <a:latin typeface="Times New Roman" panose="02020603050405020304" pitchFamily="18" charset="0"/>
                <a:cs typeface="Times New Roman" panose="02020603050405020304" pitchFamily="18" charset="0"/>
              </a:rPr>
              <a:t>&lt;body</a:t>
            </a:r>
            <a:r>
              <a:rPr lang="en-IN" sz="1600" dirty="0" smtClean="0">
                <a:latin typeface="Times New Roman" panose="02020603050405020304" pitchFamily="18" charset="0"/>
                <a:cs typeface="Times New Roman" panose="02020603050405020304" pitchFamily="18" charset="0"/>
              </a:rPr>
              <a:t>&gt;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&lt;h1&gt;The address element defines the contact information for the author/owner of a document or an article&lt;/h1&gt;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&lt;address&gt;</a:t>
            </a:r>
          </a:p>
          <a:p>
            <a:r>
              <a:rPr lang="en-IN" sz="1600" dirty="0">
                <a:latin typeface="Times New Roman" panose="02020603050405020304" pitchFamily="18" charset="0"/>
                <a:cs typeface="Times New Roman" panose="02020603050405020304" pitchFamily="18" charset="0"/>
              </a:rPr>
              <a:t>Written by &lt;a </a:t>
            </a:r>
            <a:r>
              <a:rPr lang="en-IN" sz="1600" dirty="0" err="1">
                <a:latin typeface="Times New Roman" panose="02020603050405020304" pitchFamily="18" charset="0"/>
                <a:cs typeface="Times New Roman" panose="02020603050405020304" pitchFamily="18" charset="0"/>
              </a:rPr>
              <a:t>href</a:t>
            </a:r>
            <a:r>
              <a:rPr lang="en-IN" sz="1600" dirty="0">
                <a:latin typeface="Times New Roman" panose="02020603050405020304" pitchFamily="18" charset="0"/>
                <a:cs typeface="Times New Roman" panose="02020603050405020304" pitchFamily="18" charset="0"/>
              </a:rPr>
              <a:t>="X1:webmaster@example.com"&gt;X1&lt;/a&gt;.&lt;</a:t>
            </a:r>
            <a:r>
              <a:rPr lang="en-IN" sz="1600" dirty="0" err="1">
                <a:latin typeface="Times New Roman" panose="02020603050405020304" pitchFamily="18" charset="0"/>
                <a:cs typeface="Times New Roman" panose="02020603050405020304" pitchFamily="18" charset="0"/>
              </a:rPr>
              <a:t>br</a:t>
            </a:r>
            <a:r>
              <a:rPr lang="en-IN" sz="1600" dirty="0">
                <a:latin typeface="Times New Roman" panose="02020603050405020304" pitchFamily="18" charset="0"/>
                <a:cs typeface="Times New Roman" panose="02020603050405020304" pitchFamily="18" charset="0"/>
              </a:rPr>
              <a:t>&gt; </a:t>
            </a:r>
          </a:p>
          <a:p>
            <a:r>
              <a:rPr lang="en-IN" sz="1600" dirty="0">
                <a:latin typeface="Times New Roman" panose="02020603050405020304" pitchFamily="18" charset="0"/>
                <a:cs typeface="Times New Roman" panose="02020603050405020304" pitchFamily="18" charset="0"/>
              </a:rPr>
              <a:t>Visit us at:&lt;</a:t>
            </a:r>
            <a:r>
              <a:rPr lang="en-IN" sz="1600" dirty="0" err="1">
                <a:latin typeface="Times New Roman" panose="02020603050405020304" pitchFamily="18" charset="0"/>
                <a:cs typeface="Times New Roman" panose="02020603050405020304" pitchFamily="18" charset="0"/>
              </a:rPr>
              <a:t>br</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Example.com&lt;</a:t>
            </a:r>
            <a:r>
              <a:rPr lang="en-IN" sz="1600" dirty="0" err="1">
                <a:latin typeface="Times New Roman" panose="02020603050405020304" pitchFamily="18" charset="0"/>
                <a:cs typeface="Times New Roman" panose="02020603050405020304" pitchFamily="18" charset="0"/>
              </a:rPr>
              <a:t>br</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Box 564, Disneyland&lt;</a:t>
            </a:r>
            <a:r>
              <a:rPr lang="en-IN" sz="1600" dirty="0" err="1">
                <a:latin typeface="Times New Roman" panose="02020603050405020304" pitchFamily="18" charset="0"/>
                <a:cs typeface="Times New Roman" panose="02020603050405020304" pitchFamily="18" charset="0"/>
              </a:rPr>
              <a:t>br</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USA</a:t>
            </a:r>
          </a:p>
          <a:p>
            <a:r>
              <a:rPr lang="en-IN" sz="1600" dirty="0">
                <a:latin typeface="Times New Roman" panose="02020603050405020304" pitchFamily="18" charset="0"/>
                <a:cs typeface="Times New Roman" panose="02020603050405020304" pitchFamily="18" charset="0"/>
              </a:rPr>
              <a:t>&lt;/address&gt;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&lt;/body&gt;</a:t>
            </a:r>
          </a:p>
          <a:p>
            <a:r>
              <a:rPr lang="en-IN" sz="1600" dirty="0">
                <a:latin typeface="Times New Roman" panose="02020603050405020304" pitchFamily="18" charset="0"/>
                <a:cs typeface="Times New Roman" panose="02020603050405020304" pitchFamily="18" charset="0"/>
              </a:rPr>
              <a:t>&lt;/html&gt;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636" y="4541201"/>
            <a:ext cx="6373091" cy="1806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Rectangle 1"/>
          <p:cNvSpPr>
            <a:spLocks noChangeArrowheads="1"/>
          </p:cNvSpPr>
          <p:nvPr/>
        </p:nvSpPr>
        <p:spPr bwMode="auto">
          <a:xfrm>
            <a:off x="258618" y="875252"/>
            <a:ext cx="584661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BDO stands for Bi-Directional Override.</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sz="18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bdo</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tag is used to override the current text direction.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373492" y="162457"/>
            <a:ext cx="1863011" cy="523220"/>
          </a:xfrm>
          <a:prstGeom prst="rect">
            <a:avLst/>
          </a:prstGeom>
        </p:spPr>
        <p:txBody>
          <a:bodyPr wrap="none">
            <a:spAutoFit/>
          </a:bodyPr>
          <a:lstStyle/>
          <a:p>
            <a:r>
              <a:rPr lang="en-US" altLang="en-US" sz="2800" b="1" dirty="0" smtClean="0">
                <a:latin typeface="Times New Roman" panose="02020603050405020304" pitchFamily="18" charset="0"/>
                <a:cs typeface="Times New Roman" panose="02020603050405020304" pitchFamily="18" charset="0"/>
              </a:rPr>
              <a:t>&lt;</a:t>
            </a:r>
            <a:r>
              <a:rPr lang="en-US" altLang="en-US" sz="2800" b="1" dirty="0" err="1" smtClean="0">
                <a:latin typeface="Times New Roman" panose="02020603050405020304" pitchFamily="18" charset="0"/>
                <a:cs typeface="Times New Roman" panose="02020603050405020304" pitchFamily="18" charset="0"/>
              </a:rPr>
              <a:t>bdo</a:t>
            </a:r>
            <a:r>
              <a:rPr lang="en-US" altLang="en-US" sz="2800" b="1" dirty="0" smtClean="0">
                <a:latin typeface="Times New Roman" panose="02020603050405020304" pitchFamily="18" charset="0"/>
                <a:cs typeface="Times New Roman" panose="02020603050405020304" pitchFamily="18" charset="0"/>
              </a:rPr>
              <a:t>&gt; Tag</a:t>
            </a:r>
            <a:endParaRPr lang="en-IN" sz="2800" b="1" dirty="0"/>
          </a:p>
        </p:txBody>
      </p:sp>
      <p:sp>
        <p:nvSpPr>
          <p:cNvPr id="5" name="Rectangle 4"/>
          <p:cNvSpPr/>
          <p:nvPr/>
        </p:nvSpPr>
        <p:spPr>
          <a:xfrm>
            <a:off x="96982" y="1785372"/>
            <a:ext cx="8483600" cy="3477875"/>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&lt;!DOCTYPE html&gt;</a:t>
            </a:r>
          </a:p>
          <a:p>
            <a:r>
              <a:rPr lang="en-IN" sz="2000" dirty="0">
                <a:latin typeface="Times New Roman" panose="02020603050405020304" pitchFamily="18" charset="0"/>
                <a:cs typeface="Times New Roman" panose="02020603050405020304" pitchFamily="18" charset="0"/>
              </a:rPr>
              <a:t>&lt;html&gt;</a:t>
            </a:r>
          </a:p>
          <a:p>
            <a:r>
              <a:rPr lang="en-IN" sz="2000" dirty="0">
                <a:latin typeface="Times New Roman" panose="02020603050405020304" pitchFamily="18" charset="0"/>
                <a:cs typeface="Times New Roman" panose="02020603050405020304" pitchFamily="18" charset="0"/>
              </a:rPr>
              <a:t>&lt;body&gt;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&lt;h1&gt;The </a:t>
            </a:r>
            <a:r>
              <a:rPr lang="en-IN" sz="2000" dirty="0" err="1">
                <a:latin typeface="Times New Roman" panose="02020603050405020304" pitchFamily="18" charset="0"/>
                <a:cs typeface="Times New Roman" panose="02020603050405020304" pitchFamily="18" charset="0"/>
              </a:rPr>
              <a:t>bdo</a:t>
            </a:r>
            <a:r>
              <a:rPr lang="en-IN" sz="2000" dirty="0">
                <a:latin typeface="Times New Roman" panose="02020603050405020304" pitchFamily="18" charset="0"/>
                <a:cs typeface="Times New Roman" panose="02020603050405020304" pitchFamily="18" charset="0"/>
              </a:rPr>
              <a:t> element&lt;/h1&gt;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&lt;p&gt;This paragraph will go left-to-right.&lt;/p&gt;  </a:t>
            </a:r>
          </a:p>
          <a:p>
            <a:r>
              <a:rPr lang="en-IN" sz="2000" dirty="0">
                <a:latin typeface="Times New Roman" panose="02020603050405020304" pitchFamily="18" charset="0"/>
                <a:cs typeface="Times New Roman" panose="02020603050405020304" pitchFamily="18" charset="0"/>
              </a:rPr>
              <a:t>&lt;p&gt;&lt;</a:t>
            </a:r>
            <a:r>
              <a:rPr lang="en-IN" sz="2000" dirty="0" err="1">
                <a:latin typeface="Times New Roman" panose="02020603050405020304" pitchFamily="18" charset="0"/>
                <a:cs typeface="Times New Roman" panose="02020603050405020304" pitchFamily="18" charset="0"/>
              </a:rPr>
              <a:t>bdo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dir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rtl</a:t>
            </a:r>
            <a:r>
              <a:rPr lang="en-IN" sz="2000" dirty="0">
                <a:latin typeface="Times New Roman" panose="02020603050405020304" pitchFamily="18" charset="0"/>
                <a:cs typeface="Times New Roman" panose="02020603050405020304" pitchFamily="18" charset="0"/>
              </a:rPr>
              <a:t>"&gt;This paragraph will go right-to-left.&lt;/</a:t>
            </a:r>
            <a:r>
              <a:rPr lang="en-IN" sz="2000" dirty="0" err="1">
                <a:latin typeface="Times New Roman" panose="02020603050405020304" pitchFamily="18" charset="0"/>
                <a:cs typeface="Times New Roman" panose="02020603050405020304" pitchFamily="18" charset="0"/>
              </a:rPr>
              <a:t>bdo</a:t>
            </a:r>
            <a:r>
              <a:rPr lang="en-IN" sz="2000" dirty="0">
                <a:latin typeface="Times New Roman" panose="02020603050405020304" pitchFamily="18" charset="0"/>
                <a:cs typeface="Times New Roman" panose="02020603050405020304" pitchFamily="18" charset="0"/>
              </a:rPr>
              <a:t>&gt;&lt;/p&gt;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&lt;/body&gt;</a:t>
            </a:r>
          </a:p>
          <a:p>
            <a:r>
              <a:rPr lang="en-IN" sz="2000" dirty="0">
                <a:latin typeface="Times New Roman" panose="02020603050405020304" pitchFamily="18" charset="0"/>
                <a:cs typeface="Times New Roman" panose="02020603050405020304" pitchFamily="18" charset="0"/>
              </a:rPr>
              <a:t>&lt;/html&gt;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210" y="4941455"/>
            <a:ext cx="4430645" cy="1663241"/>
          </a:xfrm>
          <a:prstGeom prst="rect">
            <a:avLst/>
          </a:prstGeom>
        </p:spPr>
      </p:pic>
    </p:spTree>
    <p:extLst>
      <p:ext uri="{BB962C8B-B14F-4D97-AF65-F5344CB8AC3E}">
        <p14:creationId xmlns:p14="http://schemas.microsoft.com/office/powerpoint/2010/main" val="59589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Rectangle 1"/>
          <p:cNvSpPr>
            <a:spLocks noChangeArrowheads="1"/>
          </p:cNvSpPr>
          <p:nvPr/>
        </p:nvSpPr>
        <p:spPr bwMode="auto">
          <a:xfrm>
            <a:off x="0" y="875299"/>
            <a:ext cx="857134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sz="18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blockquote</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tag specifies a section that is quoted from another source.</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Browsers usually indent </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t>
            </a:r>
            <a:r>
              <a:rPr kumimoji="0" lang="en-US" altLang="en-US" sz="1800"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blockquote</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elements (look at example below to see how to remove the indentation).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211094" y="125513"/>
            <a:ext cx="2980303" cy="523220"/>
          </a:xfrm>
          <a:prstGeom prst="rect">
            <a:avLst/>
          </a:prstGeom>
        </p:spPr>
        <p:txBody>
          <a:bodyPr wrap="none">
            <a:spAutoFit/>
          </a:bodyPr>
          <a:lstStyle/>
          <a:p>
            <a:r>
              <a:rPr lang="en-US" altLang="en-US" sz="2800" b="1" dirty="0">
                <a:solidFill>
                  <a:schemeClr val="tx1"/>
                </a:solidFill>
                <a:latin typeface="Times New Roman" panose="02020603050405020304" pitchFamily="18" charset="0"/>
                <a:cs typeface="Times New Roman" panose="02020603050405020304" pitchFamily="18" charset="0"/>
              </a:rPr>
              <a:t>&lt;</a:t>
            </a:r>
            <a:r>
              <a:rPr lang="en-US" altLang="en-US" sz="2800" b="1" dirty="0" err="1">
                <a:solidFill>
                  <a:schemeClr val="tx1"/>
                </a:solidFill>
                <a:latin typeface="Times New Roman" panose="02020603050405020304" pitchFamily="18" charset="0"/>
                <a:cs typeface="Times New Roman" panose="02020603050405020304" pitchFamily="18" charset="0"/>
              </a:rPr>
              <a:t>blockquote</a:t>
            </a:r>
            <a:r>
              <a:rPr lang="en-US" altLang="en-US" sz="2800" b="1" dirty="0" smtClean="0">
                <a:solidFill>
                  <a:schemeClr val="tx1"/>
                </a:solidFill>
                <a:latin typeface="Times New Roman" panose="02020603050405020304" pitchFamily="18" charset="0"/>
                <a:cs typeface="Times New Roman" panose="02020603050405020304" pitchFamily="18" charset="0"/>
              </a:rPr>
              <a:t>&gt; Tag</a:t>
            </a:r>
            <a:endParaRPr lang="en-IN" sz="2800" b="1" dirty="0">
              <a:solidFill>
                <a:schemeClr val="tx1"/>
              </a:solidFill>
            </a:endParaRPr>
          </a:p>
        </p:txBody>
      </p:sp>
      <p:sp>
        <p:nvSpPr>
          <p:cNvPr id="5" name="Rectangle 4"/>
          <p:cNvSpPr/>
          <p:nvPr/>
        </p:nvSpPr>
        <p:spPr>
          <a:xfrm>
            <a:off x="118730" y="1798629"/>
            <a:ext cx="8831305" cy="4031873"/>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&lt;!DOCTYPE html&gt;</a:t>
            </a:r>
          </a:p>
          <a:p>
            <a:r>
              <a:rPr lang="en-IN" sz="1600" dirty="0">
                <a:latin typeface="Times New Roman" panose="02020603050405020304" pitchFamily="18" charset="0"/>
                <a:cs typeface="Times New Roman" panose="02020603050405020304" pitchFamily="18" charset="0"/>
              </a:rPr>
              <a:t>&lt;html&gt;</a:t>
            </a:r>
          </a:p>
          <a:p>
            <a:r>
              <a:rPr lang="en-IN" sz="1600" dirty="0">
                <a:latin typeface="Times New Roman" panose="02020603050405020304" pitchFamily="18" charset="0"/>
                <a:cs typeface="Times New Roman" panose="02020603050405020304" pitchFamily="18" charset="0"/>
              </a:rPr>
              <a:t>&lt;body&gt;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&lt;h1&gt;The </a:t>
            </a:r>
            <a:r>
              <a:rPr lang="en-IN" sz="1600" dirty="0" err="1">
                <a:latin typeface="Times New Roman" panose="02020603050405020304" pitchFamily="18" charset="0"/>
                <a:cs typeface="Times New Roman" panose="02020603050405020304" pitchFamily="18" charset="0"/>
              </a:rPr>
              <a:t>blockquote</a:t>
            </a:r>
            <a:r>
              <a:rPr lang="en-IN" sz="1600" dirty="0">
                <a:latin typeface="Times New Roman" panose="02020603050405020304" pitchFamily="18" charset="0"/>
                <a:cs typeface="Times New Roman" panose="02020603050405020304" pitchFamily="18" charset="0"/>
              </a:rPr>
              <a:t> element&lt;/h1&gt;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&lt;p&gt;Here is a quote from WWF's website:&lt;/p&gt;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blockquote</a:t>
            </a:r>
            <a:r>
              <a:rPr lang="en-IN" sz="1600" dirty="0">
                <a:latin typeface="Times New Roman" panose="02020603050405020304" pitchFamily="18" charset="0"/>
                <a:cs typeface="Times New Roman" panose="02020603050405020304" pitchFamily="18" charset="0"/>
              </a:rPr>
              <a:t> cite="http://www.worldwildlife.org/who/index.html"&gt;</a:t>
            </a:r>
          </a:p>
          <a:p>
            <a:r>
              <a:rPr lang="en-IN" sz="1600" dirty="0">
                <a:latin typeface="Times New Roman" panose="02020603050405020304" pitchFamily="18" charset="0"/>
                <a:cs typeface="Times New Roman" panose="02020603050405020304" pitchFamily="18" charset="0"/>
              </a:rPr>
              <a:t>For 50 years, WWF has been protecting the future of nature. The world's leading conservation organization, WWF works in 100 countries and is supported by 1.2 million members in the United States and close to 5 million globally.</a:t>
            </a:r>
          </a:p>
          <a:p>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blockquote</a:t>
            </a:r>
            <a:r>
              <a:rPr lang="en-IN" sz="1600" dirty="0">
                <a:latin typeface="Times New Roman" panose="02020603050405020304" pitchFamily="18" charset="0"/>
                <a:cs typeface="Times New Roman" panose="02020603050405020304" pitchFamily="18" charset="0"/>
              </a:rPr>
              <a:t>&gt;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&lt;/body&gt;</a:t>
            </a:r>
          </a:p>
          <a:p>
            <a:r>
              <a:rPr lang="en-IN" sz="1600" dirty="0">
                <a:latin typeface="Times New Roman" panose="02020603050405020304" pitchFamily="18" charset="0"/>
                <a:cs typeface="Times New Roman" panose="02020603050405020304" pitchFamily="18" charset="0"/>
              </a:rPr>
              <a:t>&lt;/html&gt;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291" y="5048306"/>
            <a:ext cx="5852101" cy="1490606"/>
          </a:xfrm>
          <a:prstGeom prst="rect">
            <a:avLst/>
          </a:prstGeom>
        </p:spPr>
      </p:pic>
    </p:spTree>
    <p:extLst>
      <p:ext uri="{BB962C8B-B14F-4D97-AF65-F5344CB8AC3E}">
        <p14:creationId xmlns:p14="http://schemas.microsoft.com/office/powerpoint/2010/main" val="16150996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2716</Words>
  <Application>Microsoft Office PowerPoint</Application>
  <PresentationFormat>On-screen Show (4:3)</PresentationFormat>
  <Paragraphs>567</Paragraphs>
  <Slides>32</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Verdana</vt:lpstr>
      <vt:lpstr>Consolas</vt:lpstr>
      <vt:lpstr>Quattrocento Sans</vt:lpstr>
      <vt:lpstr>Arial</vt:lpstr>
      <vt:lpstr>Noto Sans Symbols</vt:lpstr>
      <vt:lpstr>Times New Roman</vt:lpstr>
      <vt:lpstr>Office Theme</vt:lpstr>
      <vt:lpstr>PowerPoint Presentation</vt:lpstr>
      <vt:lpstr>Text Formatting Tags</vt:lpstr>
      <vt:lpstr>Text Formatting Tags: Example</vt:lpstr>
      <vt:lpstr>HTML Quotation and Citation Elements</vt:lpstr>
      <vt:lpstr>&lt;abbr&gt; Tag</vt:lpstr>
      <vt:lpstr>&lt;abbr&gt; Tag</vt:lpstr>
      <vt:lpstr>&lt;address&gt; Tag</vt:lpstr>
      <vt:lpstr>PowerPoint Presentation</vt:lpstr>
      <vt:lpstr>PowerPoint Presentation</vt:lpstr>
      <vt:lpstr>PowerPoint Presentation</vt:lpstr>
      <vt:lpstr>PowerPoint Presentation</vt:lpstr>
      <vt:lpstr>The &lt;div&gt; tag</vt:lpstr>
      <vt:lpstr>PowerPoint Presentation</vt:lpstr>
      <vt:lpstr>PowerPoint Presentation</vt:lpstr>
      <vt:lpstr>PowerPoint Presentation</vt:lpstr>
      <vt:lpstr>PowerPoint Presentation</vt:lpstr>
      <vt:lpstr>PowerPoint Presentation</vt:lpstr>
      <vt:lpstr>HTML Semantic Elements </vt:lpstr>
      <vt:lpstr>HTML Hyper Links</vt:lpstr>
      <vt:lpstr>Absolute URLs vs. Relative URLs</vt:lpstr>
      <vt:lpstr> HTML &lt;table&gt; Tag </vt:lpstr>
      <vt:lpstr>Example</vt:lpstr>
      <vt:lpstr> HTML &lt;caption&gt; Tag </vt:lpstr>
      <vt:lpstr>HTML &lt;colgroup&gt; Tag</vt:lpstr>
      <vt:lpstr>HTML &lt;colgroup&gt; Tag</vt:lpstr>
      <vt:lpstr>How to Add a Border</vt:lpstr>
      <vt:lpstr>HTML Table - Cell Padding</vt:lpstr>
      <vt:lpstr>HTML Table - Cell Spacing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21</cp:revision>
  <dcterms:created xsi:type="dcterms:W3CDTF">2010-04-09T07:36:00Z</dcterms:created>
  <dcterms:modified xsi:type="dcterms:W3CDTF">2024-08-27T07:28:47Z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0816DB4EA2254B8095D92CBE0445F10C_13</vt:lpwstr>
  </property>
  <property fmtid="{D5CDD505-2E9C-101B-9397-08002B2CF9AE}" pid="3" name="KSOProductBuildVer">
    <vt:lpwstr>1033-12.2.0.17545</vt:lpwstr>
  </property>
</Properties>
</file>