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56" r:id="rId4"/>
    <p:sldId id="257" r:id="rId5"/>
    <p:sldId id="258" r:id="rId6"/>
    <p:sldId id="259" r:id="rId7"/>
    <p:sldId id="260" r:id="rId8"/>
    <p:sldId id="261" r:id="rId9"/>
    <p:sldId id="262" r:id="rId10"/>
    <p:sldId id="267" r:id="rId11"/>
    <p:sldId id="268" r:id="rId12"/>
    <p:sldId id="269" r:id="rId13"/>
    <p:sldId id="270" r:id="rId14"/>
    <p:sldId id="271" r:id="rId15"/>
    <p:sldId id="272" r:id="rId16"/>
    <p:sldId id="273" r:id="rId17"/>
    <p:sldId id="288" r:id="rId18"/>
    <p:sldId id="289" r:id="rId19"/>
    <p:sldId id="290" r:id="rId20"/>
    <p:sldId id="291" r:id="rId21"/>
    <p:sldId id="275" r:id="rId22"/>
    <p:sldId id="276" r:id="rId23"/>
    <p:sldId id="277" r:id="rId24"/>
    <p:sldId id="278" r:id="rId25"/>
    <p:sldId id="285" r:id="rId26"/>
    <p:sldId id="286" r:id="rId27"/>
    <p:sldId id="280" r:id="rId28"/>
    <p:sldId id="287" r:id="rId29"/>
    <p:sldId id="283"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IN" sz="4400" b="0" strike="noStrike" spc="-1">
                <a:latin typeface="Arial"/>
              </a:rPr>
              <a:t>Click to move the slide</a:t>
            </a:r>
          </a:p>
        </p:txBody>
      </p:sp>
      <p:sp>
        <p:nvSpPr>
          <p:cNvPr id="127"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28"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129"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130"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131" name="PlaceHolder 6"/>
          <p:cNvSpPr>
            <a:spLocks noGrp="1"/>
          </p:cNvSpPr>
          <p:nvPr>
            <p:ph type="sldNum"/>
          </p:nvPr>
        </p:nvSpPr>
        <p:spPr>
          <a:xfrm>
            <a:off x="4278960" y="10157400"/>
            <a:ext cx="3280680" cy="534240"/>
          </a:xfrm>
          <a:prstGeom prst="rect">
            <a:avLst/>
          </a:prstGeom>
        </p:spPr>
        <p:txBody>
          <a:bodyPr lIns="0" tIns="0" rIns="0" bIns="0" anchor="b"/>
          <a:lstStyle/>
          <a:p>
            <a:pPr algn="r"/>
            <a:fld id="{A035E16A-050B-4812-A0E2-BE8214F3CED0}"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381240" y="685800"/>
            <a:ext cx="6094440" cy="3427560"/>
          </a:xfrm>
          <a:prstGeom prst="rect">
            <a:avLst/>
          </a:prstGeom>
        </p:spPr>
      </p:sp>
      <p:sp>
        <p:nvSpPr>
          <p:cNvPr id="200" name="PlaceHolder 2"/>
          <p:cNvSpPr>
            <a:spLocks noGrp="1"/>
          </p:cNvSpPr>
          <p:nvPr>
            <p:ph type="body"/>
          </p:nvPr>
        </p:nvSpPr>
        <p:spPr>
          <a:xfrm>
            <a:off x="685800" y="4343400"/>
            <a:ext cx="5484960" cy="4113360"/>
          </a:xfrm>
          <a:prstGeom prst="rect">
            <a:avLst/>
          </a:prstGeom>
        </p:spPr>
        <p:txBody>
          <a:bodyPr lIns="0" tIns="91440" rIns="0" bIns="91440"/>
          <a:lstStyle/>
          <a:p>
            <a:pPr marL="216000" indent="-215280">
              <a:lnSpc>
                <a:spcPct val="150000"/>
              </a:lnSpc>
            </a:pPr>
            <a:r>
              <a:rPr lang="en-IN" sz="1100" b="0" strike="noStrike" spc="-1">
                <a:latin typeface="Lato"/>
                <a:ea typeface="Lato"/>
              </a:rPr>
              <a:t>Implemented popularity model, content based model, collaborative filtering model and  latent  factor  based  model and combining the above to form a hybrid model.</a:t>
            </a:r>
            <a:endParaRPr lang="en-IN" sz="1100" b="0" strike="noStrike" spc="-1">
              <a:latin typeface="Arial"/>
            </a:endParaRPr>
          </a:p>
          <a:p>
            <a:pPr marL="216000" indent="-215280">
              <a:lnSpc>
                <a:spcPct val="150000"/>
              </a:lnSpc>
              <a:spcBef>
                <a:spcPts val="1599"/>
              </a:spcBef>
              <a:spcAft>
                <a:spcPts val="1599"/>
              </a:spcAft>
            </a:pPr>
            <a:r>
              <a:rPr lang="en-IN" sz="1100" b="0" strike="noStrike" spc="-1">
                <a:latin typeface="Lato"/>
                <a:ea typeface="Lato"/>
              </a:rPr>
              <a:t>Hyperparameter  tuning,  testing accuracy  and  evaluation  of  recommendations  of  each  model</a:t>
            </a:r>
            <a:endParaRPr lang="en-IN" sz="11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noRot="1" noChangeAspect="1"/>
          </p:cNvSpPr>
          <p:nvPr>
            <p:ph type="sldImg"/>
          </p:nvPr>
        </p:nvSpPr>
        <p:spPr>
          <a:xfrm>
            <a:off x="381000" y="685800"/>
            <a:ext cx="6094413" cy="3427413"/>
          </a:xfrm>
          <a:prstGeom prst="rect">
            <a:avLst/>
          </a:prstGeom>
        </p:spPr>
      </p:sp>
      <p:sp>
        <p:nvSpPr>
          <p:cNvPr id="204" name="PlaceHolder 2"/>
          <p:cNvSpPr>
            <a:spLocks noGrp="1"/>
          </p:cNvSpPr>
          <p:nvPr>
            <p:ph type="body"/>
          </p:nvPr>
        </p:nvSpPr>
        <p:spPr>
          <a:xfrm>
            <a:off x="685800" y="4343400"/>
            <a:ext cx="5484960" cy="4113360"/>
          </a:xfrm>
          <a:prstGeom prst="rect">
            <a:avLst/>
          </a:prstGeom>
        </p:spPr>
        <p:txBody>
          <a:bodyPr lIns="0" tIns="91440" rIns="0" bIns="91440"/>
          <a:lstStyle/>
          <a:p>
            <a:pPr marL="216000" indent="-215280">
              <a:lnSpc>
                <a:spcPct val="100000"/>
              </a:lnSpc>
            </a:pPr>
            <a:r>
              <a:rPr lang="en-IN" sz="1100" b="0" strike="noStrike" spc="-1">
                <a:latin typeface="Arial"/>
              </a:rPr>
              <a:t>Pearson Baseline: This method computes the Pearson correlation coefficient between all pairs of users (or items) using baselines for centering instead of means.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381000" y="685800"/>
            <a:ext cx="6094413" cy="3427413"/>
          </a:xfrm>
          <a:prstGeom prst="rect">
            <a:avLst/>
          </a:prstGeom>
        </p:spPr>
      </p:sp>
      <p:sp>
        <p:nvSpPr>
          <p:cNvPr id="202" name="PlaceHolder 2"/>
          <p:cNvSpPr>
            <a:spLocks noGrp="1"/>
          </p:cNvSpPr>
          <p:nvPr>
            <p:ph type="body"/>
          </p:nvPr>
        </p:nvSpPr>
        <p:spPr>
          <a:xfrm>
            <a:off x="685800" y="4343400"/>
            <a:ext cx="5484960" cy="4113360"/>
          </a:xfrm>
          <a:prstGeom prst="rect">
            <a:avLst/>
          </a:prstGeom>
        </p:spPr>
        <p:txBody>
          <a:bodyPr lIns="0" tIns="91440" rIns="0" bIns="91440"/>
          <a:lstStyle/>
          <a:p>
            <a:pPr marL="457200" indent="-290520">
              <a:lnSpc>
                <a:spcPct val="100000"/>
              </a:lnSpc>
              <a:buClr>
                <a:srgbClr val="434343"/>
              </a:buClr>
              <a:buFont typeface="Arial"/>
              <a:buChar char="●"/>
            </a:pPr>
            <a:r>
              <a:rPr lang="en-IN" sz="1000" b="0" strike="noStrike" spc="-1">
                <a:solidFill>
                  <a:srgbClr val="434343"/>
                </a:solidFill>
                <a:latin typeface="Arial"/>
              </a:rPr>
              <a:t>The primary dataset used for this project is the movielens review dataset. consisting of   27,753,444 reviews  over  58,098  different  movies  by  283,228  users.</a:t>
            </a:r>
            <a:endParaRPr lang="en-IN" sz="1000" b="0" strike="noStrike" spc="-1">
              <a:latin typeface="Arial"/>
            </a:endParaRPr>
          </a:p>
        </p:txBody>
      </p:sp>
    </p:spTree>
    <p:extLst>
      <p:ext uri="{BB962C8B-B14F-4D97-AF65-F5344CB8AC3E}">
        <p14:creationId xmlns:p14="http://schemas.microsoft.com/office/powerpoint/2010/main" val="416986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5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7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8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8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8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8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DEE"/>
        </a:solidFill>
        <a:effectLst/>
      </p:bgPr>
    </p:bg>
    <p:spTree>
      <p:nvGrpSpPr>
        <p:cNvPr id="1" name=""/>
        <p:cNvGrpSpPr/>
        <p:nvPr/>
      </p:nvGrpSpPr>
      <p:grpSpPr>
        <a:xfrm>
          <a:off x="0" y="0"/>
          <a:ext cx="0" cy="0"/>
          <a:chOff x="0" y="0"/>
          <a:chExt cx="0" cy="0"/>
        </a:xfrm>
      </p:grpSpPr>
      <p:sp>
        <p:nvSpPr>
          <p:cNvPr id="6" name="CustomShape 1"/>
          <p:cNvSpPr/>
          <p:nvPr/>
        </p:nvSpPr>
        <p:spPr>
          <a:xfrm>
            <a:off x="0" y="0"/>
            <a:ext cx="9142560" cy="486360"/>
          </a:xfrm>
          <a:prstGeom prst="rect">
            <a:avLst/>
          </a:prstGeom>
          <a:solidFill>
            <a:schemeClr val="lt1"/>
          </a:solidFill>
          <a:ln>
            <a:noFill/>
          </a:ln>
        </p:spPr>
        <p:style>
          <a:lnRef idx="0">
            <a:scrgbClr r="0" g="0" b="0"/>
          </a:lnRef>
          <a:fillRef idx="0">
            <a:scrgbClr r="0" g="0" b="0"/>
          </a:fillRef>
          <a:effectRef idx="0">
            <a:scrgbClr r="0" g="0" b="0"/>
          </a:effectRef>
          <a:fontRef idx="minor"/>
        </p:style>
      </p:sp>
      <p:grpSp>
        <p:nvGrpSpPr>
          <p:cNvPr id="7" name="Group 2"/>
          <p:cNvGrpSpPr/>
          <p:nvPr/>
        </p:nvGrpSpPr>
        <p:grpSpPr>
          <a:xfrm>
            <a:off x="830520" y="1192320"/>
            <a:ext cx="744120" cy="44280"/>
            <a:chOff x="830520" y="1192320"/>
            <a:chExt cx="744120" cy="44280"/>
          </a:xfrm>
        </p:grpSpPr>
        <p:sp>
          <p:nvSpPr>
            <p:cNvPr id="2" name="CustomShape 3"/>
            <p:cNvSpPr/>
            <p:nvPr/>
          </p:nvSpPr>
          <p:spPr>
            <a:xfrm rot="16200000">
              <a:off x="1366560" y="1028520"/>
              <a:ext cx="44280" cy="37152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3" name="CustomShape 4"/>
            <p:cNvSpPr/>
            <p:nvPr/>
          </p:nvSpPr>
          <p:spPr>
            <a:xfrm rot="16200000">
              <a:off x="995400" y="1027080"/>
              <a:ext cx="44280" cy="374400"/>
            </a:xfrm>
            <a:prstGeom prst="rect">
              <a:avLst/>
            </a:prstGeom>
            <a:solidFill>
              <a:schemeClr val="dk1"/>
            </a:solidFill>
            <a:ln>
              <a:noFill/>
            </a:ln>
          </p:spPr>
          <p:style>
            <a:lnRef idx="0">
              <a:scrgbClr r="0" g="0" b="0"/>
            </a:lnRef>
            <a:fillRef idx="0">
              <a:scrgbClr r="0" g="0" b="0"/>
            </a:fillRef>
            <a:effectRef idx="0">
              <a:scrgbClr r="0" g="0" b="0"/>
            </a:effectRef>
            <a:fontRef idx="minor"/>
          </p:style>
        </p:sp>
      </p:grpSp>
      <p:sp>
        <p:nvSpPr>
          <p:cNvPr id="4" name="PlaceHolder 5"/>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latin typeface="Arial"/>
              </a:rPr>
              <a:t>Click to edit the title text format</a:t>
            </a:r>
          </a:p>
        </p:txBody>
      </p:sp>
      <p:sp>
        <p:nvSpPr>
          <p:cNvPr id="5"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9EDEE"/>
        </a:solidFill>
        <a:effectLst/>
      </p:bgPr>
    </p:bg>
    <p:spTree>
      <p:nvGrpSpPr>
        <p:cNvPr id="1" name=""/>
        <p:cNvGrpSpPr/>
        <p:nvPr/>
      </p:nvGrpSpPr>
      <p:grpSpPr>
        <a:xfrm>
          <a:off x="0" y="0"/>
          <a:ext cx="0" cy="0"/>
          <a:chOff x="0" y="0"/>
          <a:chExt cx="0" cy="0"/>
        </a:xfrm>
      </p:grpSpPr>
      <p:sp>
        <p:nvSpPr>
          <p:cNvPr id="42" name="CustomShape 1"/>
          <p:cNvSpPr/>
          <p:nvPr/>
        </p:nvSpPr>
        <p:spPr>
          <a:xfrm>
            <a:off x="0" y="0"/>
            <a:ext cx="9142560" cy="486360"/>
          </a:xfrm>
          <a:prstGeom prst="rect">
            <a:avLst/>
          </a:prstGeom>
          <a:solidFill>
            <a:schemeClr val="lt1"/>
          </a:solidFill>
          <a:ln>
            <a:noFill/>
          </a:ln>
        </p:spPr>
        <p:style>
          <a:lnRef idx="0">
            <a:scrgbClr r="0" g="0" b="0"/>
          </a:lnRef>
          <a:fillRef idx="0">
            <a:scrgbClr r="0" g="0" b="0"/>
          </a:fillRef>
          <a:effectRef idx="0">
            <a:scrgbClr r="0" g="0" b="0"/>
          </a:effectRef>
          <a:fontRef idx="minor"/>
        </p:style>
      </p:sp>
      <p:grpSp>
        <p:nvGrpSpPr>
          <p:cNvPr id="43" name="Group 2"/>
          <p:cNvGrpSpPr/>
          <p:nvPr/>
        </p:nvGrpSpPr>
        <p:grpSpPr>
          <a:xfrm>
            <a:off x="830520" y="1192320"/>
            <a:ext cx="744120" cy="44280"/>
            <a:chOff x="830520" y="1192320"/>
            <a:chExt cx="744120" cy="44280"/>
          </a:xfrm>
        </p:grpSpPr>
        <p:sp>
          <p:nvSpPr>
            <p:cNvPr id="44" name="CustomShape 3"/>
            <p:cNvSpPr/>
            <p:nvPr/>
          </p:nvSpPr>
          <p:spPr>
            <a:xfrm rot="16200000">
              <a:off x="1366560" y="1028520"/>
              <a:ext cx="44280" cy="37152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45" name="CustomShape 4"/>
            <p:cNvSpPr/>
            <p:nvPr/>
          </p:nvSpPr>
          <p:spPr>
            <a:xfrm rot="16200000">
              <a:off x="995400" y="1027080"/>
              <a:ext cx="44280" cy="374400"/>
            </a:xfrm>
            <a:prstGeom prst="rect">
              <a:avLst/>
            </a:prstGeom>
            <a:solidFill>
              <a:schemeClr val="dk1"/>
            </a:solidFill>
            <a:ln>
              <a:noFill/>
            </a:ln>
          </p:spPr>
          <p:style>
            <a:lnRef idx="0">
              <a:scrgbClr r="0" g="0" b="0"/>
            </a:lnRef>
            <a:fillRef idx="0">
              <a:scrgbClr r="0" g="0" b="0"/>
            </a:fillRef>
            <a:effectRef idx="0">
              <a:scrgbClr r="0" g="0" b="0"/>
            </a:effectRef>
            <a:fontRef idx="minor"/>
          </p:style>
        </p:sp>
      </p:grpSp>
      <p:sp>
        <p:nvSpPr>
          <p:cNvPr id="46" name="PlaceHolder 5"/>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7"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0"/>
            <a:ext cx="9142560" cy="486360"/>
          </a:xfrm>
          <a:prstGeom prst="rect">
            <a:avLst/>
          </a:prstGeom>
          <a:solidFill>
            <a:schemeClr val="lt2"/>
          </a:solidFill>
          <a:ln>
            <a:noFill/>
          </a:ln>
        </p:spPr>
        <p:style>
          <a:lnRef idx="0">
            <a:scrgbClr r="0" g="0" b="0"/>
          </a:lnRef>
          <a:fillRef idx="0">
            <a:scrgbClr r="0" g="0" b="0"/>
          </a:fillRef>
          <a:effectRef idx="0">
            <a:scrgbClr r="0" g="0" b="0"/>
          </a:effectRef>
          <a:fontRef idx="minor"/>
        </p:style>
      </p:sp>
      <p:grpSp>
        <p:nvGrpSpPr>
          <p:cNvPr id="85" name="Group 2"/>
          <p:cNvGrpSpPr/>
          <p:nvPr/>
        </p:nvGrpSpPr>
        <p:grpSpPr>
          <a:xfrm>
            <a:off x="830520" y="1192320"/>
            <a:ext cx="744120" cy="44280"/>
            <a:chOff x="830520" y="1192320"/>
            <a:chExt cx="744120" cy="44280"/>
          </a:xfrm>
        </p:grpSpPr>
        <p:sp>
          <p:nvSpPr>
            <p:cNvPr id="86" name="CustomShape 3"/>
            <p:cNvSpPr/>
            <p:nvPr/>
          </p:nvSpPr>
          <p:spPr>
            <a:xfrm rot="16200000">
              <a:off x="1366560" y="1028520"/>
              <a:ext cx="44280" cy="37152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87" name="CustomShape 4"/>
            <p:cNvSpPr/>
            <p:nvPr/>
          </p:nvSpPr>
          <p:spPr>
            <a:xfrm rot="16200000">
              <a:off x="995400" y="1027080"/>
              <a:ext cx="44280" cy="374400"/>
            </a:xfrm>
            <a:prstGeom prst="rect">
              <a:avLst/>
            </a:prstGeom>
            <a:solidFill>
              <a:schemeClr val="dk1"/>
            </a:solidFill>
            <a:ln>
              <a:noFill/>
            </a:ln>
          </p:spPr>
          <p:style>
            <a:lnRef idx="0">
              <a:scrgbClr r="0" g="0" b="0"/>
            </a:lnRef>
            <a:fillRef idx="0">
              <a:scrgbClr r="0" g="0" b="0"/>
            </a:fillRef>
            <a:effectRef idx="0">
              <a:scrgbClr r="0" g="0" b="0"/>
            </a:effectRef>
            <a:fontRef idx="minor"/>
          </p:style>
        </p:sp>
      </p:grpSp>
      <p:sp>
        <p:nvSpPr>
          <p:cNvPr id="88" name="PlaceHolder 5"/>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latin typeface="Arial"/>
              </a:rPr>
              <a:t>Click to edit the title text format</a:t>
            </a:r>
          </a:p>
        </p:txBody>
      </p:sp>
      <p:sp>
        <p:nvSpPr>
          <p:cNvPr id="89"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729360" y="1322280"/>
            <a:ext cx="7686720" cy="133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4200" b="1" strike="noStrike" spc="-1">
                <a:solidFill>
                  <a:srgbClr val="1A1A1A"/>
                </a:solidFill>
                <a:latin typeface="Raleway"/>
                <a:ea typeface="Raleway"/>
              </a:rPr>
              <a:t>Movie Recommendation System</a:t>
            </a:r>
            <a:endParaRPr lang="en-IN" sz="4200" b="0" strike="noStrike" spc="-1">
              <a:latin typeface="Arial"/>
            </a:endParaRPr>
          </a:p>
        </p:txBody>
      </p:sp>
      <p:sp>
        <p:nvSpPr>
          <p:cNvPr id="133" name="CustomShape 2"/>
          <p:cNvSpPr/>
          <p:nvPr/>
        </p:nvSpPr>
        <p:spPr>
          <a:xfrm>
            <a:off x="729360" y="2969280"/>
            <a:ext cx="7686720" cy="1853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700" b="1" strike="noStrike" spc="-1" dirty="0">
                <a:solidFill>
                  <a:srgbClr val="000000"/>
                </a:solidFill>
                <a:latin typeface="Lato"/>
                <a:ea typeface="Lato"/>
              </a:rPr>
              <a:t>Presented By:</a:t>
            </a:r>
            <a:endParaRPr lang="en-IN" sz="1700" b="0" strike="noStrike" spc="-1" dirty="0">
              <a:latin typeface="Arial"/>
            </a:endParaRPr>
          </a:p>
          <a:p>
            <a:pPr>
              <a:lnSpc>
                <a:spcPct val="100000"/>
              </a:lnSpc>
            </a:pPr>
            <a:endParaRPr lang="en-IN" sz="1700" b="0" strike="noStrike" spc="-1" dirty="0">
              <a:latin typeface="Arial"/>
            </a:endParaRPr>
          </a:p>
          <a:p>
            <a:pPr>
              <a:lnSpc>
                <a:spcPct val="100000"/>
              </a:lnSpc>
            </a:pPr>
            <a:r>
              <a:rPr lang="en-IN" sz="1700" b="0" strike="noStrike" spc="-1" dirty="0" err="1">
                <a:solidFill>
                  <a:srgbClr val="000000"/>
                </a:solidFill>
                <a:latin typeface="Lato"/>
                <a:ea typeface="Lato"/>
              </a:rPr>
              <a:t>A.Abhinay</a:t>
            </a:r>
            <a:r>
              <a:rPr lang="en-IN" sz="1700" b="0" strike="noStrike" spc="-1" dirty="0">
                <a:solidFill>
                  <a:srgbClr val="000000"/>
                </a:solidFill>
                <a:latin typeface="Lato"/>
                <a:ea typeface="Lato"/>
              </a:rPr>
              <a:t>      (R170441)</a:t>
            </a:r>
            <a:endParaRPr lang="en-IN" sz="1700" b="0" strike="noStrike" spc="-1" dirty="0">
              <a:latin typeface="Arial"/>
            </a:endParaRPr>
          </a:p>
          <a:p>
            <a:pPr>
              <a:lnSpc>
                <a:spcPct val="100000"/>
              </a:lnSpc>
            </a:pPr>
            <a:r>
              <a:rPr lang="en-IN" sz="1700" b="0" strike="noStrike" spc="-1" dirty="0" err="1">
                <a:solidFill>
                  <a:srgbClr val="000000"/>
                </a:solidFill>
                <a:latin typeface="Lato"/>
                <a:ea typeface="Lato"/>
              </a:rPr>
              <a:t>V.Hari</a:t>
            </a:r>
            <a:r>
              <a:rPr lang="en-IN" sz="1700" b="0" strike="noStrike" spc="-1" dirty="0">
                <a:solidFill>
                  <a:srgbClr val="000000"/>
                </a:solidFill>
                <a:latin typeface="Lato"/>
                <a:ea typeface="Lato"/>
              </a:rPr>
              <a:t> krishna (R170448)</a:t>
            </a:r>
            <a:endParaRPr lang="en-IN" sz="1700" b="0" strike="noStrike" spc="-1" dirty="0">
              <a:latin typeface="Arial"/>
            </a:endParaRPr>
          </a:p>
          <a:p>
            <a:pPr>
              <a:lnSpc>
                <a:spcPct val="100000"/>
              </a:lnSpc>
            </a:pPr>
            <a:endParaRPr lang="en-IN"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651600" y="5580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Popularity Model</a:t>
            </a:r>
            <a:endParaRPr lang="en-IN" sz="2600" b="0" strike="noStrike" spc="-1">
              <a:latin typeface="Arial"/>
            </a:endParaRPr>
          </a:p>
        </p:txBody>
      </p:sp>
      <p:sp>
        <p:nvSpPr>
          <p:cNvPr id="161" name="CustomShape 2"/>
          <p:cNvSpPr/>
          <p:nvPr/>
        </p:nvSpPr>
        <p:spPr>
          <a:xfrm>
            <a:off x="234000" y="1284840"/>
            <a:ext cx="8766000" cy="137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1640">
              <a:lnSpc>
                <a:spcPct val="115000"/>
              </a:lnSpc>
              <a:buClr>
                <a:srgbClr val="000000"/>
              </a:buClr>
              <a:buFont typeface="Lato"/>
              <a:buChar char="●"/>
            </a:pPr>
            <a:r>
              <a:rPr lang="en-IN" sz="1800" b="0" strike="noStrike" spc="-1">
                <a:solidFill>
                  <a:srgbClr val="000000"/>
                </a:solidFill>
                <a:latin typeface="Lato"/>
                <a:ea typeface="Lato"/>
              </a:rPr>
              <a:t>It is a type of recommendation system which works on the principle of popularity and or anything which is in trend.</a:t>
            </a:r>
            <a:endParaRPr lang="en-IN" sz="1800" b="0" strike="noStrike" spc="-1">
              <a:latin typeface="Arial"/>
            </a:endParaRPr>
          </a:p>
          <a:p>
            <a:pPr marL="457200" indent="-341640">
              <a:lnSpc>
                <a:spcPct val="115000"/>
              </a:lnSpc>
              <a:buClr>
                <a:srgbClr val="000000"/>
              </a:buClr>
              <a:buFont typeface="Lato"/>
              <a:buChar char="●"/>
            </a:pPr>
            <a:r>
              <a:rPr lang="en-IN" sz="1800" b="0" strike="noStrike" spc="-1">
                <a:solidFill>
                  <a:srgbClr val="000000"/>
                </a:solidFill>
                <a:latin typeface="Lato"/>
                <a:ea typeface="Lato"/>
              </a:rPr>
              <a:t>These systems check about the product or movie which are in trend or most popular among the users and directly recommend those. </a:t>
            </a:r>
            <a:endParaRPr lang="en-IN" sz="1800" b="0" strike="noStrike" spc="-1">
              <a:latin typeface="Arial"/>
            </a:endParaRPr>
          </a:p>
          <a:p>
            <a:pPr marL="457200" indent="-341640">
              <a:lnSpc>
                <a:spcPct val="115000"/>
              </a:lnSpc>
              <a:buClr>
                <a:srgbClr val="000000"/>
              </a:buClr>
              <a:buFont typeface="Lato"/>
              <a:buChar char="●"/>
            </a:pPr>
            <a:r>
              <a:rPr lang="en-IN" sz="1800" b="0" strike="noStrike" spc="-1">
                <a:solidFill>
                  <a:srgbClr val="000000"/>
                </a:solidFill>
                <a:latin typeface="Lato"/>
                <a:ea typeface="Lato"/>
              </a:rPr>
              <a:t>Computed on:</a:t>
            </a:r>
            <a:endParaRPr lang="en-IN" sz="1800" b="0" strike="noStrike" spc="-1">
              <a:latin typeface="Arial"/>
            </a:endParaRPr>
          </a:p>
          <a:p>
            <a:pPr marL="914400" lvl="1" indent="-341640">
              <a:lnSpc>
                <a:spcPct val="115000"/>
              </a:lnSpc>
              <a:buClr>
                <a:srgbClr val="000000"/>
              </a:buClr>
              <a:buFont typeface="Lato"/>
              <a:buChar char="○"/>
            </a:pPr>
            <a:r>
              <a:rPr lang="en-IN" sz="1800" b="0" strike="noStrike" spc="-1">
                <a:solidFill>
                  <a:srgbClr val="000000"/>
                </a:solidFill>
                <a:latin typeface="Lato"/>
                <a:ea typeface="Lato"/>
              </a:rPr>
              <a:t> </a:t>
            </a:r>
            <a:endParaRPr lang="en-IN" sz="1800" b="0" strike="noStrike" spc="-1">
              <a:latin typeface="Arial"/>
            </a:endParaRPr>
          </a:p>
          <a:p>
            <a:pPr marL="914400">
              <a:lnSpc>
                <a:spcPct val="115000"/>
              </a:lnSpc>
              <a:spcBef>
                <a:spcPts val="1599"/>
              </a:spcBef>
              <a:spcAft>
                <a:spcPts val="1599"/>
              </a:spcAft>
            </a:pPr>
            <a:endParaRPr lang="en-IN" sz="1800" b="0" strike="noStrike" spc="-1">
              <a:latin typeface="Arial"/>
            </a:endParaRPr>
          </a:p>
        </p:txBody>
      </p:sp>
      <p:pic>
        <p:nvPicPr>
          <p:cNvPr id="162" name="Google Shape;127;p19"/>
          <p:cNvPicPr/>
          <p:nvPr/>
        </p:nvPicPr>
        <p:blipFill>
          <a:blip r:embed="rId2"/>
          <a:srcRect l="28314" b="67441"/>
          <a:stretch/>
        </p:blipFill>
        <p:spPr>
          <a:xfrm>
            <a:off x="1131840" y="3096000"/>
            <a:ext cx="2972160" cy="666720"/>
          </a:xfrm>
          <a:prstGeom prst="rect">
            <a:avLst/>
          </a:prstGeom>
          <a:ln>
            <a:noFill/>
          </a:ln>
        </p:spPr>
      </p:pic>
      <p:pic>
        <p:nvPicPr>
          <p:cNvPr id="163" name="Google Shape;128;p19"/>
          <p:cNvPicPr/>
          <p:nvPr/>
        </p:nvPicPr>
        <p:blipFill>
          <a:blip r:embed="rId2"/>
          <a:srcRect t="41777"/>
          <a:stretch/>
        </p:blipFill>
        <p:spPr>
          <a:xfrm>
            <a:off x="1321560" y="3888000"/>
            <a:ext cx="3969720" cy="1143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Google Shape;133;p20"/>
          <p:cNvPicPr/>
          <p:nvPr/>
        </p:nvPicPr>
        <p:blipFill>
          <a:blip r:embed="rId2"/>
          <a:stretch/>
        </p:blipFill>
        <p:spPr>
          <a:xfrm>
            <a:off x="354600" y="1500840"/>
            <a:ext cx="4041000" cy="3312720"/>
          </a:xfrm>
          <a:prstGeom prst="rect">
            <a:avLst/>
          </a:prstGeom>
          <a:ln w="9360">
            <a:solidFill>
              <a:srgbClr val="000000"/>
            </a:solidFill>
            <a:round/>
          </a:ln>
        </p:spPr>
      </p:pic>
      <p:pic>
        <p:nvPicPr>
          <p:cNvPr id="165" name="Google Shape;134;p20"/>
          <p:cNvPicPr/>
          <p:nvPr/>
        </p:nvPicPr>
        <p:blipFill>
          <a:blip r:embed="rId3"/>
          <a:stretch/>
        </p:blipFill>
        <p:spPr>
          <a:xfrm>
            <a:off x="5267160" y="1500840"/>
            <a:ext cx="3080520" cy="3312720"/>
          </a:xfrm>
          <a:prstGeom prst="rect">
            <a:avLst/>
          </a:prstGeom>
          <a:ln w="9360">
            <a:solidFill>
              <a:srgbClr val="000000"/>
            </a:solidFill>
            <a:round/>
          </a:ln>
        </p:spPr>
      </p:pic>
      <p:sp>
        <p:nvSpPr>
          <p:cNvPr id="166" name="CustomShape 1"/>
          <p:cNvSpPr/>
          <p:nvPr/>
        </p:nvSpPr>
        <p:spPr>
          <a:xfrm>
            <a:off x="1970280" y="1045800"/>
            <a:ext cx="1900440" cy="318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000000"/>
                </a:solidFill>
                <a:latin typeface="Lato"/>
                <a:ea typeface="Lato"/>
              </a:rPr>
              <a:t>Action Movies</a:t>
            </a:r>
            <a:endParaRPr lang="en-IN" sz="1600" b="0" strike="noStrike" spc="-1">
              <a:latin typeface="Arial"/>
            </a:endParaRPr>
          </a:p>
        </p:txBody>
      </p:sp>
      <p:sp>
        <p:nvSpPr>
          <p:cNvPr id="167" name="CustomShape 2"/>
          <p:cNvSpPr/>
          <p:nvPr/>
        </p:nvSpPr>
        <p:spPr>
          <a:xfrm>
            <a:off x="5832000" y="1049760"/>
            <a:ext cx="2088000" cy="318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000000"/>
                </a:solidFill>
                <a:latin typeface="Lato"/>
                <a:ea typeface="Lato"/>
              </a:rPr>
              <a:t>Animated Movies</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15600" y="60696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Collaborative Filtering</a:t>
            </a:r>
            <a:endParaRPr lang="en-IN" sz="2600" b="0" strike="noStrike" spc="-1">
              <a:latin typeface="Arial"/>
            </a:endParaRPr>
          </a:p>
        </p:txBody>
      </p:sp>
      <p:sp>
        <p:nvSpPr>
          <p:cNvPr id="169" name="CustomShape 2"/>
          <p:cNvSpPr/>
          <p:nvPr/>
        </p:nvSpPr>
        <p:spPr>
          <a:xfrm>
            <a:off x="504000" y="1800000"/>
            <a:ext cx="7687440" cy="333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22560">
              <a:lnSpc>
                <a:spcPct val="115000"/>
              </a:lnSpc>
              <a:buClr>
                <a:srgbClr val="000000"/>
              </a:buClr>
              <a:buFont typeface="Lato"/>
              <a:buChar char="●"/>
            </a:pPr>
            <a:r>
              <a:rPr lang="en-IN" sz="1500" b="0" strike="noStrike" spc="-1" dirty="0">
                <a:solidFill>
                  <a:srgbClr val="000000"/>
                </a:solidFill>
                <a:latin typeface="Lato"/>
                <a:ea typeface="Lato"/>
              </a:rPr>
              <a:t>Collaborative filtering is the most famous algorithm in the recommender systems.</a:t>
            </a:r>
            <a:endParaRPr lang="en-IN" sz="1500" b="0" strike="noStrike" spc="-1" dirty="0">
              <a:latin typeface="Arial"/>
            </a:endParaRPr>
          </a:p>
          <a:p>
            <a:pPr>
              <a:lnSpc>
                <a:spcPct val="115000"/>
              </a:lnSpc>
            </a:pPr>
            <a:endParaRPr lang="en-IN" sz="1500" b="0" strike="noStrike" spc="-1" dirty="0">
              <a:latin typeface="Arial"/>
            </a:endParaRPr>
          </a:p>
          <a:p>
            <a:pPr marL="457200" indent="-322560">
              <a:lnSpc>
                <a:spcPct val="115000"/>
              </a:lnSpc>
              <a:buClr>
                <a:srgbClr val="000000"/>
              </a:buClr>
              <a:buFont typeface="Lato"/>
              <a:buChar char="●"/>
            </a:pPr>
            <a:r>
              <a:rPr lang="en-IN" sz="1500" b="0" strike="noStrike" spc="-1" dirty="0">
                <a:solidFill>
                  <a:srgbClr val="000000"/>
                </a:solidFill>
                <a:latin typeface="Lato"/>
                <a:ea typeface="Lato"/>
              </a:rPr>
              <a:t>Here the two similar user likings acts as a recommender to each other. Like, we two users watch comedy movies so if a new comedy stuff appears and is watched by  user A it will also be recommended to User B.</a:t>
            </a:r>
            <a:endParaRPr lang="en-IN" sz="1500" b="0" strike="noStrike" spc="-1" dirty="0">
              <a:latin typeface="Arial"/>
            </a:endParaRPr>
          </a:p>
          <a:p>
            <a:pPr>
              <a:lnSpc>
                <a:spcPct val="115000"/>
              </a:lnSpc>
            </a:pPr>
            <a:endParaRPr lang="en-IN" sz="1500" b="0" strike="noStrike" spc="-1" dirty="0">
              <a:latin typeface="Arial"/>
            </a:endParaRPr>
          </a:p>
          <a:p>
            <a:pPr marL="457200" indent="-322560">
              <a:lnSpc>
                <a:spcPct val="115000"/>
              </a:lnSpc>
              <a:buClr>
                <a:srgbClr val="000000"/>
              </a:buClr>
              <a:buFont typeface="Lato"/>
              <a:buChar char="●"/>
            </a:pPr>
            <a:r>
              <a:rPr lang="en-IN" sz="1500" b="0" strike="noStrike" spc="-1" dirty="0">
                <a:solidFill>
                  <a:srgbClr val="000000"/>
                </a:solidFill>
                <a:latin typeface="Lato"/>
                <a:ea typeface="Lato"/>
              </a:rPr>
              <a:t>For example, if A and B like the same movies and a new movie came out that A like, then we can recommend that movie to the B because A and B seem to like the same movies.</a:t>
            </a:r>
            <a:endParaRPr lang="en-IN" sz="1500" b="0" strike="noStrike" spc="-1" dirty="0">
              <a:latin typeface="Arial"/>
            </a:endParaRPr>
          </a:p>
          <a:p>
            <a:pPr>
              <a:lnSpc>
                <a:spcPct val="115000"/>
              </a:lnSpc>
            </a:pPr>
            <a:r>
              <a:rPr lang="en-IN" sz="1500" b="0" strike="noStrike" spc="-1" dirty="0">
                <a:solidFill>
                  <a:srgbClr val="000000"/>
                </a:solidFill>
                <a:latin typeface="Lato"/>
                <a:ea typeface="Lato"/>
              </a:rPr>
              <a:t>      </a:t>
            </a:r>
            <a:endParaRPr lang="en-IN"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169"/>
          <p:cNvPicPr/>
          <p:nvPr/>
        </p:nvPicPr>
        <p:blipFill>
          <a:blip r:embed="rId2"/>
          <a:srcRect l="10979" t="30733" r="47526" b="10969"/>
          <a:stretch/>
        </p:blipFill>
        <p:spPr>
          <a:xfrm>
            <a:off x="360000" y="576000"/>
            <a:ext cx="8351280" cy="4175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144000" y="1296000"/>
            <a:ext cx="8927640" cy="333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22560">
              <a:lnSpc>
                <a:spcPct val="115000"/>
              </a:lnSpc>
              <a:buClr>
                <a:srgbClr val="000000"/>
              </a:buClr>
              <a:buFont typeface="Lato"/>
              <a:buChar char="●"/>
            </a:pPr>
            <a:r>
              <a:rPr lang="en-IN" sz="1500" b="0" strike="noStrike" spc="-1">
                <a:solidFill>
                  <a:srgbClr val="000000"/>
                </a:solidFill>
                <a:latin typeface="Lato"/>
                <a:ea typeface="Lato"/>
              </a:rPr>
              <a:t>Collaborative filtering is again divided into two types based on the user and item.</a:t>
            </a:r>
            <a:endParaRPr lang="en-IN" sz="1500" b="0" strike="noStrike" spc="-1">
              <a:latin typeface="Arial"/>
            </a:endParaRPr>
          </a:p>
          <a:p>
            <a:pPr marL="457200" indent="-322560">
              <a:lnSpc>
                <a:spcPct val="115000"/>
              </a:lnSpc>
              <a:buClr>
                <a:srgbClr val="000000"/>
              </a:buClr>
              <a:buFont typeface="Lato"/>
              <a:buChar char="●"/>
            </a:pPr>
            <a:r>
              <a:rPr lang="en-IN" sz="1500" b="1" u="sng" strike="noStrike" spc="-1">
                <a:solidFill>
                  <a:srgbClr val="000000"/>
                </a:solidFill>
                <a:uFillTx/>
                <a:latin typeface="Lato"/>
                <a:ea typeface="Lato"/>
              </a:rPr>
              <a:t>User-based collaborative algorithm:	</a:t>
            </a:r>
            <a:r>
              <a:rPr lang="en-IN" sz="1500" b="0" strike="noStrike" spc="-1">
                <a:solidFill>
                  <a:srgbClr val="000000"/>
                </a:solidFill>
                <a:latin typeface="Lato"/>
                <a:ea typeface="Lato"/>
              </a:rPr>
              <a:t>Here it is considered that a user will like the items that are liked by users with whom have similar taste.</a:t>
            </a:r>
            <a:endParaRPr lang="en-IN" sz="1500" b="0" strike="noStrike" spc="-1">
              <a:latin typeface="Arial"/>
            </a:endParaRPr>
          </a:p>
          <a:p>
            <a:pPr>
              <a:lnSpc>
                <a:spcPct val="115000"/>
              </a:lnSpc>
            </a:pPr>
            <a:r>
              <a:rPr lang="en-IN" sz="1500" b="0" strike="noStrike" spc="-1">
                <a:solidFill>
                  <a:srgbClr val="000000"/>
                </a:solidFill>
                <a:latin typeface="Lato"/>
                <a:ea typeface="Lato"/>
              </a:rPr>
              <a:t>      		Simply speaking, given user u and v, N (u) and N (v) are items set liked by u and v respectively. So the similarity of u and v can be simply defined as:</a:t>
            </a:r>
            <a:endParaRPr lang="en-IN" sz="1500" b="0" strike="noStrike" spc="-1">
              <a:latin typeface="Arial"/>
            </a:endParaRPr>
          </a:p>
          <a:p>
            <a:pPr>
              <a:lnSpc>
                <a:spcPct val="115000"/>
              </a:lnSpc>
            </a:pPr>
            <a:endParaRPr lang="en-IN" sz="1500" b="0" strike="noStrike" spc="-1">
              <a:latin typeface="Arial"/>
            </a:endParaRPr>
          </a:p>
          <a:p>
            <a:pPr>
              <a:lnSpc>
                <a:spcPct val="115000"/>
              </a:lnSpc>
            </a:pPr>
            <a:endParaRPr lang="en-IN" sz="1500" b="0" strike="noStrike" spc="-1">
              <a:latin typeface="Arial"/>
            </a:endParaRPr>
          </a:p>
          <a:p>
            <a:pPr>
              <a:lnSpc>
                <a:spcPct val="115000"/>
              </a:lnSpc>
            </a:pPr>
            <a:r>
              <a:rPr lang="en-IN" sz="1500" b="0" strike="noStrike" spc="-1">
                <a:solidFill>
                  <a:srgbClr val="000000"/>
                </a:solidFill>
                <a:latin typeface="Lato"/>
                <a:ea typeface="Lato"/>
              </a:rPr>
              <a:t>	</a:t>
            </a:r>
            <a:r>
              <a:rPr lang="en-IN" sz="1500" b="1" u="sng" strike="noStrike" spc="-1">
                <a:solidFill>
                  <a:srgbClr val="000000"/>
                </a:solidFill>
                <a:uFillTx/>
                <a:latin typeface="Lato"/>
                <a:ea typeface="Lato"/>
              </a:rPr>
              <a:t>Item-based collaborative algorithm:	</a:t>
            </a:r>
            <a:r>
              <a:rPr lang="en-IN" sz="1500" b="0" strike="noStrike" spc="-1">
                <a:solidFill>
                  <a:srgbClr val="000000"/>
                </a:solidFill>
                <a:latin typeface="Lato"/>
                <a:ea typeface="Lato"/>
              </a:rPr>
              <a:t>Here it assumes users will like items that are similar with items that the user liked before.</a:t>
            </a:r>
            <a:endParaRPr lang="en-IN" sz="1500" b="0" strike="noStrike" spc="-1">
              <a:latin typeface="Arial"/>
            </a:endParaRPr>
          </a:p>
          <a:p>
            <a:pPr>
              <a:lnSpc>
                <a:spcPct val="115000"/>
              </a:lnSpc>
            </a:pPr>
            <a:r>
              <a:rPr lang="en-IN" sz="1500" b="0" strike="noStrike" spc="-1">
                <a:solidFill>
                  <a:srgbClr val="000000"/>
                </a:solidFill>
                <a:latin typeface="Lato"/>
                <a:ea typeface="Lato"/>
              </a:rPr>
              <a:t>		Assume N (i) and N (j) are user sets who like i and j respectively. So the similarity of i and j can be defined as:</a:t>
            </a:r>
            <a:endParaRPr lang="en-IN" sz="1500" b="0" strike="noStrike" spc="-1">
              <a:latin typeface="Arial"/>
            </a:endParaRPr>
          </a:p>
          <a:p>
            <a:pPr>
              <a:lnSpc>
                <a:spcPct val="115000"/>
              </a:lnSpc>
            </a:pPr>
            <a:endParaRPr lang="en-IN" sz="1500" b="0" strike="noStrike" spc="-1">
              <a:latin typeface="Arial"/>
            </a:endParaRPr>
          </a:p>
          <a:p>
            <a:pPr>
              <a:lnSpc>
                <a:spcPct val="115000"/>
              </a:lnSpc>
            </a:pPr>
            <a:endParaRPr lang="en-IN" sz="1500" b="0" strike="noStrike" spc="-1">
              <a:latin typeface="Arial"/>
            </a:endParaRPr>
          </a:p>
        </p:txBody>
      </p:sp>
      <p:sp>
        <p:nvSpPr>
          <p:cNvPr id="172" name="CustomShape 2"/>
          <p:cNvSpPr/>
          <p:nvPr/>
        </p:nvSpPr>
        <p:spPr>
          <a:xfrm>
            <a:off x="110520" y="461160"/>
            <a:ext cx="5721120" cy="47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1" strike="noStrike" spc="-1">
                <a:solidFill>
                  <a:srgbClr val="1A1A1A"/>
                </a:solidFill>
                <a:latin typeface="Raleway"/>
                <a:ea typeface="Raleway"/>
              </a:rPr>
              <a:t>Collaborative Filtering Types:</a:t>
            </a:r>
            <a:endParaRPr lang="en-IN"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145"/>
          <p:cNvPicPr/>
          <p:nvPr/>
        </p:nvPicPr>
        <p:blipFill>
          <a:blip r:embed="rId2"/>
          <a:srcRect l="7692" t="9562" r="15926" b="2195"/>
          <a:stretch/>
        </p:blipFill>
        <p:spPr>
          <a:xfrm>
            <a:off x="720000" y="504000"/>
            <a:ext cx="6983640" cy="4535640"/>
          </a:xfrm>
          <a:prstGeom prst="rect">
            <a:avLst/>
          </a:prstGeom>
          <a:ln>
            <a:noFill/>
          </a:ln>
        </p:spPr>
      </p:pic>
    </p:spTree>
    <p:extLst>
      <p:ext uri="{BB962C8B-B14F-4D97-AF65-F5344CB8AC3E}">
        <p14:creationId xmlns:p14="http://schemas.microsoft.com/office/powerpoint/2010/main" val="23154749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85360" y="61344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DataSet</a:t>
            </a:r>
            <a:endParaRPr lang="en-IN" sz="2600" b="0" strike="noStrike" spc="-1">
              <a:latin typeface="Arial"/>
            </a:endParaRPr>
          </a:p>
        </p:txBody>
      </p:sp>
      <p:sp>
        <p:nvSpPr>
          <p:cNvPr id="148" name="CustomShape 2"/>
          <p:cNvSpPr/>
          <p:nvPr/>
        </p:nvSpPr>
        <p:spPr>
          <a:xfrm>
            <a:off x="329220" y="1247016"/>
            <a:ext cx="8485560" cy="3176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1640">
              <a:lnSpc>
                <a:spcPct val="115000"/>
              </a:lnSpc>
              <a:buClr>
                <a:srgbClr val="000000"/>
              </a:buClr>
              <a:buFont typeface="Lato"/>
              <a:buChar char="●"/>
            </a:pPr>
            <a:r>
              <a:rPr lang="en-IN" sz="1800" b="0" strike="noStrike" spc="-1" dirty="0">
                <a:latin typeface="Arial"/>
              </a:rPr>
              <a:t>TMDB 5000 movie dataset.</a:t>
            </a:r>
          </a:p>
          <a:p>
            <a:pPr marL="457200" indent="-341640">
              <a:lnSpc>
                <a:spcPct val="115000"/>
              </a:lnSpc>
              <a:buClr>
                <a:srgbClr val="000000"/>
              </a:buClr>
              <a:buFont typeface="Lato"/>
              <a:buChar char="●"/>
            </a:pPr>
            <a:r>
              <a:rPr lang="en-IN" spc="-1" dirty="0">
                <a:latin typeface="Arial"/>
              </a:rPr>
              <a:t>TMDB 5000 credits dataset.</a:t>
            </a:r>
            <a:endParaRPr lang="en-IN" sz="1800" b="0" strike="noStrike" spc="-1" dirty="0">
              <a:latin typeface="Arial"/>
            </a:endParaRPr>
          </a:p>
        </p:txBody>
      </p:sp>
      <p:pic>
        <p:nvPicPr>
          <p:cNvPr id="3" name="Picture 2">
            <a:extLst>
              <a:ext uri="{FF2B5EF4-FFF2-40B4-BE49-F238E27FC236}">
                <a16:creationId xmlns:a16="http://schemas.microsoft.com/office/drawing/2014/main" id="{990AAF14-96C4-0F4B-3F5C-EE5A4A752E5C}"/>
              </a:ext>
            </a:extLst>
          </p:cNvPr>
          <p:cNvPicPr>
            <a:picLocks noChangeAspect="1"/>
          </p:cNvPicPr>
          <p:nvPr/>
        </p:nvPicPr>
        <p:blipFill rotWithShape="1">
          <a:blip r:embed="rId3"/>
          <a:srcRect r="10485" b="4436"/>
          <a:stretch/>
        </p:blipFill>
        <p:spPr>
          <a:xfrm>
            <a:off x="421465" y="2172615"/>
            <a:ext cx="7562810" cy="2800829"/>
          </a:xfrm>
          <a:prstGeom prst="rect">
            <a:avLst/>
          </a:prstGeom>
        </p:spPr>
      </p:pic>
    </p:spTree>
    <p:extLst>
      <p:ext uri="{BB962C8B-B14F-4D97-AF65-F5344CB8AC3E}">
        <p14:creationId xmlns:p14="http://schemas.microsoft.com/office/powerpoint/2010/main" val="36598622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FF484-6F11-88F3-BB40-91702944CD7F}"/>
              </a:ext>
            </a:extLst>
          </p:cNvPr>
          <p:cNvPicPr>
            <a:picLocks noChangeAspect="1"/>
          </p:cNvPicPr>
          <p:nvPr/>
        </p:nvPicPr>
        <p:blipFill>
          <a:blip r:embed="rId2"/>
          <a:stretch>
            <a:fillRect/>
          </a:stretch>
        </p:blipFill>
        <p:spPr>
          <a:xfrm>
            <a:off x="866775" y="2302378"/>
            <a:ext cx="8325545" cy="1273445"/>
          </a:xfrm>
          <a:prstGeom prst="rect">
            <a:avLst/>
          </a:prstGeom>
        </p:spPr>
      </p:pic>
      <p:pic>
        <p:nvPicPr>
          <p:cNvPr id="7" name="Picture 6">
            <a:extLst>
              <a:ext uri="{FF2B5EF4-FFF2-40B4-BE49-F238E27FC236}">
                <a16:creationId xmlns:a16="http://schemas.microsoft.com/office/drawing/2014/main" id="{10503B56-8E50-7A58-302E-53DDD88AA445}"/>
              </a:ext>
            </a:extLst>
          </p:cNvPr>
          <p:cNvPicPr>
            <a:picLocks noChangeAspect="1"/>
          </p:cNvPicPr>
          <p:nvPr/>
        </p:nvPicPr>
        <p:blipFill>
          <a:blip r:embed="rId3"/>
          <a:stretch>
            <a:fillRect/>
          </a:stretch>
        </p:blipFill>
        <p:spPr>
          <a:xfrm>
            <a:off x="866775" y="1458253"/>
            <a:ext cx="7325654" cy="459543"/>
          </a:xfrm>
          <a:prstGeom prst="rect">
            <a:avLst/>
          </a:prstGeom>
        </p:spPr>
      </p:pic>
    </p:spTree>
    <p:extLst>
      <p:ext uri="{BB962C8B-B14F-4D97-AF65-F5344CB8AC3E}">
        <p14:creationId xmlns:p14="http://schemas.microsoft.com/office/powerpoint/2010/main" val="252448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617400" y="54936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u="sng" strike="noStrike" spc="-1">
                <a:solidFill>
                  <a:srgbClr val="1A1A1A"/>
                </a:solidFill>
                <a:uFillTx/>
                <a:latin typeface="Raleway"/>
                <a:ea typeface="Raleway"/>
              </a:rPr>
              <a:t>Data Analysis</a:t>
            </a:r>
            <a:endParaRPr lang="en-IN" sz="2600" b="0" u="sng" strike="noStrike" spc="-1">
              <a:uFillTx/>
              <a:latin typeface="Arial"/>
            </a:endParaRPr>
          </a:p>
        </p:txBody>
      </p:sp>
      <p:pic>
        <p:nvPicPr>
          <p:cNvPr id="150" name="Google Shape;105;p16"/>
          <p:cNvPicPr/>
          <p:nvPr/>
        </p:nvPicPr>
        <p:blipFill>
          <a:blip r:embed="rId2"/>
          <a:srcRect r="4825"/>
          <a:stretch/>
        </p:blipFill>
        <p:spPr>
          <a:xfrm>
            <a:off x="0" y="2146320"/>
            <a:ext cx="3889440" cy="2468520"/>
          </a:xfrm>
          <a:prstGeom prst="rect">
            <a:avLst/>
          </a:prstGeom>
          <a:ln>
            <a:noFill/>
          </a:ln>
        </p:spPr>
      </p:pic>
      <p:sp>
        <p:nvSpPr>
          <p:cNvPr id="151" name="CustomShape 2"/>
          <p:cNvSpPr/>
          <p:nvPr/>
        </p:nvSpPr>
        <p:spPr>
          <a:xfrm>
            <a:off x="304560" y="1399320"/>
            <a:ext cx="2304720" cy="431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a:solidFill>
                  <a:srgbClr val="000000"/>
                </a:solidFill>
                <a:latin typeface="Lato"/>
                <a:ea typeface="Lato"/>
              </a:rPr>
              <a:t>Genre Distribution:                                              </a:t>
            </a:r>
            <a:endParaRPr lang="en-IN" sz="1800" b="0" strike="noStrike" spc="-1">
              <a:latin typeface="Arial"/>
            </a:endParaRPr>
          </a:p>
        </p:txBody>
      </p:sp>
      <p:pic>
        <p:nvPicPr>
          <p:cNvPr id="152" name="Google Shape;107;p16"/>
          <p:cNvPicPr/>
          <p:nvPr/>
        </p:nvPicPr>
        <p:blipFill>
          <a:blip r:embed="rId3"/>
          <a:stretch/>
        </p:blipFill>
        <p:spPr>
          <a:xfrm>
            <a:off x="4109040" y="1856880"/>
            <a:ext cx="5033520" cy="3047040"/>
          </a:xfrm>
          <a:prstGeom prst="rect">
            <a:avLst/>
          </a:prstGeom>
          <a:ln>
            <a:noFill/>
          </a:ln>
        </p:spPr>
      </p:pic>
      <p:sp>
        <p:nvSpPr>
          <p:cNvPr id="153" name="CustomShape 3"/>
          <p:cNvSpPr/>
          <p:nvPr/>
        </p:nvSpPr>
        <p:spPr>
          <a:xfrm>
            <a:off x="4551480" y="1224000"/>
            <a:ext cx="3007800" cy="431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a:solidFill>
                  <a:srgbClr val="000000"/>
                </a:solidFill>
                <a:latin typeface="Lato"/>
                <a:ea typeface="Lato"/>
              </a:rPr>
              <a:t>Number of ratings per user:                                              </a:t>
            </a:r>
            <a:endParaRPr lang="en-IN" sz="1800" b="0" strike="noStrike" spc="-1">
              <a:latin typeface="Arial"/>
            </a:endParaRPr>
          </a:p>
        </p:txBody>
      </p:sp>
    </p:spTree>
    <p:extLst>
      <p:ext uri="{BB962C8B-B14F-4D97-AF65-F5344CB8AC3E}">
        <p14:creationId xmlns:p14="http://schemas.microsoft.com/office/powerpoint/2010/main" val="11678733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216000" y="2880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Content-Based Recommendation</a:t>
            </a:r>
            <a:endParaRPr lang="en-IN" sz="2600" b="0" strike="noStrike" spc="-1">
              <a:latin typeface="Arial"/>
            </a:endParaRPr>
          </a:p>
        </p:txBody>
      </p:sp>
      <p:sp>
        <p:nvSpPr>
          <p:cNvPr id="178" name="CustomShape 2"/>
          <p:cNvSpPr/>
          <p:nvPr/>
        </p:nvSpPr>
        <p:spPr>
          <a:xfrm>
            <a:off x="-64565" y="1623951"/>
            <a:ext cx="9143640" cy="3987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1640">
              <a:lnSpc>
                <a:spcPct val="115000"/>
              </a:lnSpc>
              <a:buClr>
                <a:srgbClr val="000000"/>
              </a:buClr>
              <a:buFont typeface="Lato"/>
              <a:buAutoNum type="arabicPeriod"/>
            </a:pPr>
            <a:r>
              <a:rPr lang="en-IN" sz="1800" b="0" strike="noStrike" spc="-1" dirty="0">
                <a:solidFill>
                  <a:srgbClr val="000000"/>
                </a:solidFill>
                <a:latin typeface="Lato"/>
                <a:ea typeface="Lato"/>
              </a:rPr>
              <a:t>Here the similar movies are been recommended to the user according to his previous content search.</a:t>
            </a:r>
            <a:endParaRPr lang="en-IN" sz="1800" b="0" strike="noStrike" spc="-1" dirty="0">
              <a:latin typeface="Arial"/>
            </a:endParaRPr>
          </a:p>
          <a:p>
            <a:pPr marL="457200" indent="-341640">
              <a:lnSpc>
                <a:spcPct val="115000"/>
              </a:lnSpc>
              <a:buClr>
                <a:srgbClr val="000000"/>
              </a:buClr>
              <a:buFont typeface="Lato"/>
              <a:buAutoNum type="arabicPeriod"/>
            </a:pPr>
            <a:r>
              <a:rPr lang="en-IN" sz="1800" b="0" strike="noStrike" spc="-1" dirty="0">
                <a:solidFill>
                  <a:srgbClr val="000000"/>
                </a:solidFill>
                <a:latin typeface="Lato"/>
                <a:ea typeface="Lato"/>
              </a:rPr>
              <a:t>The core idea of content-based recommender system is to calculate the similarity between the items.</a:t>
            </a:r>
            <a:endParaRPr lang="en-IN" sz="1800" b="0" strike="noStrike" spc="-1" dirty="0">
              <a:latin typeface="Arial"/>
            </a:endParaRPr>
          </a:p>
          <a:p>
            <a:pPr marL="457200" indent="-341640">
              <a:lnSpc>
                <a:spcPct val="115000"/>
              </a:lnSpc>
              <a:buClr>
                <a:srgbClr val="000000"/>
              </a:buClr>
              <a:buFont typeface="Lato"/>
              <a:buAutoNum type="arabicPeriod"/>
            </a:pPr>
            <a:r>
              <a:rPr lang="en-IN" sz="1800" b="0" strike="noStrike" spc="-1" dirty="0">
                <a:solidFill>
                  <a:srgbClr val="000000"/>
                </a:solidFill>
                <a:latin typeface="Lato"/>
                <a:ea typeface="Lato"/>
              </a:rPr>
              <a:t>There are lot of methods to model items and the most famous one is “vector space model”.</a:t>
            </a:r>
            <a:endParaRPr lang="en-IN" sz="1800" b="0" strike="noStrike" spc="-1" dirty="0">
              <a:latin typeface="Arial"/>
            </a:endParaRPr>
          </a:p>
          <a:p>
            <a:pPr marL="457200" indent="-341640">
              <a:lnSpc>
                <a:spcPct val="115000"/>
              </a:lnSpc>
              <a:buClr>
                <a:srgbClr val="000000"/>
              </a:buClr>
              <a:buFont typeface="Lato"/>
              <a:buAutoNum type="arabicPeriod"/>
            </a:pPr>
            <a:r>
              <a:rPr lang="en-IN" spc="-1" dirty="0">
                <a:solidFill>
                  <a:srgbClr val="000000"/>
                </a:solidFill>
                <a:latin typeface="Lato"/>
                <a:ea typeface="Lato"/>
              </a:rPr>
              <a:t>Movie recommendation model recommends based on these features of the movie.</a:t>
            </a:r>
          </a:p>
          <a:p>
            <a:pPr marL="115560">
              <a:lnSpc>
                <a:spcPct val="115000"/>
              </a:lnSpc>
              <a:buClr>
                <a:srgbClr val="000000"/>
              </a:buClr>
            </a:pPr>
            <a:r>
              <a:rPr lang="en-IN" sz="1800" b="0" strike="noStrike" spc="-1" dirty="0">
                <a:latin typeface="Arial"/>
              </a:rPr>
              <a:t>    Title, overview</a:t>
            </a:r>
            <a:r>
              <a:rPr lang="en-IN" spc="-1" dirty="0">
                <a:latin typeface="Arial"/>
              </a:rPr>
              <a:t> of the movie</a:t>
            </a:r>
            <a:r>
              <a:rPr lang="en-IN" sz="1800" b="0" strike="noStrike" spc="-1" dirty="0">
                <a:latin typeface="Arial"/>
              </a:rPr>
              <a:t>,</a:t>
            </a:r>
            <a:r>
              <a:rPr lang="en-IN" spc="-1" dirty="0">
                <a:latin typeface="Arial"/>
              </a:rPr>
              <a:t> </a:t>
            </a:r>
            <a:r>
              <a:rPr lang="en-IN" sz="1800" b="0" strike="noStrike" spc="-1" dirty="0">
                <a:latin typeface="Arial"/>
              </a:rPr>
              <a:t>genres, keywords</a:t>
            </a:r>
            <a:r>
              <a:rPr lang="en-IN" spc="-1" dirty="0">
                <a:latin typeface="Arial"/>
              </a:rPr>
              <a:t> </a:t>
            </a:r>
            <a:r>
              <a:rPr lang="en-IN" sz="1800" b="0" strike="noStrike" spc="-1" dirty="0">
                <a:latin typeface="Arial"/>
              </a:rPr>
              <a:t>,</a:t>
            </a:r>
            <a:r>
              <a:rPr lang="en-IN" spc="-1" dirty="0">
                <a:latin typeface="Arial"/>
              </a:rPr>
              <a:t> </a:t>
            </a:r>
            <a:r>
              <a:rPr lang="en-IN" sz="1800" b="0" strike="noStrike" spc="-1" dirty="0">
                <a:latin typeface="Arial"/>
              </a:rPr>
              <a:t>cast</a:t>
            </a:r>
            <a:r>
              <a:rPr lang="en-IN" spc="-1" dirty="0">
                <a:latin typeface="Arial"/>
              </a:rPr>
              <a:t> </a:t>
            </a:r>
            <a:r>
              <a:rPr lang="en-IN" sz="1800" b="0" strike="noStrike" spc="-1" dirty="0">
                <a:latin typeface="Arial"/>
              </a:rPr>
              <a:t>,</a:t>
            </a:r>
            <a:r>
              <a:rPr lang="en-IN" spc="-1" dirty="0">
                <a:latin typeface="Arial"/>
              </a:rPr>
              <a:t> director.</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59480" y="2160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Abstract:</a:t>
            </a:r>
            <a:endParaRPr lang="en-IN" sz="2600" b="0" strike="noStrike" spc="-1">
              <a:latin typeface="Arial"/>
            </a:endParaRPr>
          </a:p>
        </p:txBody>
      </p:sp>
      <p:sp>
        <p:nvSpPr>
          <p:cNvPr id="135" name="CustomShape 2"/>
          <p:cNvSpPr/>
          <p:nvPr/>
        </p:nvSpPr>
        <p:spPr>
          <a:xfrm>
            <a:off x="72360" y="1008000"/>
            <a:ext cx="8998560" cy="4246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pPr>
            <a:endParaRPr lang="en-IN" sz="1800" b="0" strike="noStrike" spc="-1">
              <a:latin typeface="Arial"/>
            </a:endParaRPr>
          </a:p>
          <a:p>
            <a:pPr marL="457200" indent="-341640">
              <a:lnSpc>
                <a:spcPct val="150000"/>
              </a:lnSpc>
              <a:spcBef>
                <a:spcPts val="1599"/>
              </a:spcBef>
              <a:buClr>
                <a:srgbClr val="000000"/>
              </a:buClr>
              <a:buFont typeface="Lato"/>
              <a:buChar char="●"/>
            </a:pPr>
            <a:r>
              <a:rPr lang="en-IN" sz="1800" b="0" strike="noStrike" spc="-1">
                <a:solidFill>
                  <a:srgbClr val="000000"/>
                </a:solidFill>
                <a:latin typeface="Lato"/>
                <a:ea typeface="Lato"/>
              </a:rPr>
              <a:t>Showing the movie recommendations is essential so that the user need not waste a lot of time searching for the content which he/she might like. </a:t>
            </a: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From this, movie recommendation system plays an important role to get personalized movie recommendations.</a:t>
            </a: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In this Project the recommendations are made using “Content-based filtering”  which are using a “text to vector conversion” technique to find the similarity between the vectors.</a:t>
            </a: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178"/>
          <p:cNvPicPr/>
          <p:nvPr/>
        </p:nvPicPr>
        <p:blipFill>
          <a:blip r:embed="rId2"/>
          <a:srcRect l="17927" t="20768" r="46635"/>
          <a:stretch/>
        </p:blipFill>
        <p:spPr>
          <a:xfrm>
            <a:off x="288000" y="216000"/>
            <a:ext cx="8496000" cy="4824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72000" y="1155600"/>
            <a:ext cx="9143640" cy="3987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1640">
              <a:lnSpc>
                <a:spcPct val="115000"/>
              </a:lnSpc>
              <a:buClr>
                <a:srgbClr val="000000"/>
              </a:buClr>
              <a:buFont typeface="Lato"/>
              <a:buAutoNum type="arabicPeriod"/>
            </a:pPr>
            <a:endParaRPr lang="en-IN" sz="1800" b="0" strike="noStrike" spc="-1">
              <a:latin typeface="Arial"/>
            </a:endParaRPr>
          </a:p>
          <a:p>
            <a:pPr marL="457200" indent="-341640">
              <a:lnSpc>
                <a:spcPct val="115000"/>
              </a:lnSpc>
              <a:buClr>
                <a:srgbClr val="000000"/>
              </a:buClr>
              <a:buFont typeface="Lato"/>
              <a:buAutoNum type="arabicPeriod"/>
            </a:pPr>
            <a:r>
              <a:rPr lang="en-IN" sz="1800" b="0" strike="noStrike" spc="-1">
                <a:solidFill>
                  <a:srgbClr val="000000"/>
                </a:solidFill>
                <a:latin typeface="Lato"/>
                <a:ea typeface="Lato"/>
              </a:rPr>
              <a:t>Suppose I am a big fan of the Harry Potter series and watch only such kind of movies on the internet. </a:t>
            </a:r>
            <a:endParaRPr lang="en-IN" sz="1800" b="0" strike="noStrike" spc="-1">
              <a:latin typeface="Arial"/>
            </a:endParaRPr>
          </a:p>
          <a:p>
            <a:pPr marL="457200" indent="-341640">
              <a:lnSpc>
                <a:spcPct val="115000"/>
              </a:lnSpc>
              <a:buClr>
                <a:srgbClr val="000000"/>
              </a:buClr>
              <a:buFont typeface="Lato"/>
              <a:buAutoNum type="arabicPeriod"/>
            </a:pPr>
            <a:r>
              <a:rPr lang="en-IN" sz="1800" b="0" strike="noStrike" spc="-1">
                <a:solidFill>
                  <a:srgbClr val="000000"/>
                </a:solidFill>
                <a:latin typeface="Lato"/>
                <a:ea typeface="Lato"/>
              </a:rPr>
              <a:t>When my data will be gathered from Google or wikipedia, it will be found out that I am a fan of fantasy movies.</a:t>
            </a:r>
            <a:endParaRPr lang="en-IN" sz="1800" b="0" strike="noStrike" spc="-1">
              <a:latin typeface="Arial"/>
            </a:endParaRPr>
          </a:p>
          <a:p>
            <a:pPr marL="457200" indent="-341640">
              <a:lnSpc>
                <a:spcPct val="115000"/>
              </a:lnSpc>
              <a:buClr>
                <a:srgbClr val="000000"/>
              </a:buClr>
              <a:buFont typeface="Lato"/>
              <a:buAutoNum type="arabicPeriod"/>
            </a:pPr>
            <a:r>
              <a:rPr lang="en-IN" sz="1800" b="0" strike="noStrike" spc="-1">
                <a:solidFill>
                  <a:srgbClr val="000000"/>
                </a:solidFill>
                <a:latin typeface="Lato"/>
                <a:ea typeface="Lato"/>
              </a:rPr>
              <a:t>Therefore, my recommendation will be filled with fantasy movies. Among all the movies the ones best for me will be curated and then recommend for me.</a:t>
            </a:r>
            <a:endParaRPr lang="en-IN" sz="1800" b="0" strike="noStrike" spc="-1">
              <a:latin typeface="Arial"/>
            </a:endParaRPr>
          </a:p>
          <a:p>
            <a:pPr marL="457200" indent="-341640">
              <a:lnSpc>
                <a:spcPct val="115000"/>
              </a:lnSpc>
              <a:buClr>
                <a:srgbClr val="000000"/>
              </a:buClr>
              <a:buFont typeface="Lato"/>
              <a:buAutoNum type="arabicPeriod"/>
            </a:pPr>
            <a:r>
              <a:rPr lang="en-IN" sz="1800" b="0" strike="noStrike" spc="-1">
                <a:solidFill>
                  <a:srgbClr val="000000"/>
                </a:solidFill>
                <a:latin typeface="Lato"/>
                <a:ea typeface="Lato"/>
              </a:rPr>
              <a:t>Suppose there are two movies, one is fantastic beasts and other is shawshank redemption, then according to my preference fantastic beasts will be recommend to me.</a:t>
            </a:r>
            <a:endParaRPr lang="en-IN" sz="1800" b="0" strike="noStrike" spc="-1">
              <a:latin typeface="Arial"/>
            </a:endParaRPr>
          </a:p>
        </p:txBody>
      </p:sp>
      <p:sp>
        <p:nvSpPr>
          <p:cNvPr id="181" name="CustomShape 2"/>
          <p:cNvSpPr/>
          <p:nvPr/>
        </p:nvSpPr>
        <p:spPr>
          <a:xfrm>
            <a:off x="216000" y="2880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u="sng" strike="noStrike" spc="-1">
                <a:solidFill>
                  <a:srgbClr val="1A1A1A"/>
                </a:solidFill>
                <a:uFillTx/>
                <a:latin typeface="Raleway"/>
                <a:ea typeface="Raleway"/>
              </a:rPr>
              <a:t>Example</a:t>
            </a:r>
            <a:endParaRPr lang="en-IN" sz="2600" b="0" u="sng" strike="noStrike" spc="-1">
              <a:uFillTx/>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16000" y="2880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How does it work..?</a:t>
            </a:r>
            <a:endParaRPr lang="en-IN" sz="2600" b="0" strike="noStrike" spc="-1">
              <a:latin typeface="Arial"/>
            </a:endParaRPr>
          </a:p>
        </p:txBody>
      </p:sp>
      <p:sp>
        <p:nvSpPr>
          <p:cNvPr id="183" name="CustomShape 2"/>
          <p:cNvSpPr/>
          <p:nvPr/>
        </p:nvSpPr>
        <p:spPr>
          <a:xfrm>
            <a:off x="-72000" y="1155600"/>
            <a:ext cx="9143640" cy="3987720"/>
          </a:xfrm>
          <a:prstGeom prst="rect">
            <a:avLst/>
          </a:prstGeom>
          <a:noFill/>
          <a:ln>
            <a:noFill/>
          </a:ln>
        </p:spPr>
        <p:style>
          <a:lnRef idx="0">
            <a:scrgbClr r="0" g="0" b="0"/>
          </a:lnRef>
          <a:fillRef idx="0">
            <a:scrgbClr r="0" g="0" b="0"/>
          </a:fillRef>
          <a:effectRef idx="0">
            <a:scrgbClr r="0" g="0" b="0"/>
          </a:effectRef>
          <a:fontRef idx="minor"/>
        </p:style>
      </p:sp>
      <p:sp>
        <p:nvSpPr>
          <p:cNvPr id="184" name="CustomShape 3"/>
          <p:cNvSpPr/>
          <p:nvPr/>
        </p:nvSpPr>
        <p:spPr>
          <a:xfrm>
            <a:off x="-300240" y="504000"/>
            <a:ext cx="930024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spcBef>
                <a:spcPts val="1599"/>
              </a:spcBef>
            </a:pPr>
            <a:endParaRPr lang="en-IN" sz="1800" b="0" strike="noStrike" spc="-1" dirty="0">
              <a:latin typeface="Arial"/>
            </a:endParaRPr>
          </a:p>
          <a:p>
            <a:pPr marL="457200">
              <a:lnSpc>
                <a:spcPct val="150000"/>
              </a:lnSpc>
            </a:pPr>
            <a:endParaRPr lang="en-IN" sz="1800" b="0" strike="noStrike" spc="-1" dirty="0">
              <a:latin typeface="Arial"/>
            </a:endParaRPr>
          </a:p>
          <a:p>
            <a:pPr marL="457200">
              <a:lnSpc>
                <a:spcPct val="150000"/>
              </a:lnSpc>
            </a:pPr>
            <a:r>
              <a:rPr lang="en-IN" sz="1800" b="0" strike="noStrike" spc="-1" dirty="0">
                <a:latin typeface="Arial"/>
              </a:rPr>
              <a:t>1. </a:t>
            </a:r>
            <a:r>
              <a:rPr lang="en-IN" sz="1800" b="0" strike="noStrike" spc="-1" dirty="0">
                <a:solidFill>
                  <a:srgbClr val="000000"/>
                </a:solidFill>
                <a:latin typeface="Lato"/>
                <a:ea typeface="Lato"/>
              </a:rPr>
              <a:t>The content-based recommendation system works on the “vectorization”.</a:t>
            </a:r>
            <a:endParaRPr lang="en-IN" sz="1800" b="0" strike="noStrike" spc="-1" dirty="0">
              <a:latin typeface="Arial"/>
            </a:endParaRPr>
          </a:p>
          <a:p>
            <a:pPr marL="457200">
              <a:lnSpc>
                <a:spcPct val="150000"/>
              </a:lnSpc>
            </a:pPr>
            <a:r>
              <a:rPr lang="en-IN" sz="1800" b="0" strike="noStrike" spc="-1" dirty="0">
                <a:latin typeface="Arial"/>
              </a:rPr>
              <a:t>2. We convert movie tag in vector form.</a:t>
            </a:r>
          </a:p>
          <a:p>
            <a:pPr marL="457200">
              <a:lnSpc>
                <a:spcPct val="150000"/>
              </a:lnSpc>
            </a:pPr>
            <a:r>
              <a:rPr lang="en-IN" spc="-1" dirty="0">
                <a:latin typeface="Arial"/>
              </a:rPr>
              <a:t>3. We use ‘Bag of Words’ technique to convert text into vector.</a:t>
            </a:r>
          </a:p>
          <a:p>
            <a:pPr marL="457200">
              <a:lnSpc>
                <a:spcPct val="150000"/>
              </a:lnSpc>
            </a:pPr>
            <a:r>
              <a:rPr lang="en-IN" sz="1800" b="0" strike="noStrike" spc="-1" dirty="0">
                <a:latin typeface="Arial"/>
              </a:rPr>
              <a:t>4. The bag of words technique involves breaking down movie titles, descriptors, and       reviews into individual words, or “tokens.” These tokens are then counted and used to create a vector representation of the movie.</a:t>
            </a:r>
            <a:endParaRPr lang="en-IN" sz="1800" b="0" strike="noStrike" spc="-1" dirty="0">
              <a:latin typeface="+mj-l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926D-2A80-D16D-94D8-A5A628975378}"/>
              </a:ext>
            </a:extLst>
          </p:cNvPr>
          <p:cNvSpPr>
            <a:spLocks noGrp="1"/>
          </p:cNvSpPr>
          <p:nvPr>
            <p:ph type="title"/>
          </p:nvPr>
        </p:nvSpPr>
        <p:spPr/>
        <p:txBody>
          <a:bodyPr/>
          <a:lstStyle/>
          <a:p>
            <a:r>
              <a:rPr lang="en-IN" dirty="0"/>
              <a:t>Bag of words</a:t>
            </a:r>
          </a:p>
        </p:txBody>
      </p:sp>
      <p:sp>
        <p:nvSpPr>
          <p:cNvPr id="4" name="CustomShape 3">
            <a:extLst>
              <a:ext uri="{FF2B5EF4-FFF2-40B4-BE49-F238E27FC236}">
                <a16:creationId xmlns:a16="http://schemas.microsoft.com/office/drawing/2014/main" id="{7A535694-8217-BFB4-D278-5F6BFEF58631}"/>
              </a:ext>
            </a:extLst>
          </p:cNvPr>
          <p:cNvSpPr/>
          <p:nvPr/>
        </p:nvSpPr>
        <p:spPr>
          <a:xfrm>
            <a:off x="-211030" y="1247414"/>
            <a:ext cx="930024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spcBef>
                <a:spcPts val="1599"/>
              </a:spcBef>
            </a:pPr>
            <a:endParaRPr lang="en-IN" spc="-1" dirty="0">
              <a:latin typeface="Arial"/>
            </a:endParaRPr>
          </a:p>
          <a:p>
            <a:pPr marL="457200">
              <a:lnSpc>
                <a:spcPct val="150000"/>
              </a:lnSpc>
              <a:spcBef>
                <a:spcPts val="1599"/>
              </a:spcBef>
            </a:pPr>
            <a:endParaRPr lang="en-IN" sz="1800" b="0" strike="noStrike" spc="-1" dirty="0">
              <a:latin typeface="Arial"/>
            </a:endParaRPr>
          </a:p>
        </p:txBody>
      </p:sp>
      <p:sp>
        <p:nvSpPr>
          <p:cNvPr id="5" name="CustomShape 3">
            <a:extLst>
              <a:ext uri="{FF2B5EF4-FFF2-40B4-BE49-F238E27FC236}">
                <a16:creationId xmlns:a16="http://schemas.microsoft.com/office/drawing/2014/main" id="{AF637F04-7351-DA3A-539B-E445D49E2511}"/>
              </a:ext>
            </a:extLst>
          </p:cNvPr>
          <p:cNvSpPr/>
          <p:nvPr/>
        </p:nvSpPr>
        <p:spPr>
          <a:xfrm>
            <a:off x="-300240" y="504000"/>
            <a:ext cx="930024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spcBef>
                <a:spcPts val="1599"/>
              </a:spcBef>
            </a:pPr>
            <a:endParaRPr lang="en-IN" sz="1800" b="0" strike="noStrike" spc="-1" dirty="0">
              <a:latin typeface="Arial"/>
            </a:endParaRPr>
          </a:p>
          <a:p>
            <a:pPr marL="457200">
              <a:lnSpc>
                <a:spcPct val="150000"/>
              </a:lnSpc>
            </a:pPr>
            <a:endParaRPr lang="en-IN" sz="1800" b="0" strike="noStrike" spc="-1" dirty="0">
              <a:latin typeface="Arial"/>
            </a:endParaRPr>
          </a:p>
          <a:p>
            <a:pPr marL="800100" indent="-342900">
              <a:lnSpc>
                <a:spcPct val="150000"/>
              </a:lnSpc>
              <a:buAutoNum type="arabicPeriod"/>
            </a:pPr>
            <a:r>
              <a:rPr lang="en-IN" sz="1800" b="0" strike="noStrike" spc="-1" dirty="0">
                <a:latin typeface="Arial"/>
              </a:rPr>
              <a:t>Extracts 5000 most common words from the all movie tags.</a:t>
            </a:r>
          </a:p>
          <a:p>
            <a:pPr marL="800100" indent="-342900">
              <a:lnSpc>
                <a:spcPct val="150000"/>
              </a:lnSpc>
              <a:buAutoNum type="arabicPeriod"/>
            </a:pPr>
            <a:r>
              <a:rPr lang="en-IN" spc="-1" dirty="0">
                <a:latin typeface="Arial"/>
              </a:rPr>
              <a:t>Counts these words in each movie, these word counts numbers represent a vector for each movie. </a:t>
            </a:r>
            <a:endParaRPr lang="en-IN" sz="1800" b="0" strike="noStrike" spc="-1" dirty="0">
              <a:latin typeface="Arial"/>
            </a:endParaRPr>
          </a:p>
          <a:p>
            <a:pPr marL="800100" indent="-342900">
              <a:lnSpc>
                <a:spcPct val="150000"/>
              </a:lnSpc>
              <a:buAutoNum type="arabicPeriod"/>
            </a:pPr>
            <a:endParaRPr lang="en-IN" sz="1800" b="0" strike="noStrike" spc="-1" dirty="0">
              <a:latin typeface="+mj-lt"/>
            </a:endParaRPr>
          </a:p>
        </p:txBody>
      </p:sp>
      <p:pic>
        <p:nvPicPr>
          <p:cNvPr id="6" name="Picture 2" descr="Text Vectorization: Bag of Words (BoW) | by Vaibhav Jayaswal | Towards Data  Science">
            <a:extLst>
              <a:ext uri="{FF2B5EF4-FFF2-40B4-BE49-F238E27FC236}">
                <a16:creationId xmlns:a16="http://schemas.microsoft.com/office/drawing/2014/main" id="{AB59DB38-26A7-3B93-A6F0-8C60E46F1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30" y="2614200"/>
            <a:ext cx="81153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3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itHub - kishan0725/Content-Based-Movie-Recommender-System: Recommends top  10 movies for you">
            <a:extLst>
              <a:ext uri="{FF2B5EF4-FFF2-40B4-BE49-F238E27FC236}">
                <a16:creationId xmlns:a16="http://schemas.microsoft.com/office/drawing/2014/main" id="{0B91BF79-3629-9907-EE5C-041A0F1E3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19" y="195625"/>
            <a:ext cx="5543085" cy="427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550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60200" y="40176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Hybrid Model</a:t>
            </a:r>
            <a:endParaRPr lang="en-IN" sz="2600" b="0" strike="noStrike" spc="-1">
              <a:latin typeface="Arial"/>
            </a:endParaRPr>
          </a:p>
        </p:txBody>
      </p:sp>
      <p:pic>
        <p:nvPicPr>
          <p:cNvPr id="189" name="Google Shape;256;p39"/>
          <p:cNvPicPr/>
          <p:nvPr/>
        </p:nvPicPr>
        <p:blipFill>
          <a:blip r:embed="rId2"/>
          <a:srcRect l="-3870" t="-2120" r="-3374" b="-2436"/>
          <a:stretch/>
        </p:blipFill>
        <p:spPr>
          <a:xfrm>
            <a:off x="4514400" y="579600"/>
            <a:ext cx="3947040" cy="4467240"/>
          </a:xfrm>
          <a:prstGeom prst="rect">
            <a:avLst/>
          </a:prstGeom>
          <a:ln w="9360">
            <a:solidFill>
              <a:srgbClr val="000000"/>
            </a:solidFill>
            <a:round/>
          </a:ln>
        </p:spPr>
      </p:pic>
      <p:sp>
        <p:nvSpPr>
          <p:cNvPr id="190" name="CustomShape 2"/>
          <p:cNvSpPr/>
          <p:nvPr/>
        </p:nvSpPr>
        <p:spPr>
          <a:xfrm>
            <a:off x="0" y="973080"/>
            <a:ext cx="4463640" cy="41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Lato"/>
                <a:ea typeface="Lato"/>
              </a:rPr>
              <a:t>         Hybrid Recommender System is more and more popular currently.</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Lato"/>
                <a:ea typeface="Lato"/>
              </a:rPr>
              <a:t>	Combining collaborative filtering and content-based filtering can be more effective in recommendations of items to the users.</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Lato"/>
                <a:ea typeface="Lato"/>
              </a:rPr>
              <a:t>	There are many ways to implement hybrid model: by simply combine the results of CF and CB recommendations.</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0E62-8927-23BE-A438-E700589C4D42}"/>
              </a:ext>
            </a:extLst>
          </p:cNvPr>
          <p:cNvSpPr>
            <a:spLocks noGrp="1"/>
          </p:cNvSpPr>
          <p:nvPr>
            <p:ph type="title"/>
          </p:nvPr>
        </p:nvSpPr>
        <p:spPr/>
        <p:txBody>
          <a:bodyPr/>
          <a:lstStyle/>
          <a:p>
            <a:r>
              <a:rPr lang="en-IN" dirty="0"/>
              <a:t>Result</a:t>
            </a:r>
          </a:p>
        </p:txBody>
      </p:sp>
      <p:pic>
        <p:nvPicPr>
          <p:cNvPr id="5" name="Picture 4">
            <a:extLst>
              <a:ext uri="{FF2B5EF4-FFF2-40B4-BE49-F238E27FC236}">
                <a16:creationId xmlns:a16="http://schemas.microsoft.com/office/drawing/2014/main" id="{6AEAFFDE-FAED-B8A0-6E81-5362D715800B}"/>
              </a:ext>
            </a:extLst>
          </p:cNvPr>
          <p:cNvPicPr>
            <a:picLocks noChangeAspect="1"/>
          </p:cNvPicPr>
          <p:nvPr/>
        </p:nvPicPr>
        <p:blipFill rotWithShape="1">
          <a:blip r:embed="rId2">
            <a:extLst>
              <a:ext uri="{28A0092B-C50C-407E-A947-70E740481C1C}">
                <a14:useLocalDpi xmlns:a14="http://schemas.microsoft.com/office/drawing/2010/main" val="0"/>
              </a:ext>
            </a:extLst>
          </a:blip>
          <a:srcRect l="16368" r="13967" b="24477"/>
          <a:stretch/>
        </p:blipFill>
        <p:spPr>
          <a:xfrm>
            <a:off x="327101" y="1127173"/>
            <a:ext cx="8549269" cy="3690155"/>
          </a:xfrm>
          <a:prstGeom prst="rect">
            <a:avLst/>
          </a:prstGeom>
        </p:spPr>
      </p:pic>
    </p:spTree>
    <p:extLst>
      <p:ext uri="{BB962C8B-B14F-4D97-AF65-F5344CB8AC3E}">
        <p14:creationId xmlns:p14="http://schemas.microsoft.com/office/powerpoint/2010/main" val="194767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3172320" y="2002320"/>
            <a:ext cx="2037240" cy="1728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br/>
            <a:br/>
            <a:endParaRPr lang="en-IN" sz="1800" b="0" strike="noStrike" spc="-1">
              <a:latin typeface="Arial"/>
            </a:endParaRPr>
          </a:p>
        </p:txBody>
      </p:sp>
      <p:pic>
        <p:nvPicPr>
          <p:cNvPr id="198" name="Picture 197"/>
          <p:cNvPicPr/>
          <p:nvPr/>
        </p:nvPicPr>
        <p:blipFill>
          <a:blip r:embed="rId2"/>
          <a:srcRect l="11624" t="13765" r="22221" b="4995"/>
          <a:stretch/>
        </p:blipFill>
        <p:spPr>
          <a:xfrm>
            <a:off x="288000" y="720000"/>
            <a:ext cx="8423280" cy="4174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47480" y="40104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Objectives:</a:t>
            </a:r>
            <a:endParaRPr lang="en-IN" sz="2600" b="0" strike="noStrike" spc="-1">
              <a:latin typeface="Arial"/>
            </a:endParaRPr>
          </a:p>
        </p:txBody>
      </p:sp>
      <p:sp>
        <p:nvSpPr>
          <p:cNvPr id="137" name="CustomShape 2"/>
          <p:cNvSpPr/>
          <p:nvPr/>
        </p:nvSpPr>
        <p:spPr>
          <a:xfrm>
            <a:off x="72000" y="720000"/>
            <a:ext cx="822024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pPr>
            <a:endParaRPr lang="en-IN" sz="1800" b="0" strike="noStrike" spc="-1">
              <a:latin typeface="Arial"/>
            </a:endParaRPr>
          </a:p>
          <a:p>
            <a:pPr marL="457200" indent="-341640">
              <a:lnSpc>
                <a:spcPct val="150000"/>
              </a:lnSpc>
              <a:spcBef>
                <a:spcPts val="1599"/>
              </a:spcBef>
              <a:buClr>
                <a:srgbClr val="000000"/>
              </a:buClr>
              <a:buFont typeface="Lato"/>
              <a:buChar char="●"/>
            </a:pPr>
            <a:r>
              <a:rPr lang="en-IN" sz="1800" b="0" strike="noStrike" spc="-1">
                <a:solidFill>
                  <a:srgbClr val="000000"/>
                </a:solidFill>
                <a:latin typeface="Lato"/>
                <a:ea typeface="Lato"/>
              </a:rPr>
              <a:t>Build  a  movie  recommendation  system  based  on  ‘TMDB’  dataset. </a:t>
            </a: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We  wish  to integrate  the  aspects  of  personalization  of  user  with  the  overall features of movie such as genre, popularity etc.</a:t>
            </a: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Providing the accurate and most confined results by using the distance between two vector models and graph plottings.</a:t>
            </a: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Classifying the user interested movies and recommend them to their searches fast with the help of libraries and softwares such as pip and pandas etc.</a:t>
            </a:r>
            <a:endParaRPr lang="en-IN" sz="1800" b="0" strike="noStrike" spc="-1">
              <a:latin typeface="Arial"/>
            </a:endParaRPr>
          </a:p>
          <a:p>
            <a:pPr>
              <a:lnSpc>
                <a:spcPct val="15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87840" y="2574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Introduction:</a:t>
            </a:r>
            <a:endParaRPr lang="en-IN" sz="2600" b="0" strike="noStrike" spc="-1">
              <a:latin typeface="Arial"/>
            </a:endParaRPr>
          </a:p>
        </p:txBody>
      </p:sp>
      <p:sp>
        <p:nvSpPr>
          <p:cNvPr id="139" name="CustomShape 2"/>
          <p:cNvSpPr/>
          <p:nvPr/>
        </p:nvSpPr>
        <p:spPr>
          <a:xfrm>
            <a:off x="-12960" y="864000"/>
            <a:ext cx="908424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pPr>
            <a:endParaRPr lang="en-IN" sz="1800" b="0" strike="noStrike" spc="-1">
              <a:latin typeface="Arial"/>
            </a:endParaRPr>
          </a:p>
          <a:p>
            <a:pPr marL="457200" indent="-341640">
              <a:lnSpc>
                <a:spcPct val="150000"/>
              </a:lnSpc>
              <a:spcBef>
                <a:spcPts val="1599"/>
              </a:spcBef>
              <a:buClr>
                <a:srgbClr val="000000"/>
              </a:buClr>
              <a:buFont typeface="Lato"/>
              <a:buChar char="●"/>
            </a:pPr>
            <a:r>
              <a:rPr lang="en-IN" sz="1800" b="0" strike="noStrike" spc="-1">
                <a:solidFill>
                  <a:srgbClr val="000000"/>
                </a:solidFill>
                <a:latin typeface="Lato"/>
                <a:ea typeface="Lato"/>
              </a:rPr>
              <a:t>Due to abundance of information till 21</a:t>
            </a:r>
            <a:r>
              <a:rPr lang="en-IN" sz="1800" b="0" strike="noStrike" spc="-1" baseline="101000">
                <a:solidFill>
                  <a:srgbClr val="000000"/>
                </a:solidFill>
                <a:latin typeface="Lato"/>
                <a:ea typeface="Lato"/>
              </a:rPr>
              <a:t>st</a:t>
            </a:r>
            <a:r>
              <a:rPr lang="en-IN" sz="1800" b="0" strike="noStrike" spc="-1">
                <a:solidFill>
                  <a:srgbClr val="000000"/>
                </a:solidFill>
                <a:latin typeface="Lato"/>
                <a:ea typeface="Lato"/>
              </a:rPr>
              <a:t> century and rate of information flowing over the internet there is lot of confusion what to consume and what not consume.</a:t>
            </a: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So we need to filter the data in order to consume it, because generally we are not interested in each and everything available to us.</a:t>
            </a: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In order to filter the data, we need some filtering techniques.</a:t>
            </a: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By filtering the huge amount of data, user need not to waste a lot of time searching for the content which he might like on internet.</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7840" y="2574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What is a recommender system?</a:t>
            </a:r>
            <a:endParaRPr lang="en-IN" sz="2600" b="0" strike="noStrike" spc="-1">
              <a:latin typeface="Arial"/>
            </a:endParaRPr>
          </a:p>
        </p:txBody>
      </p:sp>
      <p:sp>
        <p:nvSpPr>
          <p:cNvPr id="141" name="CustomShape 2"/>
          <p:cNvSpPr/>
          <p:nvPr/>
        </p:nvSpPr>
        <p:spPr>
          <a:xfrm>
            <a:off x="59040" y="668160"/>
            <a:ext cx="894024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pPr>
            <a:endParaRPr lang="en-IN" sz="1800" b="0" strike="noStrike" spc="-1" dirty="0">
              <a:latin typeface="Arial"/>
            </a:endParaRPr>
          </a:p>
          <a:p>
            <a:pPr marL="457200">
              <a:lnSpc>
                <a:spcPct val="150000"/>
              </a:lnSpc>
              <a:spcBef>
                <a:spcPts val="1599"/>
              </a:spcBef>
            </a:pPr>
            <a:r>
              <a:rPr lang="en-IN" sz="1800" b="0" strike="noStrike" spc="-1" dirty="0">
                <a:solidFill>
                  <a:srgbClr val="000000"/>
                </a:solidFill>
                <a:latin typeface="Lato"/>
                <a:ea typeface="Lato"/>
              </a:rPr>
              <a:t>                          A Recommender system is a simple algorithm whose aim is to provide the most relevant information to a user by discovering patterns in a dataset.  The algorithm rates the items and shows the user the items that they would rate highly. An example of recommendation is when you visit amazon and you notice that some items are being recommended to you or when Netflix recommends certain movies to you. They are also used by the Music streaming applications such as Spotify and </a:t>
            </a:r>
            <a:r>
              <a:rPr lang="en-IN" spc="-1" dirty="0" err="1">
                <a:solidFill>
                  <a:srgbClr val="000000"/>
                </a:solidFill>
                <a:latin typeface="Lato"/>
                <a:ea typeface="Lato"/>
              </a:rPr>
              <a:t>Jiosaavn</a:t>
            </a:r>
            <a:r>
              <a:rPr lang="en-IN" sz="1800" b="0" strike="noStrike" spc="-1" dirty="0">
                <a:solidFill>
                  <a:srgbClr val="000000"/>
                </a:solidFill>
                <a:latin typeface="Lato"/>
                <a:ea typeface="Lato"/>
              </a:rPr>
              <a:t> to recommend music that you might like.</a:t>
            </a:r>
            <a:endParaRPr lang="en-IN" sz="1800" b="0" strike="noStrike" spc="-1" dirty="0">
              <a:latin typeface="Arial"/>
            </a:endParaRPr>
          </a:p>
          <a:p>
            <a:pPr marL="457200">
              <a:lnSpc>
                <a:spcPct val="150000"/>
              </a:lnSpc>
            </a:pPr>
            <a:endParaRPr lang="en-IN" sz="1800" b="0" strike="noStrike" spc="-1" dirty="0">
              <a:latin typeface="Arial"/>
            </a:endParaRPr>
          </a:p>
          <a:p>
            <a:pPr marL="457200">
              <a:lnSpc>
                <a:spcPct val="150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72000" y="812160"/>
            <a:ext cx="914328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spcBef>
                <a:spcPts val="1599"/>
              </a:spcBef>
            </a:pPr>
            <a:endParaRPr lang="en-IN" sz="1800" b="0" strike="noStrike" spc="-1">
              <a:latin typeface="Arial"/>
            </a:endParaRPr>
          </a:p>
          <a:p>
            <a:pPr marL="457200" indent="-341640">
              <a:lnSpc>
                <a:spcPct val="150000"/>
              </a:lnSpc>
              <a:buClr>
                <a:srgbClr val="000000"/>
              </a:buClr>
              <a:buFont typeface="Lato"/>
              <a:buChar char="●"/>
            </a:pPr>
            <a:r>
              <a:rPr lang="en-IN" sz="1800" b="0" strike="noStrike" spc="-1">
                <a:solidFill>
                  <a:srgbClr val="000000"/>
                </a:solidFill>
                <a:latin typeface="Lato"/>
                <a:ea typeface="Lato"/>
              </a:rPr>
              <a:t>Below is a very simple illustration of how recommender system work in the context of a movie recommendation.</a:t>
            </a: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p:txBody>
      </p:sp>
      <p:pic>
        <p:nvPicPr>
          <p:cNvPr id="143" name="Picture 142"/>
          <p:cNvPicPr/>
          <p:nvPr/>
        </p:nvPicPr>
        <p:blipFill>
          <a:blip r:embed="rId2"/>
          <a:stretch/>
        </p:blipFill>
        <p:spPr>
          <a:xfrm>
            <a:off x="648000" y="2232000"/>
            <a:ext cx="7559280" cy="2663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143"/>
          <p:cNvPicPr/>
          <p:nvPr/>
        </p:nvPicPr>
        <p:blipFill>
          <a:blip r:embed="rId2"/>
          <a:srcRect l="17138" t="12362" r="17500" b="13401"/>
          <a:stretch/>
        </p:blipFill>
        <p:spPr>
          <a:xfrm>
            <a:off x="182160" y="126720"/>
            <a:ext cx="4994280" cy="2608920"/>
          </a:xfrm>
          <a:prstGeom prst="rect">
            <a:avLst/>
          </a:prstGeom>
          <a:ln>
            <a:noFill/>
          </a:ln>
        </p:spPr>
      </p:pic>
      <p:pic>
        <p:nvPicPr>
          <p:cNvPr id="145" name="Picture 144"/>
          <p:cNvPicPr/>
          <p:nvPr/>
        </p:nvPicPr>
        <p:blipFill>
          <a:blip r:embed="rId3"/>
          <a:srcRect l="17138" t="23563" r="18286" b="5605"/>
          <a:stretch/>
        </p:blipFill>
        <p:spPr>
          <a:xfrm>
            <a:off x="3888000" y="2376000"/>
            <a:ext cx="5183640" cy="2767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03840" y="5580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u="sng" strike="noStrike" spc="-1">
                <a:solidFill>
                  <a:srgbClr val="1A1A1A"/>
                </a:solidFill>
                <a:uFillTx/>
                <a:latin typeface="Raleway"/>
                <a:ea typeface="Raleway"/>
              </a:rPr>
              <a:t>Proposed Methodology</a:t>
            </a:r>
            <a:endParaRPr lang="en-IN" sz="2600" b="0" u="sng" strike="noStrike" spc="-1">
              <a:uFillTx/>
              <a:latin typeface="Arial"/>
            </a:endParaRPr>
          </a:p>
        </p:txBody>
      </p:sp>
      <p:sp>
        <p:nvSpPr>
          <p:cNvPr id="157" name="CustomShape 2"/>
          <p:cNvSpPr/>
          <p:nvPr/>
        </p:nvSpPr>
        <p:spPr>
          <a:xfrm>
            <a:off x="-144000" y="792000"/>
            <a:ext cx="908424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pPr>
            <a:endParaRPr lang="en-IN" sz="1800" b="0" strike="noStrike" spc="-1">
              <a:latin typeface="Arial"/>
            </a:endParaRPr>
          </a:p>
          <a:p>
            <a:pPr marL="457200" indent="-341640">
              <a:lnSpc>
                <a:spcPct val="150000"/>
              </a:lnSpc>
              <a:spcBef>
                <a:spcPts val="1599"/>
              </a:spcBef>
              <a:buClr>
                <a:srgbClr val="000000"/>
              </a:buClr>
              <a:buFont typeface="Lato"/>
              <a:buChar char="●"/>
            </a:pPr>
            <a:r>
              <a:rPr lang="en-IN" sz="1800" b="0" strike="noStrike" spc="-1">
                <a:solidFill>
                  <a:srgbClr val="000000"/>
                </a:solidFill>
                <a:latin typeface="Lato"/>
                <a:ea typeface="Lato"/>
              </a:rPr>
              <a:t>We need to perform preprocessing on the dataset and combine the relevant features. </a:t>
            </a:r>
            <a:endParaRPr lang="en-IN" sz="1800" b="0" strike="noStrike" spc="-1">
              <a:latin typeface="Arial"/>
            </a:endParaRPr>
          </a:p>
          <a:p>
            <a:pPr marL="457200" indent="-341640">
              <a:lnSpc>
                <a:spcPct val="150000"/>
              </a:lnSpc>
              <a:spcBef>
                <a:spcPts val="1599"/>
              </a:spcBef>
              <a:buClr>
                <a:srgbClr val="000000"/>
              </a:buClr>
              <a:buFont typeface="Lato"/>
              <a:buChar char="●"/>
            </a:pPr>
            <a:r>
              <a:rPr lang="en-IN" sz="1800" b="0" strike="noStrike" spc="-1">
                <a:solidFill>
                  <a:srgbClr val="000000"/>
                </a:solidFill>
                <a:latin typeface="Lato"/>
                <a:ea typeface="Lato"/>
              </a:rPr>
              <a:t>Later we need to convert the text from that particular features into vectors.</a:t>
            </a:r>
            <a:endParaRPr lang="en-IN" sz="1800" b="0" strike="noStrike" spc="-1">
              <a:latin typeface="Arial"/>
            </a:endParaRPr>
          </a:p>
          <a:p>
            <a:pPr marL="457200" indent="-341640">
              <a:lnSpc>
                <a:spcPct val="150000"/>
              </a:lnSpc>
              <a:spcBef>
                <a:spcPts val="1599"/>
              </a:spcBef>
              <a:buClr>
                <a:srgbClr val="000000"/>
              </a:buClr>
              <a:buFont typeface="Lato"/>
              <a:buChar char="●"/>
            </a:pPr>
            <a:r>
              <a:rPr lang="en-IN" sz="1800" b="0" strike="noStrike" spc="-1">
                <a:solidFill>
                  <a:srgbClr val="000000"/>
                </a:solidFill>
                <a:latin typeface="Lato"/>
                <a:ea typeface="Lato"/>
              </a:rPr>
              <a:t>Later we need to find the similarity between the vectors.</a:t>
            </a:r>
            <a:endParaRPr lang="en-IN" sz="1800" b="0" strike="noStrike" spc="-1">
              <a:latin typeface="Arial"/>
            </a:endParaRPr>
          </a:p>
          <a:p>
            <a:pPr>
              <a:lnSpc>
                <a:spcPct val="15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44000" y="1152000"/>
            <a:ext cx="9084240" cy="3075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a:lnSpc>
                <a:spcPct val="150000"/>
              </a:lnSpc>
            </a:pPr>
            <a:endParaRPr lang="en-IN" sz="1800" b="0" strike="noStrike" spc="-1" dirty="0">
              <a:latin typeface="Arial"/>
            </a:endParaRPr>
          </a:p>
          <a:p>
            <a:pPr marL="457200" indent="-341640">
              <a:lnSpc>
                <a:spcPct val="150000"/>
              </a:lnSpc>
              <a:spcBef>
                <a:spcPts val="1599"/>
              </a:spcBef>
              <a:buClr>
                <a:srgbClr val="000000"/>
              </a:buClr>
              <a:buFont typeface="Lato"/>
              <a:buChar char="●"/>
            </a:pPr>
            <a:r>
              <a:rPr lang="en-IN" sz="1800" b="0" strike="noStrike" spc="-1" dirty="0">
                <a:solidFill>
                  <a:srgbClr val="000000"/>
                </a:solidFill>
                <a:latin typeface="Lato"/>
                <a:ea typeface="Lato"/>
              </a:rPr>
              <a:t>There are different types of filtering techniques or movie recommendation algorithms available.</a:t>
            </a:r>
            <a:endParaRPr lang="en-IN" sz="1800" b="0" strike="noStrike" spc="-1" dirty="0">
              <a:latin typeface="Arial"/>
            </a:endParaRPr>
          </a:p>
          <a:p>
            <a:pPr marL="648000" lvl="2" indent="-215280">
              <a:lnSpc>
                <a:spcPct val="150000"/>
              </a:lnSpc>
              <a:spcBef>
                <a:spcPts val="1599"/>
              </a:spcBef>
              <a:buClr>
                <a:srgbClr val="000000"/>
              </a:buClr>
              <a:buSzPct val="45000"/>
              <a:buFont typeface="Wingdings" charset="2"/>
              <a:buChar char=""/>
            </a:pPr>
            <a:r>
              <a:rPr lang="en-IN" sz="1800" b="0" strike="noStrike" spc="-1" dirty="0">
                <a:solidFill>
                  <a:srgbClr val="000000"/>
                </a:solidFill>
                <a:latin typeface="Lato"/>
                <a:ea typeface="Lato"/>
              </a:rPr>
              <a:t>Popularity Based Model</a:t>
            </a:r>
            <a:endParaRPr lang="en-IN" sz="1800" b="0" strike="noStrike" spc="-1" dirty="0">
              <a:latin typeface="Arial"/>
            </a:endParaRPr>
          </a:p>
          <a:p>
            <a:pPr marL="648000" lvl="2" indent="-215280">
              <a:lnSpc>
                <a:spcPct val="150000"/>
              </a:lnSpc>
              <a:spcBef>
                <a:spcPts val="1599"/>
              </a:spcBef>
              <a:buClr>
                <a:srgbClr val="000000"/>
              </a:buClr>
              <a:buSzPct val="45000"/>
              <a:buFont typeface="Wingdings" charset="2"/>
              <a:buChar char=""/>
            </a:pPr>
            <a:r>
              <a:rPr lang="en-IN" sz="1800" b="0" strike="noStrike" spc="-1" dirty="0">
                <a:solidFill>
                  <a:srgbClr val="000000"/>
                </a:solidFill>
                <a:latin typeface="Lato"/>
                <a:ea typeface="Lato"/>
              </a:rPr>
              <a:t>Collaborative based Filtering</a:t>
            </a:r>
            <a:endParaRPr lang="en-IN" sz="1800" b="0" strike="noStrike" spc="-1" dirty="0">
              <a:latin typeface="Arial"/>
            </a:endParaRPr>
          </a:p>
          <a:p>
            <a:pPr marL="648000" lvl="2" indent="-215280">
              <a:lnSpc>
                <a:spcPct val="150000"/>
              </a:lnSpc>
              <a:spcBef>
                <a:spcPts val="1599"/>
              </a:spcBef>
              <a:buClr>
                <a:srgbClr val="000000"/>
              </a:buClr>
              <a:buSzPct val="45000"/>
              <a:buFont typeface="Wingdings" charset="2"/>
              <a:buChar char=""/>
            </a:pPr>
            <a:r>
              <a:rPr lang="en-IN" sz="1800" b="0" strike="noStrike" spc="-1" dirty="0">
                <a:solidFill>
                  <a:srgbClr val="000000"/>
                </a:solidFill>
                <a:latin typeface="Lato"/>
                <a:ea typeface="Lato"/>
              </a:rPr>
              <a:t>Content based Filtering</a:t>
            </a:r>
            <a:endParaRPr lang="en-IN" sz="1800" b="0" strike="noStrike" spc="-1" dirty="0">
              <a:latin typeface="Arial"/>
            </a:endParaRPr>
          </a:p>
          <a:p>
            <a:pPr marL="648000" lvl="2" indent="-215280">
              <a:lnSpc>
                <a:spcPct val="150000"/>
              </a:lnSpc>
              <a:spcBef>
                <a:spcPts val="1599"/>
              </a:spcBef>
              <a:buClr>
                <a:srgbClr val="000000"/>
              </a:buClr>
              <a:buSzPct val="45000"/>
              <a:buFont typeface="Wingdings" charset="2"/>
              <a:buChar char=""/>
            </a:pPr>
            <a:r>
              <a:rPr lang="en-IN" sz="1800" b="0" strike="noStrike" spc="-1" dirty="0">
                <a:solidFill>
                  <a:srgbClr val="000000"/>
                </a:solidFill>
                <a:latin typeface="Lato"/>
                <a:ea typeface="Lato"/>
              </a:rPr>
              <a:t>Hybrid </a:t>
            </a:r>
            <a:r>
              <a:rPr lang="en-IN" spc="-1" dirty="0">
                <a:solidFill>
                  <a:srgbClr val="000000"/>
                </a:solidFill>
                <a:latin typeface="Lato"/>
                <a:ea typeface="Lato"/>
              </a:rPr>
              <a:t>Model</a:t>
            </a:r>
            <a:endParaRPr lang="en-IN" sz="1800" b="0" strike="noStrike" spc="-1" dirty="0">
              <a:latin typeface="Arial"/>
            </a:endParaRPr>
          </a:p>
          <a:p>
            <a:pPr>
              <a:lnSpc>
                <a:spcPct val="150000"/>
              </a:lnSpc>
            </a:pPr>
            <a:endParaRPr lang="en-IN" sz="1800" b="0" strike="noStrike" spc="-1" dirty="0">
              <a:latin typeface="Arial"/>
            </a:endParaRPr>
          </a:p>
        </p:txBody>
      </p:sp>
      <p:sp>
        <p:nvSpPr>
          <p:cNvPr id="159" name="CustomShape 2"/>
          <p:cNvSpPr/>
          <p:nvPr/>
        </p:nvSpPr>
        <p:spPr>
          <a:xfrm>
            <a:off x="87840" y="257400"/>
            <a:ext cx="7687440" cy="533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600" b="1" strike="noStrike" spc="-1">
                <a:solidFill>
                  <a:srgbClr val="1A1A1A"/>
                </a:solidFill>
                <a:latin typeface="Raleway"/>
                <a:ea typeface="Raleway"/>
              </a:rPr>
              <a:t>Different types of recommendation techniques:</a:t>
            </a:r>
            <a:endParaRPr lang="en-IN"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TotalTime>
  <Words>1243</Words>
  <Application>Microsoft Office PowerPoint</Application>
  <PresentationFormat>On-screen Show (16:9)</PresentationFormat>
  <Paragraphs>104</Paragraphs>
  <Slides>27</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vt:lpstr>
      <vt:lpstr>Lato</vt:lpstr>
      <vt:lpstr>Raleway</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Bag of words</vt:lpstr>
      <vt:lpstr>PowerPoint Presentation</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vulasala hari krishna</cp:lastModifiedBy>
  <cp:revision>70</cp:revision>
  <dcterms:modified xsi:type="dcterms:W3CDTF">2023-05-03T03:35:40Z</dcterms:modified>
  <dc:language>en-IN</dc:language>
</cp:coreProperties>
</file>