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4" r:id="rId6"/>
    <p:sldId id="263" r:id="rId7"/>
    <p:sldId id="262" r:id="rId8"/>
    <p:sldId id="266" r:id="rId9"/>
    <p:sldId id="265" r:id="rId10"/>
    <p:sldId id="267" r:id="rId11"/>
    <p:sldId id="269" r:id="rId12"/>
    <p:sldId id="270" r:id="rId13"/>
    <p:sldId id="271" r:id="rId14"/>
    <p:sldId id="272"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7" autoAdjust="0"/>
    <p:restoredTop sz="94660"/>
  </p:normalViewPr>
  <p:slideViewPr>
    <p:cSldViewPr snapToGrid="0">
      <p:cViewPr varScale="1">
        <p:scale>
          <a:sx n="76" d="100"/>
          <a:sy n="76" d="100"/>
        </p:scale>
        <p:origin x="7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630A-A78E-406E-BB34-143B736A01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F7714C-9523-4F51-9F24-956E55E1A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55D25F-AECD-4CF7-BC40-5C18BE58A7F6}"/>
              </a:ext>
            </a:extLst>
          </p:cNvPr>
          <p:cNvSpPr>
            <a:spLocks noGrp="1"/>
          </p:cNvSpPr>
          <p:nvPr>
            <p:ph type="dt" sz="half" idx="10"/>
          </p:nvPr>
        </p:nvSpPr>
        <p:spPr/>
        <p:txBody>
          <a:bodyPr/>
          <a:lstStyle/>
          <a:p>
            <a:fld id="{210D258E-F0F2-46B9-B20B-B0A5BE794679}" type="datetimeFigureOut">
              <a:rPr lang="en-US" smtClean="0"/>
              <a:t>2/22/2020</a:t>
            </a:fld>
            <a:endParaRPr lang="en-US" dirty="0"/>
          </a:p>
        </p:txBody>
      </p:sp>
      <p:sp>
        <p:nvSpPr>
          <p:cNvPr id="5" name="Footer Placeholder 4">
            <a:extLst>
              <a:ext uri="{FF2B5EF4-FFF2-40B4-BE49-F238E27FC236}">
                <a16:creationId xmlns:a16="http://schemas.microsoft.com/office/drawing/2014/main" id="{67A8554B-1604-48EC-8D19-92EAE1149A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1930A60-E3B0-452D-848B-F651CC8DB762}"/>
              </a:ext>
            </a:extLst>
          </p:cNvPr>
          <p:cNvSpPr>
            <a:spLocks noGrp="1"/>
          </p:cNvSpPr>
          <p:nvPr>
            <p:ph type="sldNum" sz="quarter" idx="12"/>
          </p:nvPr>
        </p:nvSpPr>
        <p:spPr/>
        <p:txBody>
          <a:bodyPr/>
          <a:lstStyle/>
          <a:p>
            <a:fld id="{76303D00-87DA-4273-989A-C42DE013AC3E}" type="slidenum">
              <a:rPr lang="en-US" smtClean="0"/>
              <a:t>‹#›</a:t>
            </a:fld>
            <a:endParaRPr lang="en-US" dirty="0"/>
          </a:p>
        </p:txBody>
      </p:sp>
    </p:spTree>
    <p:extLst>
      <p:ext uri="{BB962C8B-B14F-4D97-AF65-F5344CB8AC3E}">
        <p14:creationId xmlns:p14="http://schemas.microsoft.com/office/powerpoint/2010/main" val="1633704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5EA5-59BE-40A1-89DB-CC432B001F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0D4B04-E3B1-4153-9406-BAF49E4FB3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3CBB24-7CB0-4560-ACAE-C3B9B76BF660}"/>
              </a:ext>
            </a:extLst>
          </p:cNvPr>
          <p:cNvSpPr>
            <a:spLocks noGrp="1"/>
          </p:cNvSpPr>
          <p:nvPr>
            <p:ph type="dt" sz="half" idx="10"/>
          </p:nvPr>
        </p:nvSpPr>
        <p:spPr/>
        <p:txBody>
          <a:bodyPr/>
          <a:lstStyle/>
          <a:p>
            <a:fld id="{210D258E-F0F2-46B9-B20B-B0A5BE794679}" type="datetimeFigureOut">
              <a:rPr lang="en-US" smtClean="0"/>
              <a:t>2/22/2020</a:t>
            </a:fld>
            <a:endParaRPr lang="en-US" dirty="0"/>
          </a:p>
        </p:txBody>
      </p:sp>
      <p:sp>
        <p:nvSpPr>
          <p:cNvPr id="5" name="Footer Placeholder 4">
            <a:extLst>
              <a:ext uri="{FF2B5EF4-FFF2-40B4-BE49-F238E27FC236}">
                <a16:creationId xmlns:a16="http://schemas.microsoft.com/office/drawing/2014/main" id="{7A77E4F0-5AD0-49B0-8455-181F8B90F0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7302D7D-251C-49A0-8CD0-43FD6926D021}"/>
              </a:ext>
            </a:extLst>
          </p:cNvPr>
          <p:cNvSpPr>
            <a:spLocks noGrp="1"/>
          </p:cNvSpPr>
          <p:nvPr>
            <p:ph type="sldNum" sz="quarter" idx="12"/>
          </p:nvPr>
        </p:nvSpPr>
        <p:spPr/>
        <p:txBody>
          <a:bodyPr/>
          <a:lstStyle/>
          <a:p>
            <a:fld id="{76303D00-87DA-4273-989A-C42DE013AC3E}" type="slidenum">
              <a:rPr lang="en-US" smtClean="0"/>
              <a:t>‹#›</a:t>
            </a:fld>
            <a:endParaRPr lang="en-US" dirty="0"/>
          </a:p>
        </p:txBody>
      </p:sp>
    </p:spTree>
    <p:extLst>
      <p:ext uri="{BB962C8B-B14F-4D97-AF65-F5344CB8AC3E}">
        <p14:creationId xmlns:p14="http://schemas.microsoft.com/office/powerpoint/2010/main" val="2426850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603C95-575F-41A9-B24A-D4C9880DE5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DAC505-FE88-44DB-8243-BF8C3F5B20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CF8FB-881E-484A-B6BF-B0334819CDE9}"/>
              </a:ext>
            </a:extLst>
          </p:cNvPr>
          <p:cNvSpPr>
            <a:spLocks noGrp="1"/>
          </p:cNvSpPr>
          <p:nvPr>
            <p:ph type="dt" sz="half" idx="10"/>
          </p:nvPr>
        </p:nvSpPr>
        <p:spPr/>
        <p:txBody>
          <a:bodyPr/>
          <a:lstStyle/>
          <a:p>
            <a:fld id="{210D258E-F0F2-46B9-B20B-B0A5BE794679}" type="datetimeFigureOut">
              <a:rPr lang="en-US" smtClean="0"/>
              <a:t>2/22/2020</a:t>
            </a:fld>
            <a:endParaRPr lang="en-US" dirty="0"/>
          </a:p>
        </p:txBody>
      </p:sp>
      <p:sp>
        <p:nvSpPr>
          <p:cNvPr id="5" name="Footer Placeholder 4">
            <a:extLst>
              <a:ext uri="{FF2B5EF4-FFF2-40B4-BE49-F238E27FC236}">
                <a16:creationId xmlns:a16="http://schemas.microsoft.com/office/drawing/2014/main" id="{1309325D-3BE0-4724-BB3F-BCF86810AE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4BB51C-BBC7-4A91-9225-6856FE67147E}"/>
              </a:ext>
            </a:extLst>
          </p:cNvPr>
          <p:cNvSpPr>
            <a:spLocks noGrp="1"/>
          </p:cNvSpPr>
          <p:nvPr>
            <p:ph type="sldNum" sz="quarter" idx="12"/>
          </p:nvPr>
        </p:nvSpPr>
        <p:spPr/>
        <p:txBody>
          <a:bodyPr/>
          <a:lstStyle/>
          <a:p>
            <a:fld id="{76303D00-87DA-4273-989A-C42DE013AC3E}" type="slidenum">
              <a:rPr lang="en-US" smtClean="0"/>
              <a:t>‹#›</a:t>
            </a:fld>
            <a:endParaRPr lang="en-US" dirty="0"/>
          </a:p>
        </p:txBody>
      </p:sp>
    </p:spTree>
    <p:extLst>
      <p:ext uri="{BB962C8B-B14F-4D97-AF65-F5344CB8AC3E}">
        <p14:creationId xmlns:p14="http://schemas.microsoft.com/office/powerpoint/2010/main" val="45309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C9A9-F844-4706-BDDC-249A71A2BA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B6DAB-13A5-49B4-BAC9-8D9D71943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FC4F3-EE10-44A5-8D20-EF339666CDAF}"/>
              </a:ext>
            </a:extLst>
          </p:cNvPr>
          <p:cNvSpPr>
            <a:spLocks noGrp="1"/>
          </p:cNvSpPr>
          <p:nvPr>
            <p:ph type="dt" sz="half" idx="10"/>
          </p:nvPr>
        </p:nvSpPr>
        <p:spPr/>
        <p:txBody>
          <a:bodyPr/>
          <a:lstStyle/>
          <a:p>
            <a:fld id="{210D258E-F0F2-46B9-B20B-B0A5BE794679}" type="datetimeFigureOut">
              <a:rPr lang="en-US" smtClean="0"/>
              <a:t>2/22/2020</a:t>
            </a:fld>
            <a:endParaRPr lang="en-US" dirty="0"/>
          </a:p>
        </p:txBody>
      </p:sp>
      <p:sp>
        <p:nvSpPr>
          <p:cNvPr id="5" name="Footer Placeholder 4">
            <a:extLst>
              <a:ext uri="{FF2B5EF4-FFF2-40B4-BE49-F238E27FC236}">
                <a16:creationId xmlns:a16="http://schemas.microsoft.com/office/drawing/2014/main" id="{3A9C54AF-A009-4181-BBB3-DD58E19839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BFC44A-C746-4B52-A49B-CDCE9A8777F0}"/>
              </a:ext>
            </a:extLst>
          </p:cNvPr>
          <p:cNvSpPr>
            <a:spLocks noGrp="1"/>
          </p:cNvSpPr>
          <p:nvPr>
            <p:ph type="sldNum" sz="quarter" idx="12"/>
          </p:nvPr>
        </p:nvSpPr>
        <p:spPr/>
        <p:txBody>
          <a:bodyPr/>
          <a:lstStyle/>
          <a:p>
            <a:fld id="{76303D00-87DA-4273-989A-C42DE013AC3E}" type="slidenum">
              <a:rPr lang="en-US" smtClean="0"/>
              <a:t>‹#›</a:t>
            </a:fld>
            <a:endParaRPr lang="en-US" dirty="0"/>
          </a:p>
        </p:txBody>
      </p:sp>
    </p:spTree>
    <p:extLst>
      <p:ext uri="{BB962C8B-B14F-4D97-AF65-F5344CB8AC3E}">
        <p14:creationId xmlns:p14="http://schemas.microsoft.com/office/powerpoint/2010/main" val="203197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F418-71CC-4871-90FC-4FBD190B22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C77225-E38F-4795-8C57-C677FD1596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B5D188-EF62-4BAC-BA39-332B526884CD}"/>
              </a:ext>
            </a:extLst>
          </p:cNvPr>
          <p:cNvSpPr>
            <a:spLocks noGrp="1"/>
          </p:cNvSpPr>
          <p:nvPr>
            <p:ph type="dt" sz="half" idx="10"/>
          </p:nvPr>
        </p:nvSpPr>
        <p:spPr/>
        <p:txBody>
          <a:bodyPr/>
          <a:lstStyle/>
          <a:p>
            <a:fld id="{210D258E-F0F2-46B9-B20B-B0A5BE794679}" type="datetimeFigureOut">
              <a:rPr lang="en-US" smtClean="0"/>
              <a:t>2/22/2020</a:t>
            </a:fld>
            <a:endParaRPr lang="en-US" dirty="0"/>
          </a:p>
        </p:txBody>
      </p:sp>
      <p:sp>
        <p:nvSpPr>
          <p:cNvPr id="5" name="Footer Placeholder 4">
            <a:extLst>
              <a:ext uri="{FF2B5EF4-FFF2-40B4-BE49-F238E27FC236}">
                <a16:creationId xmlns:a16="http://schemas.microsoft.com/office/drawing/2014/main" id="{DD951261-ED6B-430A-A50A-0F89BC08A22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FAD637-B79C-4660-9CDA-202545B1EE8B}"/>
              </a:ext>
            </a:extLst>
          </p:cNvPr>
          <p:cNvSpPr>
            <a:spLocks noGrp="1"/>
          </p:cNvSpPr>
          <p:nvPr>
            <p:ph type="sldNum" sz="quarter" idx="12"/>
          </p:nvPr>
        </p:nvSpPr>
        <p:spPr/>
        <p:txBody>
          <a:bodyPr/>
          <a:lstStyle/>
          <a:p>
            <a:fld id="{76303D00-87DA-4273-989A-C42DE013AC3E}" type="slidenum">
              <a:rPr lang="en-US" smtClean="0"/>
              <a:t>‹#›</a:t>
            </a:fld>
            <a:endParaRPr lang="en-US" dirty="0"/>
          </a:p>
        </p:txBody>
      </p:sp>
    </p:spTree>
    <p:extLst>
      <p:ext uri="{BB962C8B-B14F-4D97-AF65-F5344CB8AC3E}">
        <p14:creationId xmlns:p14="http://schemas.microsoft.com/office/powerpoint/2010/main" val="2462622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87BD9-0FDA-4316-8BEE-A5017F08B3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50AACE-0BF6-4F68-AE61-A53CA31892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D10480-D07A-4E55-B48B-A9108223A4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FD76A9-0B94-4E05-88BE-08D84B3EE275}"/>
              </a:ext>
            </a:extLst>
          </p:cNvPr>
          <p:cNvSpPr>
            <a:spLocks noGrp="1"/>
          </p:cNvSpPr>
          <p:nvPr>
            <p:ph type="dt" sz="half" idx="10"/>
          </p:nvPr>
        </p:nvSpPr>
        <p:spPr/>
        <p:txBody>
          <a:bodyPr/>
          <a:lstStyle/>
          <a:p>
            <a:fld id="{210D258E-F0F2-46B9-B20B-B0A5BE794679}" type="datetimeFigureOut">
              <a:rPr lang="en-US" smtClean="0"/>
              <a:t>2/22/2020</a:t>
            </a:fld>
            <a:endParaRPr lang="en-US" dirty="0"/>
          </a:p>
        </p:txBody>
      </p:sp>
      <p:sp>
        <p:nvSpPr>
          <p:cNvPr id="6" name="Footer Placeholder 5">
            <a:extLst>
              <a:ext uri="{FF2B5EF4-FFF2-40B4-BE49-F238E27FC236}">
                <a16:creationId xmlns:a16="http://schemas.microsoft.com/office/drawing/2014/main" id="{CB05DC23-56D2-44B9-A248-DFC3777BFF2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63CE3E5-495A-4B0F-87A2-857580C86445}"/>
              </a:ext>
            </a:extLst>
          </p:cNvPr>
          <p:cNvSpPr>
            <a:spLocks noGrp="1"/>
          </p:cNvSpPr>
          <p:nvPr>
            <p:ph type="sldNum" sz="quarter" idx="12"/>
          </p:nvPr>
        </p:nvSpPr>
        <p:spPr/>
        <p:txBody>
          <a:bodyPr/>
          <a:lstStyle/>
          <a:p>
            <a:fld id="{76303D00-87DA-4273-989A-C42DE013AC3E}" type="slidenum">
              <a:rPr lang="en-US" smtClean="0"/>
              <a:t>‹#›</a:t>
            </a:fld>
            <a:endParaRPr lang="en-US" dirty="0"/>
          </a:p>
        </p:txBody>
      </p:sp>
    </p:spTree>
    <p:extLst>
      <p:ext uri="{BB962C8B-B14F-4D97-AF65-F5344CB8AC3E}">
        <p14:creationId xmlns:p14="http://schemas.microsoft.com/office/powerpoint/2010/main" val="419059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BEFD-6964-469B-8782-CBB075708E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2E64C4-A969-4779-98A7-495A73B32B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529980-309A-418C-ACDB-93E40F74B9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A3FFE0-FE0A-4F73-ADC2-DC72FFEA38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4B03A2-98B1-432B-8B14-7969B208E8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2C8E45-26E6-4E3D-9F46-2884CF2B4973}"/>
              </a:ext>
            </a:extLst>
          </p:cNvPr>
          <p:cNvSpPr>
            <a:spLocks noGrp="1"/>
          </p:cNvSpPr>
          <p:nvPr>
            <p:ph type="dt" sz="half" idx="10"/>
          </p:nvPr>
        </p:nvSpPr>
        <p:spPr/>
        <p:txBody>
          <a:bodyPr/>
          <a:lstStyle/>
          <a:p>
            <a:fld id="{210D258E-F0F2-46B9-B20B-B0A5BE794679}" type="datetimeFigureOut">
              <a:rPr lang="en-US" smtClean="0"/>
              <a:t>2/22/2020</a:t>
            </a:fld>
            <a:endParaRPr lang="en-US" dirty="0"/>
          </a:p>
        </p:txBody>
      </p:sp>
      <p:sp>
        <p:nvSpPr>
          <p:cNvPr id="8" name="Footer Placeholder 7">
            <a:extLst>
              <a:ext uri="{FF2B5EF4-FFF2-40B4-BE49-F238E27FC236}">
                <a16:creationId xmlns:a16="http://schemas.microsoft.com/office/drawing/2014/main" id="{3EE4CA29-AC62-49DF-ABAB-98ED17E951E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16143F-3E5E-4D82-B0FB-6A85CC707413}"/>
              </a:ext>
            </a:extLst>
          </p:cNvPr>
          <p:cNvSpPr>
            <a:spLocks noGrp="1"/>
          </p:cNvSpPr>
          <p:nvPr>
            <p:ph type="sldNum" sz="quarter" idx="12"/>
          </p:nvPr>
        </p:nvSpPr>
        <p:spPr/>
        <p:txBody>
          <a:bodyPr/>
          <a:lstStyle/>
          <a:p>
            <a:fld id="{76303D00-87DA-4273-989A-C42DE013AC3E}" type="slidenum">
              <a:rPr lang="en-US" smtClean="0"/>
              <a:t>‹#›</a:t>
            </a:fld>
            <a:endParaRPr lang="en-US" dirty="0"/>
          </a:p>
        </p:txBody>
      </p:sp>
    </p:spTree>
    <p:extLst>
      <p:ext uri="{BB962C8B-B14F-4D97-AF65-F5344CB8AC3E}">
        <p14:creationId xmlns:p14="http://schemas.microsoft.com/office/powerpoint/2010/main" val="186266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7368F-1844-4B61-AD95-3A3E771A1E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42EB6F-220A-4963-B99B-FB7E13B98126}"/>
              </a:ext>
            </a:extLst>
          </p:cNvPr>
          <p:cNvSpPr>
            <a:spLocks noGrp="1"/>
          </p:cNvSpPr>
          <p:nvPr>
            <p:ph type="dt" sz="half" idx="10"/>
          </p:nvPr>
        </p:nvSpPr>
        <p:spPr/>
        <p:txBody>
          <a:bodyPr/>
          <a:lstStyle/>
          <a:p>
            <a:fld id="{210D258E-F0F2-46B9-B20B-B0A5BE794679}" type="datetimeFigureOut">
              <a:rPr lang="en-US" smtClean="0"/>
              <a:t>2/22/2020</a:t>
            </a:fld>
            <a:endParaRPr lang="en-US" dirty="0"/>
          </a:p>
        </p:txBody>
      </p:sp>
      <p:sp>
        <p:nvSpPr>
          <p:cNvPr id="4" name="Footer Placeholder 3">
            <a:extLst>
              <a:ext uri="{FF2B5EF4-FFF2-40B4-BE49-F238E27FC236}">
                <a16:creationId xmlns:a16="http://schemas.microsoft.com/office/drawing/2014/main" id="{FF94FC30-54B4-4D8B-8EE3-C807EFD2942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78E8CB0-8FD0-4464-92A8-1662D7154806}"/>
              </a:ext>
            </a:extLst>
          </p:cNvPr>
          <p:cNvSpPr>
            <a:spLocks noGrp="1"/>
          </p:cNvSpPr>
          <p:nvPr>
            <p:ph type="sldNum" sz="quarter" idx="12"/>
          </p:nvPr>
        </p:nvSpPr>
        <p:spPr/>
        <p:txBody>
          <a:bodyPr/>
          <a:lstStyle/>
          <a:p>
            <a:fld id="{76303D00-87DA-4273-989A-C42DE013AC3E}" type="slidenum">
              <a:rPr lang="en-US" smtClean="0"/>
              <a:t>‹#›</a:t>
            </a:fld>
            <a:endParaRPr lang="en-US" dirty="0"/>
          </a:p>
        </p:txBody>
      </p:sp>
    </p:spTree>
    <p:extLst>
      <p:ext uri="{BB962C8B-B14F-4D97-AF65-F5344CB8AC3E}">
        <p14:creationId xmlns:p14="http://schemas.microsoft.com/office/powerpoint/2010/main" val="2911534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64D9F3-6DDD-43BD-B2A6-D5E224C63FD3}"/>
              </a:ext>
            </a:extLst>
          </p:cNvPr>
          <p:cNvSpPr>
            <a:spLocks noGrp="1"/>
          </p:cNvSpPr>
          <p:nvPr>
            <p:ph type="dt" sz="half" idx="10"/>
          </p:nvPr>
        </p:nvSpPr>
        <p:spPr/>
        <p:txBody>
          <a:bodyPr/>
          <a:lstStyle/>
          <a:p>
            <a:fld id="{210D258E-F0F2-46B9-B20B-B0A5BE794679}" type="datetimeFigureOut">
              <a:rPr lang="en-US" smtClean="0"/>
              <a:t>2/22/2020</a:t>
            </a:fld>
            <a:endParaRPr lang="en-US" dirty="0"/>
          </a:p>
        </p:txBody>
      </p:sp>
      <p:sp>
        <p:nvSpPr>
          <p:cNvPr id="3" name="Footer Placeholder 2">
            <a:extLst>
              <a:ext uri="{FF2B5EF4-FFF2-40B4-BE49-F238E27FC236}">
                <a16:creationId xmlns:a16="http://schemas.microsoft.com/office/drawing/2014/main" id="{3272739F-BE7F-46E1-91FF-0A3AC4A948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A31F75C-F3B4-4E78-888C-E807B0FCB5A6}"/>
              </a:ext>
            </a:extLst>
          </p:cNvPr>
          <p:cNvSpPr>
            <a:spLocks noGrp="1"/>
          </p:cNvSpPr>
          <p:nvPr>
            <p:ph type="sldNum" sz="quarter" idx="12"/>
          </p:nvPr>
        </p:nvSpPr>
        <p:spPr/>
        <p:txBody>
          <a:bodyPr/>
          <a:lstStyle/>
          <a:p>
            <a:fld id="{76303D00-87DA-4273-989A-C42DE013AC3E}" type="slidenum">
              <a:rPr lang="en-US" smtClean="0"/>
              <a:t>‹#›</a:t>
            </a:fld>
            <a:endParaRPr lang="en-US" dirty="0"/>
          </a:p>
        </p:txBody>
      </p:sp>
    </p:spTree>
    <p:extLst>
      <p:ext uri="{BB962C8B-B14F-4D97-AF65-F5344CB8AC3E}">
        <p14:creationId xmlns:p14="http://schemas.microsoft.com/office/powerpoint/2010/main" val="1787403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3C107-C830-4E68-ABEF-EE4F30D8F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71C4BF-0AB8-4334-A5BB-9983859D90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BC595B-4A7C-4A6C-ACD2-33882A86A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AA45F9-1B7A-49BA-AA88-355F5F2CF6AA}"/>
              </a:ext>
            </a:extLst>
          </p:cNvPr>
          <p:cNvSpPr>
            <a:spLocks noGrp="1"/>
          </p:cNvSpPr>
          <p:nvPr>
            <p:ph type="dt" sz="half" idx="10"/>
          </p:nvPr>
        </p:nvSpPr>
        <p:spPr/>
        <p:txBody>
          <a:bodyPr/>
          <a:lstStyle/>
          <a:p>
            <a:fld id="{210D258E-F0F2-46B9-B20B-B0A5BE794679}" type="datetimeFigureOut">
              <a:rPr lang="en-US" smtClean="0"/>
              <a:t>2/22/2020</a:t>
            </a:fld>
            <a:endParaRPr lang="en-US" dirty="0"/>
          </a:p>
        </p:txBody>
      </p:sp>
      <p:sp>
        <p:nvSpPr>
          <p:cNvPr id="6" name="Footer Placeholder 5">
            <a:extLst>
              <a:ext uri="{FF2B5EF4-FFF2-40B4-BE49-F238E27FC236}">
                <a16:creationId xmlns:a16="http://schemas.microsoft.com/office/drawing/2014/main" id="{34F8C14F-EDBC-43D1-B8FB-BC48986F19E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239D69-7B33-4BF6-AF5D-D9CD34F3DE31}"/>
              </a:ext>
            </a:extLst>
          </p:cNvPr>
          <p:cNvSpPr>
            <a:spLocks noGrp="1"/>
          </p:cNvSpPr>
          <p:nvPr>
            <p:ph type="sldNum" sz="quarter" idx="12"/>
          </p:nvPr>
        </p:nvSpPr>
        <p:spPr/>
        <p:txBody>
          <a:bodyPr/>
          <a:lstStyle/>
          <a:p>
            <a:fld id="{76303D00-87DA-4273-989A-C42DE013AC3E}" type="slidenum">
              <a:rPr lang="en-US" smtClean="0"/>
              <a:t>‹#›</a:t>
            </a:fld>
            <a:endParaRPr lang="en-US" dirty="0"/>
          </a:p>
        </p:txBody>
      </p:sp>
    </p:spTree>
    <p:extLst>
      <p:ext uri="{BB962C8B-B14F-4D97-AF65-F5344CB8AC3E}">
        <p14:creationId xmlns:p14="http://schemas.microsoft.com/office/powerpoint/2010/main" val="419226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11B2-342B-434A-885D-72869CB57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5D5ED9-33BC-402A-979A-997B00742A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A91702D-222B-4EA6-9BF5-8AF287C1B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C42EE7-4C16-44DD-9137-0F6379E1FAFD}"/>
              </a:ext>
            </a:extLst>
          </p:cNvPr>
          <p:cNvSpPr>
            <a:spLocks noGrp="1"/>
          </p:cNvSpPr>
          <p:nvPr>
            <p:ph type="dt" sz="half" idx="10"/>
          </p:nvPr>
        </p:nvSpPr>
        <p:spPr/>
        <p:txBody>
          <a:bodyPr/>
          <a:lstStyle/>
          <a:p>
            <a:fld id="{210D258E-F0F2-46B9-B20B-B0A5BE794679}" type="datetimeFigureOut">
              <a:rPr lang="en-US" smtClean="0"/>
              <a:t>2/22/2020</a:t>
            </a:fld>
            <a:endParaRPr lang="en-US" dirty="0"/>
          </a:p>
        </p:txBody>
      </p:sp>
      <p:sp>
        <p:nvSpPr>
          <p:cNvPr id="6" name="Footer Placeholder 5">
            <a:extLst>
              <a:ext uri="{FF2B5EF4-FFF2-40B4-BE49-F238E27FC236}">
                <a16:creationId xmlns:a16="http://schemas.microsoft.com/office/drawing/2014/main" id="{49A99F6A-0164-48BE-853C-A81028B75D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EEDC0A-7F3C-4F36-9F8D-E876347F855F}"/>
              </a:ext>
            </a:extLst>
          </p:cNvPr>
          <p:cNvSpPr>
            <a:spLocks noGrp="1"/>
          </p:cNvSpPr>
          <p:nvPr>
            <p:ph type="sldNum" sz="quarter" idx="12"/>
          </p:nvPr>
        </p:nvSpPr>
        <p:spPr/>
        <p:txBody>
          <a:bodyPr/>
          <a:lstStyle/>
          <a:p>
            <a:fld id="{76303D00-87DA-4273-989A-C42DE013AC3E}" type="slidenum">
              <a:rPr lang="en-US" smtClean="0"/>
              <a:t>‹#›</a:t>
            </a:fld>
            <a:endParaRPr lang="en-US" dirty="0"/>
          </a:p>
        </p:txBody>
      </p:sp>
    </p:spTree>
    <p:extLst>
      <p:ext uri="{BB962C8B-B14F-4D97-AF65-F5344CB8AC3E}">
        <p14:creationId xmlns:p14="http://schemas.microsoft.com/office/powerpoint/2010/main" val="1857936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D06F88-4478-404D-A546-EBB742A07D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73A009-8643-4DC2-9990-997E7CAAED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5AB36-EFB5-479E-A7E0-BF97BEE6DB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0D258E-F0F2-46B9-B20B-B0A5BE794679}" type="datetimeFigureOut">
              <a:rPr lang="en-US" smtClean="0"/>
              <a:t>2/22/2020</a:t>
            </a:fld>
            <a:endParaRPr lang="en-US" dirty="0"/>
          </a:p>
        </p:txBody>
      </p:sp>
      <p:sp>
        <p:nvSpPr>
          <p:cNvPr id="5" name="Footer Placeholder 4">
            <a:extLst>
              <a:ext uri="{FF2B5EF4-FFF2-40B4-BE49-F238E27FC236}">
                <a16:creationId xmlns:a16="http://schemas.microsoft.com/office/drawing/2014/main" id="{8588AEA9-B364-4813-8488-DB17D4A1A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F97EF34-815F-451F-BF10-8B59CE49E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303D00-87DA-4273-989A-C42DE013AC3E}" type="slidenum">
              <a:rPr lang="en-US" smtClean="0"/>
              <a:t>‹#›</a:t>
            </a:fld>
            <a:endParaRPr lang="en-US" dirty="0"/>
          </a:p>
        </p:txBody>
      </p:sp>
    </p:spTree>
    <p:extLst>
      <p:ext uri="{BB962C8B-B14F-4D97-AF65-F5344CB8AC3E}">
        <p14:creationId xmlns:p14="http://schemas.microsoft.com/office/powerpoint/2010/main" val="3681005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rawing, food, cup&#10;&#10;Description automatically generated">
            <a:extLst>
              <a:ext uri="{FF2B5EF4-FFF2-40B4-BE49-F238E27FC236}">
                <a16:creationId xmlns:a16="http://schemas.microsoft.com/office/drawing/2014/main" id="{38533EF7-7387-4D11-9466-8F7F601D0161}"/>
              </a:ext>
            </a:extLst>
          </p:cNvPr>
          <p:cNvPicPr>
            <a:picLocks noChangeAspect="1"/>
          </p:cNvPicPr>
          <p:nvPr/>
        </p:nvPicPr>
        <p:blipFill rotWithShape="1">
          <a:blip r:embed="rId2">
            <a:extLst>
              <a:ext uri="{28A0092B-C50C-407E-A947-70E740481C1C}">
                <a14:useLocalDpi xmlns:a14="http://schemas.microsoft.com/office/drawing/2010/main" val="0"/>
              </a:ext>
            </a:extLst>
          </a:blip>
          <a:srcRect t="16033" b="17300"/>
          <a:stretch/>
        </p:blipFill>
        <p:spPr>
          <a:xfrm>
            <a:off x="20" y="10"/>
            <a:ext cx="12191980" cy="4412258"/>
          </a:xfrm>
          <a:prstGeom prst="rect">
            <a:avLst/>
          </a:prstGeom>
        </p:spPr>
      </p:pic>
      <p:sp>
        <p:nvSpPr>
          <p:cNvPr id="13" name="Rectangle 9">
            <a:extLst>
              <a:ext uri="{FF2B5EF4-FFF2-40B4-BE49-F238E27FC236}">
                <a16:creationId xmlns:a16="http://schemas.microsoft.com/office/drawing/2014/main" id="{F40CA114-B78B-4E3B-A785-96745276B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2A6D4698-5F14-437F-BC9C-5446FF5ED4CF}"/>
              </a:ext>
            </a:extLst>
          </p:cNvPr>
          <p:cNvSpPr>
            <a:spLocks noGrp="1"/>
          </p:cNvSpPr>
          <p:nvPr>
            <p:ph type="ctrTitle"/>
          </p:nvPr>
        </p:nvSpPr>
        <p:spPr>
          <a:xfrm>
            <a:off x="220193" y="5082934"/>
            <a:ext cx="7834193" cy="1264588"/>
          </a:xfrm>
        </p:spPr>
        <p:txBody>
          <a:bodyPr anchor="ctr">
            <a:normAutofit fontScale="90000"/>
          </a:bodyPr>
          <a:lstStyle/>
          <a:p>
            <a:pPr algn="r"/>
            <a:r>
              <a:rPr lang="en-US" sz="3800" b="1" dirty="0"/>
              <a:t>IBM Capstone Project </a:t>
            </a:r>
            <a:r>
              <a:rPr lang="en-US" sz="3800" dirty="0"/>
              <a:t>– Identifying the best US City to host the next Laver Cup - 2020</a:t>
            </a:r>
          </a:p>
        </p:txBody>
      </p:sp>
      <p:sp>
        <p:nvSpPr>
          <p:cNvPr id="3" name="Subtitle 2">
            <a:extLst>
              <a:ext uri="{FF2B5EF4-FFF2-40B4-BE49-F238E27FC236}">
                <a16:creationId xmlns:a16="http://schemas.microsoft.com/office/drawing/2014/main" id="{90968CDA-1F77-4E5F-A475-DDD281AB2BBB}"/>
              </a:ext>
            </a:extLst>
          </p:cNvPr>
          <p:cNvSpPr>
            <a:spLocks noGrp="1"/>
          </p:cNvSpPr>
          <p:nvPr>
            <p:ph type="subTitle" idx="1"/>
          </p:nvPr>
        </p:nvSpPr>
        <p:spPr>
          <a:xfrm>
            <a:off x="8499107" y="5091763"/>
            <a:ext cx="2974207" cy="1264587"/>
          </a:xfrm>
        </p:spPr>
        <p:txBody>
          <a:bodyPr anchor="ctr">
            <a:normAutofit/>
          </a:bodyPr>
          <a:lstStyle/>
          <a:p>
            <a:pPr algn="l"/>
            <a:r>
              <a:rPr lang="en-US" sz="2000" dirty="0"/>
              <a:t>     </a:t>
            </a:r>
          </a:p>
          <a:p>
            <a:pPr algn="l"/>
            <a:r>
              <a:rPr lang="en-US" sz="2000" dirty="0"/>
              <a:t> - By Angadvir Singh Paintal</a:t>
            </a:r>
          </a:p>
        </p:txBody>
      </p:sp>
      <p:cxnSp>
        <p:nvCxnSpPr>
          <p:cNvPr id="12" name="Straight Connector 11">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1641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game, sport, black, dark&#10;&#10;Description automatically generated">
            <a:extLst>
              <a:ext uri="{FF2B5EF4-FFF2-40B4-BE49-F238E27FC236}">
                <a16:creationId xmlns:a16="http://schemas.microsoft.com/office/drawing/2014/main" id="{F9CA284D-5DCD-4F1E-AF46-706E90F73358}"/>
              </a:ext>
            </a:extLst>
          </p:cNvPr>
          <p:cNvPicPr>
            <a:picLocks noChangeAspect="1"/>
          </p:cNvPicPr>
          <p:nvPr/>
        </p:nvPicPr>
        <p:blipFill rotWithShape="1">
          <a:blip r:embed="rId2">
            <a:extLst>
              <a:ext uri="{28A0092B-C50C-407E-A947-70E740481C1C}">
                <a14:useLocalDpi xmlns:a14="http://schemas.microsoft.com/office/drawing/2010/main" val="0"/>
              </a:ext>
            </a:extLst>
          </a:blip>
          <a:srcRect l="37638" r="1804"/>
          <a:stretch/>
        </p:blipFill>
        <p:spPr>
          <a:xfrm>
            <a:off x="8604851" y="3607357"/>
            <a:ext cx="3587149" cy="3250643"/>
          </a:xfrm>
          <a:prstGeom prst="rect">
            <a:avLst/>
          </a:prstGeom>
        </p:spPr>
      </p:pic>
      <p:sp>
        <p:nvSpPr>
          <p:cNvPr id="19" name="Freeform: Shape 18">
            <a:extLst>
              <a:ext uri="{FF2B5EF4-FFF2-40B4-BE49-F238E27FC236}">
                <a16:creationId xmlns:a16="http://schemas.microsoft.com/office/drawing/2014/main" id="{16EA23B6-4B44-4D76-87BA-D81CE35ED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2EEEAE0B-25B7-437B-B834-B70A93541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0A173F-7AA0-4A3A-A1F5-6640A6E6B607}"/>
              </a:ext>
            </a:extLst>
          </p:cNvPr>
          <p:cNvSpPr>
            <a:spLocks noGrp="1"/>
          </p:cNvSpPr>
          <p:nvPr>
            <p:ph type="title"/>
          </p:nvPr>
        </p:nvSpPr>
        <p:spPr>
          <a:xfrm>
            <a:off x="514350" y="18254"/>
            <a:ext cx="11163300" cy="1325563"/>
          </a:xfrm>
        </p:spPr>
        <p:txBody>
          <a:bodyPr>
            <a:normAutofit/>
          </a:bodyPr>
          <a:lstStyle/>
          <a:p>
            <a:pPr algn="ctr"/>
            <a:r>
              <a:rPr lang="en-US" sz="3600" dirty="0"/>
              <a:t>Analysis – Analyzing each of the 6 candidate cities</a:t>
            </a:r>
          </a:p>
        </p:txBody>
      </p:sp>
      <p:sp>
        <p:nvSpPr>
          <p:cNvPr id="9" name="Content Placeholder 8">
            <a:extLst>
              <a:ext uri="{FF2B5EF4-FFF2-40B4-BE49-F238E27FC236}">
                <a16:creationId xmlns:a16="http://schemas.microsoft.com/office/drawing/2014/main" id="{24DA1CA2-4538-47DA-8A6C-EA21ACEBA4B4}"/>
              </a:ext>
            </a:extLst>
          </p:cNvPr>
          <p:cNvSpPr>
            <a:spLocks noGrp="1"/>
          </p:cNvSpPr>
          <p:nvPr>
            <p:ph idx="1"/>
          </p:nvPr>
        </p:nvSpPr>
        <p:spPr>
          <a:xfrm>
            <a:off x="514350" y="1362549"/>
            <a:ext cx="11312560" cy="5309184"/>
          </a:xfrm>
        </p:spPr>
        <p:txBody>
          <a:bodyPr>
            <a:normAutofit/>
          </a:bodyPr>
          <a:lstStyle/>
          <a:p>
            <a:r>
              <a:rPr lang="en-US" sz="2000" dirty="0"/>
              <a:t>After dropping off Miami, Cincinnati and Palm Springs (Indian Wells) from the list, we’re left with the below list of candidate cities: </a:t>
            </a:r>
          </a:p>
          <a:p>
            <a:endParaRPr lang="en-US" sz="2000" dirty="0"/>
          </a:p>
        </p:txBody>
      </p:sp>
      <p:graphicFrame>
        <p:nvGraphicFramePr>
          <p:cNvPr id="7" name="Table 3">
            <a:extLst>
              <a:ext uri="{FF2B5EF4-FFF2-40B4-BE49-F238E27FC236}">
                <a16:creationId xmlns:a16="http://schemas.microsoft.com/office/drawing/2014/main" id="{0713E020-2219-4236-85BE-49D00F4381DF}"/>
              </a:ext>
            </a:extLst>
          </p:cNvPr>
          <p:cNvGraphicFramePr>
            <a:graphicFrameLocks/>
          </p:cNvGraphicFramePr>
          <p:nvPr>
            <p:extLst>
              <p:ext uri="{D42A27DB-BD31-4B8C-83A1-F6EECF244321}">
                <p14:modId xmlns:p14="http://schemas.microsoft.com/office/powerpoint/2010/main" val="3480307578"/>
              </p:ext>
            </p:extLst>
          </p:nvPr>
        </p:nvGraphicFramePr>
        <p:xfrm>
          <a:off x="643095" y="2460096"/>
          <a:ext cx="11034555" cy="3409340"/>
        </p:xfrm>
        <a:graphic>
          <a:graphicData uri="http://schemas.openxmlformats.org/drawingml/2006/table">
            <a:tbl>
              <a:tblPr firstRow="1" bandRow="1">
                <a:tableStyleId>{5C22544A-7EE6-4342-B048-85BDC9FD1C3A}</a:tableStyleId>
              </a:tblPr>
              <a:tblGrid>
                <a:gridCol w="1103455">
                  <a:extLst>
                    <a:ext uri="{9D8B030D-6E8A-4147-A177-3AD203B41FA5}">
                      <a16:colId xmlns:a16="http://schemas.microsoft.com/office/drawing/2014/main" val="881647088"/>
                    </a:ext>
                  </a:extLst>
                </a:gridCol>
                <a:gridCol w="767448">
                  <a:extLst>
                    <a:ext uri="{9D8B030D-6E8A-4147-A177-3AD203B41FA5}">
                      <a16:colId xmlns:a16="http://schemas.microsoft.com/office/drawing/2014/main" val="2856201845"/>
                    </a:ext>
                  </a:extLst>
                </a:gridCol>
                <a:gridCol w="1130953">
                  <a:extLst>
                    <a:ext uri="{9D8B030D-6E8A-4147-A177-3AD203B41FA5}">
                      <a16:colId xmlns:a16="http://schemas.microsoft.com/office/drawing/2014/main" val="3486822853"/>
                    </a:ext>
                  </a:extLst>
                </a:gridCol>
                <a:gridCol w="1119046">
                  <a:extLst>
                    <a:ext uri="{9D8B030D-6E8A-4147-A177-3AD203B41FA5}">
                      <a16:colId xmlns:a16="http://schemas.microsoft.com/office/drawing/2014/main" val="425543295"/>
                    </a:ext>
                  </a:extLst>
                </a:gridCol>
                <a:gridCol w="1166666">
                  <a:extLst>
                    <a:ext uri="{9D8B030D-6E8A-4147-A177-3AD203B41FA5}">
                      <a16:colId xmlns:a16="http://schemas.microsoft.com/office/drawing/2014/main" val="1798433473"/>
                    </a:ext>
                  </a:extLst>
                </a:gridCol>
                <a:gridCol w="1231076">
                  <a:extLst>
                    <a:ext uri="{9D8B030D-6E8A-4147-A177-3AD203B41FA5}">
                      <a16:colId xmlns:a16="http://schemas.microsoft.com/office/drawing/2014/main" val="2026785410"/>
                    </a:ext>
                  </a:extLst>
                </a:gridCol>
                <a:gridCol w="1042731">
                  <a:extLst>
                    <a:ext uri="{9D8B030D-6E8A-4147-A177-3AD203B41FA5}">
                      <a16:colId xmlns:a16="http://schemas.microsoft.com/office/drawing/2014/main" val="3119855336"/>
                    </a:ext>
                  </a:extLst>
                </a:gridCol>
                <a:gridCol w="1166666">
                  <a:extLst>
                    <a:ext uri="{9D8B030D-6E8A-4147-A177-3AD203B41FA5}">
                      <a16:colId xmlns:a16="http://schemas.microsoft.com/office/drawing/2014/main" val="3186729750"/>
                    </a:ext>
                  </a:extLst>
                </a:gridCol>
                <a:gridCol w="1203059">
                  <a:extLst>
                    <a:ext uri="{9D8B030D-6E8A-4147-A177-3AD203B41FA5}">
                      <a16:colId xmlns:a16="http://schemas.microsoft.com/office/drawing/2014/main" val="1037433709"/>
                    </a:ext>
                  </a:extLst>
                </a:gridCol>
                <a:gridCol w="1103455">
                  <a:extLst>
                    <a:ext uri="{9D8B030D-6E8A-4147-A177-3AD203B41FA5}">
                      <a16:colId xmlns:a16="http://schemas.microsoft.com/office/drawing/2014/main" val="611033986"/>
                    </a:ext>
                  </a:extLst>
                </a:gridCol>
              </a:tblGrid>
              <a:tr h="771926">
                <a:tc>
                  <a:txBody>
                    <a:bodyPr/>
                    <a:lstStyle/>
                    <a:p>
                      <a:pPr algn="l" fontAlgn="ctr"/>
                      <a:r>
                        <a:rPr lang="en-US" sz="1400" b="1" dirty="0">
                          <a:effectLst/>
                        </a:rPr>
                        <a:t>Event Venue</a:t>
                      </a:r>
                    </a:p>
                  </a:txBody>
                  <a:tcPr anchor="ctr"/>
                </a:tc>
                <a:tc>
                  <a:txBody>
                    <a:bodyPr/>
                    <a:lstStyle/>
                    <a:p>
                      <a:pPr algn="l" fontAlgn="ctr"/>
                      <a:r>
                        <a:rPr lang="en-US" sz="1400" b="1" dirty="0">
                          <a:effectLst/>
                        </a:rPr>
                        <a:t>Cluster Labels</a:t>
                      </a:r>
                    </a:p>
                  </a:txBody>
                  <a:tcPr anchor="ctr"/>
                </a:tc>
                <a:tc>
                  <a:txBody>
                    <a:bodyPr/>
                    <a:lstStyle/>
                    <a:p>
                      <a:pPr algn="l" fontAlgn="ctr"/>
                      <a:r>
                        <a:rPr lang="en-US" sz="1400" b="1" dirty="0">
                          <a:effectLst/>
                        </a:rPr>
                        <a:t>1st most common category</a:t>
                      </a:r>
                    </a:p>
                  </a:txBody>
                  <a:tcPr anchor="ctr"/>
                </a:tc>
                <a:tc>
                  <a:txBody>
                    <a:bodyPr/>
                    <a:lstStyle/>
                    <a:p>
                      <a:pPr algn="l" fontAlgn="ctr"/>
                      <a:r>
                        <a:rPr lang="en-US" sz="1400" b="1" dirty="0">
                          <a:effectLst/>
                        </a:rPr>
                        <a:t>2nd most common category</a:t>
                      </a:r>
                    </a:p>
                  </a:txBody>
                  <a:tcPr anchor="ctr"/>
                </a:tc>
                <a:tc>
                  <a:txBody>
                    <a:bodyPr/>
                    <a:lstStyle/>
                    <a:p>
                      <a:pPr algn="l" fontAlgn="ctr"/>
                      <a:r>
                        <a:rPr lang="en-US" sz="1400" b="1" dirty="0">
                          <a:effectLst/>
                        </a:rPr>
                        <a:t>3rd most common category</a:t>
                      </a:r>
                    </a:p>
                  </a:txBody>
                  <a:tcPr anchor="ctr"/>
                </a:tc>
                <a:tc>
                  <a:txBody>
                    <a:bodyPr/>
                    <a:lstStyle/>
                    <a:p>
                      <a:pPr algn="l" fontAlgn="ctr"/>
                      <a:r>
                        <a:rPr lang="en-US" sz="1400" b="1" dirty="0">
                          <a:effectLst/>
                        </a:rPr>
                        <a:t>4th most common category</a:t>
                      </a:r>
                    </a:p>
                  </a:txBody>
                  <a:tcPr anchor="ctr"/>
                </a:tc>
                <a:tc>
                  <a:txBody>
                    <a:bodyPr/>
                    <a:lstStyle/>
                    <a:p>
                      <a:pPr algn="l" fontAlgn="ctr"/>
                      <a:r>
                        <a:rPr lang="en-US" sz="1400" b="1" dirty="0">
                          <a:effectLst/>
                        </a:rPr>
                        <a:t>5th most common category</a:t>
                      </a:r>
                    </a:p>
                  </a:txBody>
                  <a:tcPr anchor="ctr"/>
                </a:tc>
                <a:tc>
                  <a:txBody>
                    <a:bodyPr/>
                    <a:lstStyle/>
                    <a:p>
                      <a:pPr algn="l" fontAlgn="ctr"/>
                      <a:r>
                        <a:rPr lang="en-US" sz="1400" b="1" dirty="0">
                          <a:effectLst/>
                        </a:rPr>
                        <a:t>6th most common category</a:t>
                      </a:r>
                    </a:p>
                  </a:txBody>
                  <a:tcPr anchor="ctr"/>
                </a:tc>
                <a:tc>
                  <a:txBody>
                    <a:bodyPr/>
                    <a:lstStyle/>
                    <a:p>
                      <a:pPr algn="l" fontAlgn="ctr"/>
                      <a:r>
                        <a:rPr lang="en-US" sz="1400" b="1" dirty="0">
                          <a:effectLst/>
                        </a:rPr>
                        <a:t>7th most common category</a:t>
                      </a:r>
                    </a:p>
                  </a:txBody>
                  <a:tcPr anchor="ctr"/>
                </a:tc>
                <a:tc>
                  <a:txBody>
                    <a:bodyPr/>
                    <a:lstStyle/>
                    <a:p>
                      <a:pPr algn="l" fontAlgn="ctr"/>
                      <a:r>
                        <a:rPr lang="en-US" sz="1400" b="1" dirty="0">
                          <a:effectLst/>
                        </a:rPr>
                        <a:t>8th most common category</a:t>
                      </a:r>
                    </a:p>
                  </a:txBody>
                  <a:tcPr anchor="ctr"/>
                </a:tc>
                <a:extLst>
                  <a:ext uri="{0D108BD9-81ED-4DB2-BD59-A6C34878D82A}">
                    <a16:rowId xmlns:a16="http://schemas.microsoft.com/office/drawing/2014/main" val="2967185555"/>
                  </a:ext>
                </a:extLst>
              </a:tr>
              <a:tr h="771926">
                <a:tc>
                  <a:txBody>
                    <a:bodyPr/>
                    <a:lstStyle/>
                    <a:p>
                      <a:pPr algn="l" fontAlgn="ctr"/>
                      <a:r>
                        <a:rPr lang="en-US" sz="1400" b="1" dirty="0">
                          <a:effectLst/>
                        </a:rPr>
                        <a:t>US Open</a:t>
                      </a:r>
                    </a:p>
                  </a:txBody>
                  <a:tcPr anchor="ctr"/>
                </a:tc>
                <a:tc>
                  <a:txBody>
                    <a:bodyPr/>
                    <a:lstStyle/>
                    <a:p>
                      <a:pPr algn="ctr" fontAlgn="ctr"/>
                      <a:r>
                        <a:rPr lang="en-US" sz="1400" dirty="0">
                          <a:effectLst/>
                        </a:rPr>
                        <a:t>1</a:t>
                      </a:r>
                    </a:p>
                  </a:txBody>
                  <a:tcPr anchor="ctr"/>
                </a:tc>
                <a:tc>
                  <a:txBody>
                    <a:bodyPr/>
                    <a:lstStyle/>
                    <a:p>
                      <a:pPr algn="l" fontAlgn="ctr"/>
                      <a:r>
                        <a:rPr lang="en-US" sz="1400" dirty="0">
                          <a:effectLst/>
                        </a:rPr>
                        <a:t>Tennis Stadium</a:t>
                      </a:r>
                    </a:p>
                  </a:txBody>
                  <a:tcPr anchor="ctr"/>
                </a:tc>
                <a:tc>
                  <a:txBody>
                    <a:bodyPr/>
                    <a:lstStyle/>
                    <a:p>
                      <a:pPr algn="l" fontAlgn="ctr"/>
                      <a:r>
                        <a:rPr lang="en-US" sz="1400" dirty="0">
                          <a:effectLst/>
                        </a:rPr>
                        <a:t>General Entertainment</a:t>
                      </a:r>
                    </a:p>
                  </a:txBody>
                  <a:tcPr anchor="ctr"/>
                </a:tc>
                <a:tc>
                  <a:txBody>
                    <a:bodyPr/>
                    <a:lstStyle/>
                    <a:p>
                      <a:pPr algn="l" fontAlgn="ctr"/>
                      <a:r>
                        <a:rPr lang="en-US" sz="1400" dirty="0">
                          <a:effectLst/>
                        </a:rPr>
                        <a:t>Tennis Court</a:t>
                      </a:r>
                    </a:p>
                  </a:txBody>
                  <a:tcPr anchor="ctr"/>
                </a:tc>
                <a:tc>
                  <a:txBody>
                    <a:bodyPr/>
                    <a:lstStyle/>
                    <a:p>
                      <a:pPr algn="l" fontAlgn="ctr"/>
                      <a:r>
                        <a:rPr lang="en-US" sz="1400" dirty="0">
                          <a:effectLst/>
                        </a:rPr>
                        <a:t>Clothing Store</a:t>
                      </a:r>
                    </a:p>
                  </a:txBody>
                  <a:tcPr anchor="ctr"/>
                </a:tc>
                <a:tc>
                  <a:txBody>
                    <a:bodyPr/>
                    <a:lstStyle/>
                    <a:p>
                      <a:pPr algn="l" fontAlgn="ctr"/>
                      <a:r>
                        <a:rPr lang="en-US" sz="1400" dirty="0">
                          <a:effectLst/>
                        </a:rPr>
                        <a:t>Lounge</a:t>
                      </a:r>
                    </a:p>
                  </a:txBody>
                  <a:tcPr anchor="ctr"/>
                </a:tc>
                <a:tc>
                  <a:txBody>
                    <a:bodyPr/>
                    <a:lstStyle/>
                    <a:p>
                      <a:pPr algn="l" fontAlgn="ctr"/>
                      <a:r>
                        <a:rPr lang="en-US" sz="1400" dirty="0">
                          <a:effectLst/>
                        </a:rPr>
                        <a:t>Bar</a:t>
                      </a:r>
                    </a:p>
                  </a:txBody>
                  <a:tcPr anchor="ctr"/>
                </a:tc>
                <a:tc>
                  <a:txBody>
                    <a:bodyPr/>
                    <a:lstStyle/>
                    <a:p>
                      <a:pPr algn="l" fontAlgn="ctr"/>
                      <a:r>
                        <a:rPr lang="en-US" sz="1400" dirty="0">
                          <a:effectLst/>
                        </a:rPr>
                        <a:t>Sporting Goods Shop</a:t>
                      </a:r>
                    </a:p>
                  </a:txBody>
                  <a:tcPr anchor="ctr"/>
                </a:tc>
                <a:tc>
                  <a:txBody>
                    <a:bodyPr/>
                    <a:lstStyle/>
                    <a:p>
                      <a:pPr algn="l" fontAlgn="ctr"/>
                      <a:r>
                        <a:rPr lang="en-US" sz="1400" dirty="0">
                          <a:effectLst/>
                        </a:rPr>
                        <a:t>Sandwich Place</a:t>
                      </a:r>
                    </a:p>
                  </a:txBody>
                  <a:tcPr anchor="ctr"/>
                </a:tc>
                <a:extLst>
                  <a:ext uri="{0D108BD9-81ED-4DB2-BD59-A6C34878D82A}">
                    <a16:rowId xmlns:a16="http://schemas.microsoft.com/office/drawing/2014/main" val="1522480342"/>
                  </a:ext>
                </a:extLst>
              </a:tr>
              <a:tr h="546781">
                <a:tc>
                  <a:txBody>
                    <a:bodyPr/>
                    <a:lstStyle/>
                    <a:p>
                      <a:pPr algn="l" fontAlgn="ctr"/>
                      <a:r>
                        <a:rPr lang="en-US" sz="1400" b="1" dirty="0">
                          <a:effectLst/>
                        </a:rPr>
                        <a:t>Phoenix, AZ</a:t>
                      </a:r>
                    </a:p>
                  </a:txBody>
                  <a:tcPr anchor="ctr"/>
                </a:tc>
                <a:tc>
                  <a:txBody>
                    <a:bodyPr/>
                    <a:lstStyle/>
                    <a:p>
                      <a:pPr algn="ctr" fontAlgn="ctr"/>
                      <a:r>
                        <a:rPr lang="en-US" sz="1400" dirty="0">
                          <a:effectLst/>
                        </a:rPr>
                        <a:t>0</a:t>
                      </a:r>
                    </a:p>
                  </a:txBody>
                  <a:tcPr anchor="ctr"/>
                </a:tc>
                <a:tc>
                  <a:txBody>
                    <a:bodyPr/>
                    <a:lstStyle/>
                    <a:p>
                      <a:pPr algn="l" fontAlgn="ctr"/>
                      <a:r>
                        <a:rPr lang="en-US" sz="1400" dirty="0">
                          <a:effectLst/>
                        </a:rPr>
                        <a:t>Building</a:t>
                      </a:r>
                    </a:p>
                  </a:txBody>
                  <a:tcPr anchor="ctr"/>
                </a:tc>
                <a:tc>
                  <a:txBody>
                    <a:bodyPr/>
                    <a:lstStyle/>
                    <a:p>
                      <a:pPr algn="l" fontAlgn="ctr"/>
                      <a:r>
                        <a:rPr lang="en-US" sz="1400" dirty="0">
                          <a:effectLst/>
                        </a:rPr>
                        <a:t>Convenience Store</a:t>
                      </a:r>
                    </a:p>
                  </a:txBody>
                  <a:tcPr anchor="ctr"/>
                </a:tc>
                <a:tc>
                  <a:txBody>
                    <a:bodyPr/>
                    <a:lstStyle/>
                    <a:p>
                      <a:pPr algn="l" fontAlgn="ctr"/>
                      <a:r>
                        <a:rPr lang="en-US" sz="1400" dirty="0">
                          <a:effectLst/>
                        </a:rPr>
                        <a:t>Church</a:t>
                      </a:r>
                    </a:p>
                  </a:txBody>
                  <a:tcPr anchor="ctr"/>
                </a:tc>
                <a:tc>
                  <a:txBody>
                    <a:bodyPr/>
                    <a:lstStyle/>
                    <a:p>
                      <a:pPr algn="l" fontAlgn="ctr"/>
                      <a:r>
                        <a:rPr lang="en-US" sz="1400" dirty="0">
                          <a:effectLst/>
                        </a:rPr>
                        <a:t>Mexican Restaurant</a:t>
                      </a:r>
                    </a:p>
                  </a:txBody>
                  <a:tcPr anchor="ctr"/>
                </a:tc>
                <a:tc>
                  <a:txBody>
                    <a:bodyPr/>
                    <a:lstStyle/>
                    <a:p>
                      <a:pPr algn="l" fontAlgn="ctr"/>
                      <a:r>
                        <a:rPr lang="en-US" sz="1400" dirty="0">
                          <a:effectLst/>
                        </a:rPr>
                        <a:t>Bar</a:t>
                      </a:r>
                    </a:p>
                  </a:txBody>
                  <a:tcPr anchor="ctr"/>
                </a:tc>
                <a:tc>
                  <a:txBody>
                    <a:bodyPr/>
                    <a:lstStyle/>
                    <a:p>
                      <a:pPr algn="l" fontAlgn="ctr"/>
                      <a:r>
                        <a:rPr lang="en-US" sz="1400" dirty="0">
                          <a:effectLst/>
                        </a:rPr>
                        <a:t>Salon / Barbershop</a:t>
                      </a:r>
                    </a:p>
                  </a:txBody>
                  <a:tcPr anchor="ctr"/>
                </a:tc>
                <a:tc>
                  <a:txBody>
                    <a:bodyPr/>
                    <a:lstStyle/>
                    <a:p>
                      <a:pPr algn="l" fontAlgn="ctr"/>
                      <a:r>
                        <a:rPr lang="en-US" sz="1400" dirty="0">
                          <a:effectLst/>
                        </a:rPr>
                        <a:t>Automotive Shop</a:t>
                      </a:r>
                    </a:p>
                  </a:txBody>
                  <a:tcPr anchor="ctr"/>
                </a:tc>
                <a:tc>
                  <a:txBody>
                    <a:bodyPr/>
                    <a:lstStyle/>
                    <a:p>
                      <a:pPr algn="l" fontAlgn="ctr"/>
                      <a:r>
                        <a:rPr lang="en-US" sz="1400" dirty="0">
                          <a:effectLst/>
                        </a:rPr>
                        <a:t>American Restaurant</a:t>
                      </a:r>
                    </a:p>
                  </a:txBody>
                  <a:tcPr anchor="ctr"/>
                </a:tc>
                <a:extLst>
                  <a:ext uri="{0D108BD9-81ED-4DB2-BD59-A6C34878D82A}">
                    <a16:rowId xmlns:a16="http://schemas.microsoft.com/office/drawing/2014/main" val="3398968982"/>
                  </a:ext>
                </a:extLst>
              </a:tr>
              <a:tr h="771926">
                <a:tc>
                  <a:txBody>
                    <a:bodyPr/>
                    <a:lstStyle/>
                    <a:p>
                      <a:pPr algn="l" fontAlgn="ctr"/>
                      <a:r>
                        <a:rPr lang="en-US" sz="1400" b="1" dirty="0">
                          <a:effectLst/>
                        </a:rPr>
                        <a:t>Boston, MA</a:t>
                      </a:r>
                    </a:p>
                  </a:txBody>
                  <a:tcPr anchor="ctr"/>
                </a:tc>
                <a:tc>
                  <a:txBody>
                    <a:bodyPr/>
                    <a:lstStyle/>
                    <a:p>
                      <a:pPr algn="ctr" fontAlgn="ctr"/>
                      <a:r>
                        <a:rPr lang="en-US" sz="1400" dirty="0">
                          <a:effectLst/>
                        </a:rPr>
                        <a:t>3</a:t>
                      </a:r>
                    </a:p>
                  </a:txBody>
                  <a:tcPr anchor="ctr"/>
                </a:tc>
                <a:tc>
                  <a:txBody>
                    <a:bodyPr/>
                    <a:lstStyle/>
                    <a:p>
                      <a:pPr algn="l" fontAlgn="ctr"/>
                      <a:r>
                        <a:rPr lang="en-US" sz="1400" dirty="0">
                          <a:effectLst/>
                        </a:rPr>
                        <a:t>Bar</a:t>
                      </a:r>
                    </a:p>
                  </a:txBody>
                  <a:tcPr anchor="ctr"/>
                </a:tc>
                <a:tc>
                  <a:txBody>
                    <a:bodyPr/>
                    <a:lstStyle/>
                    <a:p>
                      <a:pPr algn="l" fontAlgn="ctr"/>
                      <a:r>
                        <a:rPr lang="en-US" sz="1400" dirty="0">
                          <a:effectLst/>
                        </a:rPr>
                        <a:t>Platform</a:t>
                      </a:r>
                    </a:p>
                  </a:txBody>
                  <a:tcPr anchor="ctr"/>
                </a:tc>
                <a:tc>
                  <a:txBody>
                    <a:bodyPr/>
                    <a:lstStyle/>
                    <a:p>
                      <a:pPr algn="l" fontAlgn="ctr"/>
                      <a:r>
                        <a:rPr lang="en-US" sz="1400" dirty="0">
                          <a:effectLst/>
                        </a:rPr>
                        <a:t>Hockey Arena</a:t>
                      </a:r>
                    </a:p>
                  </a:txBody>
                  <a:tcPr anchor="ctr"/>
                </a:tc>
                <a:tc>
                  <a:txBody>
                    <a:bodyPr/>
                    <a:lstStyle/>
                    <a:p>
                      <a:pPr algn="l" fontAlgn="ctr"/>
                      <a:r>
                        <a:rPr lang="en-US" sz="1400" dirty="0">
                          <a:effectLst/>
                        </a:rPr>
                        <a:t>General Entertainment</a:t>
                      </a:r>
                    </a:p>
                  </a:txBody>
                  <a:tcPr anchor="ctr"/>
                </a:tc>
                <a:tc>
                  <a:txBody>
                    <a:bodyPr/>
                    <a:lstStyle/>
                    <a:p>
                      <a:pPr algn="l" fontAlgn="ctr"/>
                      <a:r>
                        <a:rPr lang="en-US" sz="1400" dirty="0">
                          <a:effectLst/>
                        </a:rPr>
                        <a:t>Hockey Field</a:t>
                      </a:r>
                    </a:p>
                  </a:txBody>
                  <a:tcPr anchor="ctr"/>
                </a:tc>
                <a:tc>
                  <a:txBody>
                    <a:bodyPr/>
                    <a:lstStyle/>
                    <a:p>
                      <a:pPr algn="l" fontAlgn="ctr"/>
                      <a:r>
                        <a:rPr lang="en-US" sz="1400" dirty="0">
                          <a:effectLst/>
                        </a:rPr>
                        <a:t>Lounge</a:t>
                      </a:r>
                    </a:p>
                  </a:txBody>
                  <a:tcPr anchor="ctr"/>
                </a:tc>
                <a:tc>
                  <a:txBody>
                    <a:bodyPr/>
                    <a:lstStyle/>
                    <a:p>
                      <a:pPr algn="l" fontAlgn="ctr"/>
                      <a:r>
                        <a:rPr lang="en-US" sz="1400" dirty="0">
                          <a:effectLst/>
                        </a:rPr>
                        <a:t>Pizza Place</a:t>
                      </a:r>
                    </a:p>
                  </a:txBody>
                  <a:tcPr anchor="ctr"/>
                </a:tc>
                <a:tc>
                  <a:txBody>
                    <a:bodyPr/>
                    <a:lstStyle/>
                    <a:p>
                      <a:pPr algn="l" fontAlgn="ctr"/>
                      <a:r>
                        <a:rPr lang="en-US" sz="1400" dirty="0">
                          <a:effectLst/>
                        </a:rPr>
                        <a:t>Sporting Goods Shop</a:t>
                      </a:r>
                    </a:p>
                  </a:txBody>
                  <a:tcPr anchor="ctr"/>
                </a:tc>
                <a:extLst>
                  <a:ext uri="{0D108BD9-81ED-4DB2-BD59-A6C34878D82A}">
                    <a16:rowId xmlns:a16="http://schemas.microsoft.com/office/drawing/2014/main" val="3883988359"/>
                  </a:ext>
                </a:extLst>
              </a:tr>
              <a:tr h="546781">
                <a:tc>
                  <a:txBody>
                    <a:bodyPr/>
                    <a:lstStyle/>
                    <a:p>
                      <a:pPr algn="l" fontAlgn="ctr"/>
                      <a:r>
                        <a:rPr lang="en-US" sz="1400" b="1" dirty="0">
                          <a:effectLst/>
                        </a:rPr>
                        <a:t>Dallas, TX</a:t>
                      </a:r>
                    </a:p>
                  </a:txBody>
                  <a:tcPr anchor="ctr"/>
                </a:tc>
                <a:tc>
                  <a:txBody>
                    <a:bodyPr/>
                    <a:lstStyle/>
                    <a:p>
                      <a:pPr algn="ctr" fontAlgn="ctr"/>
                      <a:r>
                        <a:rPr lang="en-US" sz="1400" dirty="0">
                          <a:effectLst/>
                        </a:rPr>
                        <a:t>3</a:t>
                      </a:r>
                    </a:p>
                  </a:txBody>
                  <a:tcPr anchor="ctr"/>
                </a:tc>
                <a:tc>
                  <a:txBody>
                    <a:bodyPr/>
                    <a:lstStyle/>
                    <a:p>
                      <a:pPr algn="l" fontAlgn="ctr"/>
                      <a:r>
                        <a:rPr lang="en-US" sz="1400" dirty="0">
                          <a:effectLst/>
                        </a:rPr>
                        <a:t>Bar</a:t>
                      </a:r>
                    </a:p>
                  </a:txBody>
                  <a:tcPr anchor="ctr"/>
                </a:tc>
                <a:tc>
                  <a:txBody>
                    <a:bodyPr/>
                    <a:lstStyle/>
                    <a:p>
                      <a:pPr algn="l" fontAlgn="ctr"/>
                      <a:r>
                        <a:rPr lang="en-US" sz="1400" dirty="0">
                          <a:effectLst/>
                        </a:rPr>
                        <a:t>Sports Bar</a:t>
                      </a:r>
                    </a:p>
                  </a:txBody>
                  <a:tcPr anchor="ctr"/>
                </a:tc>
                <a:tc>
                  <a:txBody>
                    <a:bodyPr/>
                    <a:lstStyle/>
                    <a:p>
                      <a:pPr algn="l" fontAlgn="ctr"/>
                      <a:r>
                        <a:rPr lang="en-US" sz="1400" dirty="0">
                          <a:effectLst/>
                        </a:rPr>
                        <a:t>Lounge</a:t>
                      </a:r>
                    </a:p>
                  </a:txBody>
                  <a:tcPr anchor="ctr"/>
                </a:tc>
                <a:tc>
                  <a:txBody>
                    <a:bodyPr/>
                    <a:lstStyle/>
                    <a:p>
                      <a:pPr algn="l" fontAlgn="ctr"/>
                      <a:r>
                        <a:rPr lang="en-US" sz="1400" dirty="0">
                          <a:effectLst/>
                        </a:rPr>
                        <a:t>Event Space</a:t>
                      </a:r>
                    </a:p>
                  </a:txBody>
                  <a:tcPr anchor="ctr"/>
                </a:tc>
                <a:tc>
                  <a:txBody>
                    <a:bodyPr/>
                    <a:lstStyle/>
                    <a:p>
                      <a:pPr algn="l" fontAlgn="ctr"/>
                      <a:r>
                        <a:rPr lang="en-US" sz="1400" dirty="0">
                          <a:effectLst/>
                        </a:rPr>
                        <a:t>Parking</a:t>
                      </a:r>
                    </a:p>
                  </a:txBody>
                  <a:tcPr anchor="ctr"/>
                </a:tc>
                <a:tc>
                  <a:txBody>
                    <a:bodyPr/>
                    <a:lstStyle/>
                    <a:p>
                      <a:pPr algn="l" fontAlgn="ctr"/>
                      <a:r>
                        <a:rPr lang="en-US" sz="1400" dirty="0">
                          <a:effectLst/>
                        </a:rPr>
                        <a:t>Office</a:t>
                      </a:r>
                    </a:p>
                  </a:txBody>
                  <a:tcPr anchor="ctr"/>
                </a:tc>
                <a:tc>
                  <a:txBody>
                    <a:bodyPr/>
                    <a:lstStyle/>
                    <a:p>
                      <a:pPr algn="l" fontAlgn="ctr"/>
                      <a:r>
                        <a:rPr lang="en-US" sz="1400" dirty="0">
                          <a:effectLst/>
                        </a:rPr>
                        <a:t>Residential Building</a:t>
                      </a:r>
                    </a:p>
                  </a:txBody>
                  <a:tcPr anchor="ctr"/>
                </a:tc>
                <a:tc>
                  <a:txBody>
                    <a:bodyPr/>
                    <a:lstStyle/>
                    <a:p>
                      <a:pPr algn="l" fontAlgn="ctr"/>
                      <a:r>
                        <a:rPr lang="en-US" sz="1400" dirty="0">
                          <a:effectLst/>
                        </a:rPr>
                        <a:t>Italian Restaurant</a:t>
                      </a:r>
                    </a:p>
                  </a:txBody>
                  <a:tcPr anchor="ctr"/>
                </a:tc>
                <a:extLst>
                  <a:ext uri="{0D108BD9-81ED-4DB2-BD59-A6C34878D82A}">
                    <a16:rowId xmlns:a16="http://schemas.microsoft.com/office/drawing/2014/main" val="3819827427"/>
                  </a:ext>
                </a:extLst>
              </a:tr>
            </a:tbl>
          </a:graphicData>
        </a:graphic>
      </p:graphicFrame>
    </p:spTree>
    <p:extLst>
      <p:ext uri="{BB962C8B-B14F-4D97-AF65-F5344CB8AC3E}">
        <p14:creationId xmlns:p14="http://schemas.microsoft.com/office/powerpoint/2010/main" val="344658727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A173F-7AA0-4A3A-A1F5-6640A6E6B607}"/>
              </a:ext>
            </a:extLst>
          </p:cNvPr>
          <p:cNvSpPr>
            <a:spLocks noGrp="1"/>
          </p:cNvSpPr>
          <p:nvPr>
            <p:ph type="title"/>
          </p:nvPr>
        </p:nvSpPr>
        <p:spPr>
          <a:xfrm>
            <a:off x="556532" y="643467"/>
            <a:ext cx="11210925" cy="744836"/>
          </a:xfrm>
          <a:prstGeom prst="ellipse">
            <a:avLst/>
          </a:prstGeom>
        </p:spPr>
        <p:txBody>
          <a:bodyPr vert="horz" lIns="91440" tIns="45720" rIns="91440" bIns="45720" rtlCol="0" anchor="ctr">
            <a:normAutofit/>
          </a:bodyPr>
          <a:lstStyle/>
          <a:p>
            <a:pPr algn="ctr"/>
            <a:r>
              <a:rPr lang="en-US" sz="1500" kern="1200" dirty="0">
                <a:solidFill>
                  <a:schemeClr val="bg1"/>
                </a:solidFill>
                <a:latin typeface="+mj-lt"/>
                <a:ea typeface="+mj-ea"/>
                <a:cs typeface="+mj-cs"/>
              </a:rPr>
              <a:t>Comparing top 24 venue types found in US Open against 3 remaining candidate cities: </a:t>
            </a:r>
            <a:br>
              <a:rPr lang="en-US" sz="1500" kern="1200" dirty="0">
                <a:solidFill>
                  <a:schemeClr val="bg1"/>
                </a:solidFill>
                <a:latin typeface="+mj-lt"/>
                <a:ea typeface="+mj-ea"/>
                <a:cs typeface="+mj-cs"/>
              </a:rPr>
            </a:br>
            <a:r>
              <a:rPr lang="en-US" sz="1500" b="1" i="1" kern="1200" dirty="0">
                <a:solidFill>
                  <a:schemeClr val="bg1"/>
                </a:solidFill>
                <a:latin typeface="+mj-lt"/>
                <a:ea typeface="+mj-ea"/>
                <a:cs typeface="+mj-cs"/>
              </a:rPr>
              <a:t>U.S. Open venues  vs Boston, Phoenix and Dallas venues </a:t>
            </a:r>
          </a:p>
        </p:txBody>
      </p:sp>
      <p:pic>
        <p:nvPicPr>
          <p:cNvPr id="11" name="Picture 10">
            <a:extLst>
              <a:ext uri="{FF2B5EF4-FFF2-40B4-BE49-F238E27FC236}">
                <a16:creationId xmlns:a16="http://schemas.microsoft.com/office/drawing/2014/main" id="{10F88F95-DA92-43EA-AAF2-A026223E17E0}"/>
              </a:ext>
            </a:extLst>
          </p:cNvPr>
          <p:cNvPicPr>
            <a:picLocks noChangeAspect="1"/>
          </p:cNvPicPr>
          <p:nvPr/>
        </p:nvPicPr>
        <p:blipFill>
          <a:blip r:embed="rId2"/>
          <a:stretch>
            <a:fillRect/>
          </a:stretch>
        </p:blipFill>
        <p:spPr>
          <a:xfrm>
            <a:off x="371298" y="1388303"/>
            <a:ext cx="11449404" cy="5462921"/>
          </a:xfrm>
          <a:prstGeom prst="rect">
            <a:avLst/>
          </a:prstGeom>
        </p:spPr>
      </p:pic>
    </p:spTree>
    <p:extLst>
      <p:ext uri="{BB962C8B-B14F-4D97-AF65-F5344CB8AC3E}">
        <p14:creationId xmlns:p14="http://schemas.microsoft.com/office/powerpoint/2010/main" val="375096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173F-7AA0-4A3A-A1F5-6640A6E6B607}"/>
              </a:ext>
            </a:extLst>
          </p:cNvPr>
          <p:cNvSpPr>
            <a:spLocks noGrp="1"/>
          </p:cNvSpPr>
          <p:nvPr>
            <p:ph type="title"/>
          </p:nvPr>
        </p:nvSpPr>
        <p:spPr>
          <a:xfrm>
            <a:off x="836612" y="186267"/>
            <a:ext cx="10515600" cy="1325563"/>
          </a:xfrm>
        </p:spPr>
        <p:txBody>
          <a:bodyPr>
            <a:normAutofit/>
          </a:bodyPr>
          <a:lstStyle/>
          <a:p>
            <a:pPr algn="ctr"/>
            <a:r>
              <a:rPr lang="en-US" sz="2400" dirty="0"/>
              <a:t>Comparing top 24 venue types found in US Open against 3 remaining candidate cities: </a:t>
            </a:r>
            <a:r>
              <a:rPr lang="en-US" sz="2400" b="1" i="1" dirty="0"/>
              <a:t>U.S. Open venues  vs Boston, Phoenix and Dallas venues</a:t>
            </a:r>
            <a:br>
              <a:rPr lang="en-US" sz="2400" b="1" i="1" dirty="0"/>
            </a:br>
            <a:r>
              <a:rPr lang="en-US" sz="2400" u="sng" dirty="0"/>
              <a:t>Heat Map Visualization </a:t>
            </a:r>
          </a:p>
        </p:txBody>
      </p:sp>
      <p:sp>
        <p:nvSpPr>
          <p:cNvPr id="4" name="Text Placeholder 3">
            <a:extLst>
              <a:ext uri="{FF2B5EF4-FFF2-40B4-BE49-F238E27FC236}">
                <a16:creationId xmlns:a16="http://schemas.microsoft.com/office/drawing/2014/main" id="{00722D7A-B961-425F-9941-FAAAEB720A86}"/>
              </a:ext>
            </a:extLst>
          </p:cNvPr>
          <p:cNvSpPr>
            <a:spLocks noGrp="1"/>
          </p:cNvSpPr>
          <p:nvPr>
            <p:ph type="body" idx="1"/>
          </p:nvPr>
        </p:nvSpPr>
        <p:spPr/>
        <p:txBody>
          <a:bodyPr/>
          <a:lstStyle/>
          <a:p>
            <a:endParaRPr lang="en-US" dirty="0"/>
          </a:p>
        </p:txBody>
      </p:sp>
      <p:sp>
        <p:nvSpPr>
          <p:cNvPr id="6" name="Content Placeholder 5">
            <a:extLst>
              <a:ext uri="{FF2B5EF4-FFF2-40B4-BE49-F238E27FC236}">
                <a16:creationId xmlns:a16="http://schemas.microsoft.com/office/drawing/2014/main" id="{1D84F1A5-C1AB-4FDF-BD85-88B79BB125F0}"/>
              </a:ext>
            </a:extLst>
          </p:cNvPr>
          <p:cNvSpPr>
            <a:spLocks noGrp="1"/>
          </p:cNvSpPr>
          <p:nvPr>
            <p:ph sz="half" idx="2"/>
          </p:nvPr>
        </p:nvSpPr>
        <p:spPr/>
        <p:txBody>
          <a:bodyPr/>
          <a:lstStyle/>
          <a:p>
            <a:endParaRPr lang="en-US" dirty="0"/>
          </a:p>
        </p:txBody>
      </p:sp>
      <p:sp>
        <p:nvSpPr>
          <p:cNvPr id="8" name="Text Placeholder 7">
            <a:extLst>
              <a:ext uri="{FF2B5EF4-FFF2-40B4-BE49-F238E27FC236}">
                <a16:creationId xmlns:a16="http://schemas.microsoft.com/office/drawing/2014/main" id="{782FECB4-EEE9-4F0E-A50B-397342BF22CE}"/>
              </a:ext>
            </a:extLst>
          </p:cNvPr>
          <p:cNvSpPr>
            <a:spLocks noGrp="1"/>
          </p:cNvSpPr>
          <p:nvPr>
            <p:ph type="body" sz="quarter" idx="3"/>
          </p:nvPr>
        </p:nvSpPr>
        <p:spPr/>
        <p:txBody>
          <a:bodyPr/>
          <a:lstStyle/>
          <a:p>
            <a:endParaRPr lang="en-US" dirty="0"/>
          </a:p>
        </p:txBody>
      </p:sp>
      <p:sp>
        <p:nvSpPr>
          <p:cNvPr id="10" name="Content Placeholder 9">
            <a:extLst>
              <a:ext uri="{FF2B5EF4-FFF2-40B4-BE49-F238E27FC236}">
                <a16:creationId xmlns:a16="http://schemas.microsoft.com/office/drawing/2014/main" id="{0B81D9F4-D064-4C7E-970E-75F197400A9F}"/>
              </a:ext>
            </a:extLst>
          </p:cNvPr>
          <p:cNvSpPr>
            <a:spLocks noGrp="1"/>
          </p:cNvSpPr>
          <p:nvPr>
            <p:ph sz="quarter" idx="4"/>
          </p:nvPr>
        </p:nvSpPr>
        <p:spPr/>
        <p:txBody>
          <a:bodyPr/>
          <a:lstStyle/>
          <a:p>
            <a:endParaRPr lang="en-US" dirty="0"/>
          </a:p>
        </p:txBody>
      </p:sp>
      <p:pic>
        <p:nvPicPr>
          <p:cNvPr id="3" name="Picture 2">
            <a:extLst>
              <a:ext uri="{FF2B5EF4-FFF2-40B4-BE49-F238E27FC236}">
                <a16:creationId xmlns:a16="http://schemas.microsoft.com/office/drawing/2014/main" id="{AE8D7622-BE2E-46A6-809A-99BBC395D57F}"/>
              </a:ext>
            </a:extLst>
          </p:cNvPr>
          <p:cNvPicPr>
            <a:picLocks noChangeAspect="1"/>
          </p:cNvPicPr>
          <p:nvPr/>
        </p:nvPicPr>
        <p:blipFill>
          <a:blip r:embed="rId2"/>
          <a:stretch>
            <a:fillRect/>
          </a:stretch>
        </p:blipFill>
        <p:spPr>
          <a:xfrm>
            <a:off x="631824" y="1430994"/>
            <a:ext cx="10925175" cy="5019675"/>
          </a:xfrm>
          <a:prstGeom prst="rect">
            <a:avLst/>
          </a:prstGeom>
        </p:spPr>
      </p:pic>
    </p:spTree>
    <p:extLst>
      <p:ext uri="{BB962C8B-B14F-4D97-AF65-F5344CB8AC3E}">
        <p14:creationId xmlns:p14="http://schemas.microsoft.com/office/powerpoint/2010/main" val="36888861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173F-7AA0-4A3A-A1F5-6640A6E6B607}"/>
              </a:ext>
            </a:extLst>
          </p:cNvPr>
          <p:cNvSpPr>
            <a:spLocks noGrp="1"/>
          </p:cNvSpPr>
          <p:nvPr>
            <p:ph type="title"/>
          </p:nvPr>
        </p:nvSpPr>
        <p:spPr>
          <a:xfrm>
            <a:off x="318052" y="192847"/>
            <a:ext cx="11873948" cy="1325563"/>
          </a:xfrm>
        </p:spPr>
        <p:txBody>
          <a:bodyPr vert="horz" lIns="91440" tIns="45720" rIns="91440" bIns="45720" rtlCol="0">
            <a:normAutofit/>
          </a:bodyPr>
          <a:lstStyle/>
          <a:p>
            <a:r>
              <a:rPr lang="en-US" sz="2400" dirty="0">
                <a:solidFill>
                  <a:schemeClr val="bg1"/>
                </a:solidFill>
              </a:rPr>
              <a:t>        Comparing top 24 venue types found in US Open against 3 remaining candidate cities: </a:t>
            </a:r>
            <a:br>
              <a:rPr lang="en-US" sz="2400" dirty="0">
                <a:solidFill>
                  <a:schemeClr val="bg1"/>
                </a:solidFill>
              </a:rPr>
            </a:br>
            <a:r>
              <a:rPr lang="en-US" sz="2400" dirty="0">
                <a:solidFill>
                  <a:schemeClr val="bg1"/>
                </a:solidFill>
              </a:rPr>
              <a:t>                                 </a:t>
            </a:r>
            <a:r>
              <a:rPr lang="en-US" sz="2400" b="1" i="1" dirty="0">
                <a:solidFill>
                  <a:schemeClr val="bg1"/>
                </a:solidFill>
              </a:rPr>
              <a:t>U.S. Open venues  vs Boston, Phoenix and Dallas venues </a:t>
            </a:r>
            <a:endParaRPr lang="en-US" sz="2400" dirty="0">
              <a:solidFill>
                <a:schemeClr val="bg1"/>
              </a:solidFill>
            </a:endParaRPr>
          </a:p>
        </p:txBody>
      </p:sp>
      <p:sp>
        <p:nvSpPr>
          <p:cNvPr id="80" name="Content Placeholder 37">
            <a:extLst>
              <a:ext uri="{FF2B5EF4-FFF2-40B4-BE49-F238E27FC236}">
                <a16:creationId xmlns:a16="http://schemas.microsoft.com/office/drawing/2014/main" id="{0A188213-228F-45B2-BFFC-ECD00BD62141}"/>
              </a:ext>
            </a:extLst>
          </p:cNvPr>
          <p:cNvSpPr>
            <a:spLocks noGrp="1"/>
          </p:cNvSpPr>
          <p:nvPr>
            <p:ph idx="1"/>
          </p:nvPr>
        </p:nvSpPr>
        <p:spPr>
          <a:xfrm>
            <a:off x="838200" y="1825625"/>
            <a:ext cx="4316896" cy="4351338"/>
          </a:xfrm>
        </p:spPr>
        <p:txBody>
          <a:bodyPr>
            <a:normAutofit fontScale="92500" lnSpcReduction="20000"/>
          </a:bodyPr>
          <a:lstStyle/>
          <a:p>
            <a:r>
              <a:rPr lang="en-US" sz="2000" dirty="0">
                <a:solidFill>
                  <a:schemeClr val="bg1"/>
                </a:solidFill>
              </a:rPr>
              <a:t>After performing PCA on the dataset and reducing the dimensionality of the features space to 3 dimensions, below results are found post running the un-supervised K-Means algorithm on the dataset:</a:t>
            </a:r>
          </a:p>
          <a:p>
            <a:r>
              <a:rPr lang="en-US" sz="2000" dirty="0">
                <a:solidFill>
                  <a:schemeClr val="bg1"/>
                </a:solidFill>
              </a:rPr>
              <a:t>The ‘Arizona Memorial Sports Stadium’ and ‘Arthur Ashe Stadium’ in Flushing Meadows are clustered together in the same set, showing to have similar neighborhoods, as seen in </a:t>
            </a:r>
            <a:r>
              <a:rPr lang="en-US" sz="2000" b="1" dirty="0">
                <a:solidFill>
                  <a:srgbClr val="0070C0"/>
                </a:solidFill>
              </a:rPr>
              <a:t>blue data points</a:t>
            </a:r>
            <a:r>
              <a:rPr lang="en-US" sz="2000" dirty="0">
                <a:solidFill>
                  <a:srgbClr val="0070C0"/>
                </a:solidFill>
              </a:rPr>
              <a:t>.</a:t>
            </a:r>
          </a:p>
          <a:p>
            <a:r>
              <a:rPr lang="en-US" sz="2000" dirty="0">
                <a:solidFill>
                  <a:schemeClr val="bg1"/>
                </a:solidFill>
              </a:rPr>
              <a:t>The ‘TD Garden’ in Boston and ‘American Airlines Center’ in Dallas are clustered together and found to have similar neighborhoods when comparing venue categories, as seen by the </a:t>
            </a:r>
            <a:r>
              <a:rPr lang="en-US" sz="2000" b="1" dirty="0">
                <a:solidFill>
                  <a:srgbClr val="FF0000"/>
                </a:solidFill>
              </a:rPr>
              <a:t>red data points.</a:t>
            </a:r>
          </a:p>
        </p:txBody>
      </p:sp>
      <p:pic>
        <p:nvPicPr>
          <p:cNvPr id="4" name="Content Placeholder 3" descr="A close up of a map&#10;&#10;Description automatically generated">
            <a:extLst>
              <a:ext uri="{FF2B5EF4-FFF2-40B4-BE49-F238E27FC236}">
                <a16:creationId xmlns:a16="http://schemas.microsoft.com/office/drawing/2014/main" id="{A0AD74D3-8F5B-4902-B703-9657A91737AC}"/>
              </a:ext>
            </a:extLst>
          </p:cNvPr>
          <p:cNvPicPr>
            <a:picLocks noChangeAspect="1"/>
          </p:cNvPicPr>
          <p:nvPr/>
        </p:nvPicPr>
        <p:blipFill rotWithShape="1">
          <a:blip r:embed="rId2">
            <a:extLst>
              <a:ext uri="{28A0092B-C50C-407E-A947-70E740481C1C}">
                <a14:useLocalDpi xmlns:a14="http://schemas.microsoft.com/office/drawing/2010/main" val="0"/>
              </a:ext>
            </a:extLst>
          </a:blip>
          <a:srcRect l="8093"/>
          <a:stretch/>
        </p:blipFill>
        <p:spPr>
          <a:xfrm>
            <a:off x="5353878" y="1797485"/>
            <a:ext cx="6583017" cy="4407618"/>
          </a:xfrm>
          <a:prstGeom prst="rect">
            <a:avLst/>
          </a:prstGeom>
        </p:spPr>
      </p:pic>
    </p:spTree>
    <p:extLst>
      <p:ext uri="{BB962C8B-B14F-4D97-AF65-F5344CB8AC3E}">
        <p14:creationId xmlns:p14="http://schemas.microsoft.com/office/powerpoint/2010/main" val="336509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9" name="Group 98">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100" name="Straight Connector 99">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5BE0D975-7725-493F-8862-ED40C46BE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06" name="Oval 105">
              <a:extLst>
                <a:ext uri="{FF2B5EF4-FFF2-40B4-BE49-F238E27FC236}">
                  <a16:creationId xmlns:a16="http://schemas.microsoft.com/office/drawing/2014/main" id="{683F0D96-8CD4-4CDE-B0CC-657797260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id="{924C51D7-954A-4143-B39C-4752FA3B6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a:extLst>
                <a:ext uri="{FF2B5EF4-FFF2-40B4-BE49-F238E27FC236}">
                  <a16:creationId xmlns:a16="http://schemas.microsoft.com/office/drawing/2014/main" id="{B491EF17-1635-4AEB-AC11-07BA2A119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a:extLst>
                <a:ext uri="{FF2B5EF4-FFF2-40B4-BE49-F238E27FC236}">
                  <a16:creationId xmlns:a16="http://schemas.microsoft.com/office/drawing/2014/main" id="{32F202BA-4686-4BC5-8CA5-60010A0FC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a:extLst>
                <a:ext uri="{FF2B5EF4-FFF2-40B4-BE49-F238E27FC236}">
                  <a16:creationId xmlns:a16="http://schemas.microsoft.com/office/drawing/2014/main" id="{753C14B0-1161-49D1-9AAC-B4BAD7436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a:extLst>
                <a:ext uri="{FF2B5EF4-FFF2-40B4-BE49-F238E27FC236}">
                  <a16:creationId xmlns:a16="http://schemas.microsoft.com/office/drawing/2014/main" id="{C8E96422-DF7F-4DB7-9786-EABEBF8BC6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descr="A close up of a map&#10;&#10;Description automatically generated">
            <a:extLst>
              <a:ext uri="{FF2B5EF4-FFF2-40B4-BE49-F238E27FC236}">
                <a16:creationId xmlns:a16="http://schemas.microsoft.com/office/drawing/2014/main" id="{25DA85A3-1909-4ECF-B789-B0FBC4955081}"/>
              </a:ext>
            </a:extLst>
          </p:cNvPr>
          <p:cNvPicPr>
            <a:picLocks noChangeAspect="1"/>
          </p:cNvPicPr>
          <p:nvPr/>
        </p:nvPicPr>
        <p:blipFill rotWithShape="1">
          <a:blip r:embed="rId2">
            <a:extLst>
              <a:ext uri="{28A0092B-C50C-407E-A947-70E740481C1C}">
                <a14:useLocalDpi xmlns:a14="http://schemas.microsoft.com/office/drawing/2010/main" val="0"/>
              </a:ext>
            </a:extLst>
          </a:blip>
          <a:srcRect l="5570" r="12209"/>
          <a:stretch/>
        </p:blipFill>
        <p:spPr>
          <a:xfrm>
            <a:off x="6201805" y="2436538"/>
            <a:ext cx="6024502" cy="4414643"/>
          </a:xfrm>
          <a:prstGeom prst="rect">
            <a:avLst/>
          </a:prstGeom>
        </p:spPr>
      </p:pic>
      <p:sp>
        <p:nvSpPr>
          <p:cNvPr id="113" name="Rectangle 112">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5" name="Group 114">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16" name="Straight Connector 115">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C175DD4B-6CA3-4CC3-8795-840437F5D09E}"/>
              </a:ext>
            </a:extLst>
          </p:cNvPr>
          <p:cNvPicPr>
            <a:picLocks noChangeAspect="1"/>
          </p:cNvPicPr>
          <p:nvPr/>
        </p:nvPicPr>
        <p:blipFill>
          <a:blip r:embed="rId3"/>
          <a:stretch>
            <a:fillRect/>
          </a:stretch>
        </p:blipFill>
        <p:spPr>
          <a:xfrm>
            <a:off x="2508" y="2421979"/>
            <a:ext cx="6848534" cy="4458092"/>
          </a:xfrm>
          <a:prstGeom prst="rect">
            <a:avLst/>
          </a:prstGeom>
        </p:spPr>
      </p:pic>
      <p:sp>
        <p:nvSpPr>
          <p:cNvPr id="121" name="Rectangle 12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24" name="Straight Connector 123">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10A173F-7AA0-4A3A-A1F5-6640A6E6B607}"/>
              </a:ext>
            </a:extLst>
          </p:cNvPr>
          <p:cNvSpPr>
            <a:spLocks noGrp="1"/>
          </p:cNvSpPr>
          <p:nvPr>
            <p:ph type="title"/>
          </p:nvPr>
        </p:nvSpPr>
        <p:spPr>
          <a:xfrm>
            <a:off x="841476" y="77704"/>
            <a:ext cx="11302302" cy="744740"/>
          </a:xfrm>
          <a:noFill/>
        </p:spPr>
        <p:txBody>
          <a:bodyPr vert="horz" lIns="91440" tIns="45720" rIns="91440" bIns="45720" rtlCol="0" anchor="t">
            <a:normAutofit/>
          </a:bodyPr>
          <a:lstStyle/>
          <a:p>
            <a:r>
              <a:rPr lang="en-US" sz="2300" dirty="0">
                <a:solidFill>
                  <a:schemeClr val="bg1"/>
                </a:solidFill>
              </a:rPr>
              <a:t> Comparing venues categories found around </a:t>
            </a:r>
            <a:r>
              <a:rPr lang="en-US" sz="2300" b="1" dirty="0">
                <a:solidFill>
                  <a:schemeClr val="bg1"/>
                </a:solidFill>
              </a:rPr>
              <a:t>‘Arizona Veterans Memorial Stadium’ </a:t>
            </a:r>
            <a:r>
              <a:rPr lang="en-US" sz="2300" dirty="0">
                <a:solidFill>
                  <a:schemeClr val="bg1"/>
                </a:solidFill>
              </a:rPr>
              <a:t>against those found around U.S. open, around ‘</a:t>
            </a:r>
            <a:r>
              <a:rPr lang="en-US" sz="2300" b="1" dirty="0">
                <a:solidFill>
                  <a:schemeClr val="bg1"/>
                </a:solidFill>
              </a:rPr>
              <a:t>Arthur Ashe Stadium’</a:t>
            </a:r>
          </a:p>
        </p:txBody>
      </p:sp>
      <p:sp>
        <p:nvSpPr>
          <p:cNvPr id="80" name="Content Placeholder 37">
            <a:extLst>
              <a:ext uri="{FF2B5EF4-FFF2-40B4-BE49-F238E27FC236}">
                <a16:creationId xmlns:a16="http://schemas.microsoft.com/office/drawing/2014/main" id="{0A188213-228F-45B2-BFFC-ECD00BD62141}"/>
              </a:ext>
            </a:extLst>
          </p:cNvPr>
          <p:cNvSpPr>
            <a:spLocks noGrp="1"/>
          </p:cNvSpPr>
          <p:nvPr>
            <p:ph idx="1"/>
          </p:nvPr>
        </p:nvSpPr>
        <p:spPr>
          <a:xfrm>
            <a:off x="285456" y="996529"/>
            <a:ext cx="11782614" cy="1072069"/>
          </a:xfrm>
          <a:noFill/>
        </p:spPr>
        <p:txBody>
          <a:bodyPr anchor="t">
            <a:normAutofit fontScale="25000" lnSpcReduction="20000"/>
          </a:bodyPr>
          <a:lstStyle/>
          <a:p>
            <a:r>
              <a:rPr lang="en-US" sz="6200" dirty="0">
                <a:solidFill>
                  <a:schemeClr val="bg1"/>
                </a:solidFill>
              </a:rPr>
              <a:t>The 4 venue categories found most common around the 2 city Tennis stadiums are: </a:t>
            </a:r>
          </a:p>
          <a:p>
            <a:r>
              <a:rPr lang="en-US" sz="6200" i="1" dirty="0">
                <a:solidFill>
                  <a:schemeClr val="bg1"/>
                </a:solidFill>
              </a:rPr>
              <a:t>‘Sandwich places'</a:t>
            </a:r>
            <a:r>
              <a:rPr lang="en-US" sz="6200" dirty="0">
                <a:solidFill>
                  <a:schemeClr val="bg1"/>
                </a:solidFill>
              </a:rPr>
              <a:t>, </a:t>
            </a:r>
            <a:r>
              <a:rPr lang="en-US" sz="6200" i="1" dirty="0">
                <a:solidFill>
                  <a:schemeClr val="bg1"/>
                </a:solidFill>
              </a:rPr>
              <a:t>'Coffee Shops'</a:t>
            </a:r>
            <a:r>
              <a:rPr lang="en-US" sz="6200" dirty="0">
                <a:solidFill>
                  <a:schemeClr val="bg1"/>
                </a:solidFill>
              </a:rPr>
              <a:t>, </a:t>
            </a:r>
            <a:r>
              <a:rPr lang="en-US" sz="6200" i="1" dirty="0">
                <a:solidFill>
                  <a:schemeClr val="bg1"/>
                </a:solidFill>
              </a:rPr>
              <a:t>'American Restaurants'</a:t>
            </a:r>
            <a:r>
              <a:rPr lang="en-US" sz="6200" dirty="0">
                <a:solidFill>
                  <a:schemeClr val="bg1"/>
                </a:solidFill>
              </a:rPr>
              <a:t> and </a:t>
            </a:r>
            <a:r>
              <a:rPr lang="en-US" sz="6200" i="1" dirty="0">
                <a:solidFill>
                  <a:schemeClr val="bg1"/>
                </a:solidFill>
              </a:rPr>
              <a:t>'Bars’</a:t>
            </a:r>
          </a:p>
          <a:p>
            <a:r>
              <a:rPr lang="en-US" sz="6200" dirty="0">
                <a:solidFill>
                  <a:schemeClr val="bg1"/>
                </a:solidFill>
              </a:rPr>
              <a:t>These 4 venue types are very conducive of a touristy environment and encourage a  very strong celebratory sports cultures in the host city.</a:t>
            </a:r>
          </a:p>
          <a:p>
            <a:endParaRPr lang="en-US" sz="1200" dirty="0">
              <a:solidFill>
                <a:schemeClr val="bg1"/>
              </a:solidFill>
            </a:endParaRPr>
          </a:p>
        </p:txBody>
      </p:sp>
      <p:sp>
        <p:nvSpPr>
          <p:cNvPr id="5" name="Rectangle 4">
            <a:extLst>
              <a:ext uri="{FF2B5EF4-FFF2-40B4-BE49-F238E27FC236}">
                <a16:creationId xmlns:a16="http://schemas.microsoft.com/office/drawing/2014/main" id="{6006BDBD-A65F-47B5-9C5C-9CC559F16D9F}"/>
              </a:ext>
            </a:extLst>
          </p:cNvPr>
          <p:cNvSpPr/>
          <p:nvPr/>
        </p:nvSpPr>
        <p:spPr>
          <a:xfrm>
            <a:off x="948095" y="2105481"/>
            <a:ext cx="4882747" cy="369332"/>
          </a:xfrm>
          <a:prstGeom prst="rect">
            <a:avLst/>
          </a:prstGeom>
        </p:spPr>
        <p:txBody>
          <a:bodyPr wrap="none">
            <a:spAutoFit/>
          </a:bodyPr>
          <a:lstStyle/>
          <a:p>
            <a:r>
              <a:rPr lang="en-US" b="1" dirty="0">
                <a:solidFill>
                  <a:schemeClr val="bg1"/>
                </a:solidFill>
              </a:rPr>
              <a:t>Phoenix, AZ: Arizona Veterans Memorial Stadium</a:t>
            </a:r>
            <a:endParaRPr lang="en-US" b="1" dirty="0"/>
          </a:p>
        </p:txBody>
      </p:sp>
      <p:sp>
        <p:nvSpPr>
          <p:cNvPr id="6" name="Rectangle 5">
            <a:extLst>
              <a:ext uri="{FF2B5EF4-FFF2-40B4-BE49-F238E27FC236}">
                <a16:creationId xmlns:a16="http://schemas.microsoft.com/office/drawing/2014/main" id="{FB1F83FC-E6EC-484F-BB99-33E975D88E0B}"/>
              </a:ext>
            </a:extLst>
          </p:cNvPr>
          <p:cNvSpPr/>
          <p:nvPr/>
        </p:nvSpPr>
        <p:spPr>
          <a:xfrm>
            <a:off x="8213392" y="2093625"/>
            <a:ext cx="3247620" cy="369332"/>
          </a:xfrm>
          <a:prstGeom prst="rect">
            <a:avLst/>
          </a:prstGeom>
        </p:spPr>
        <p:txBody>
          <a:bodyPr wrap="none">
            <a:spAutoFit/>
          </a:bodyPr>
          <a:lstStyle/>
          <a:p>
            <a:r>
              <a:rPr lang="en-US" b="1" dirty="0">
                <a:solidFill>
                  <a:schemeClr val="bg1"/>
                </a:solidFill>
              </a:rPr>
              <a:t>U.S. Open: Arthur Ashe Stadium</a:t>
            </a:r>
            <a:endParaRPr lang="en-US" b="1" dirty="0"/>
          </a:p>
        </p:txBody>
      </p:sp>
    </p:spTree>
    <p:extLst>
      <p:ext uri="{BB962C8B-B14F-4D97-AF65-F5344CB8AC3E}">
        <p14:creationId xmlns:p14="http://schemas.microsoft.com/office/powerpoint/2010/main" val="1368169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D37D9A1-80BE-47C6-88A4-0F73D5FA45AB}"/>
              </a:ext>
            </a:extLst>
          </p:cNvPr>
          <p:cNvPicPr>
            <a:picLocks noChangeAspect="1"/>
          </p:cNvPicPr>
          <p:nvPr/>
        </p:nvPicPr>
        <p:blipFill>
          <a:blip r:embed="rId2"/>
          <a:stretch>
            <a:fillRect/>
          </a:stretch>
        </p:blipFill>
        <p:spPr>
          <a:xfrm>
            <a:off x="-2" y="0"/>
            <a:ext cx="12190871" cy="6858000"/>
          </a:xfrm>
          <a:prstGeom prst="rect">
            <a:avLst/>
          </a:prstGeom>
        </p:spPr>
      </p:pic>
      <p:sp>
        <p:nvSpPr>
          <p:cNvPr id="16"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dirty="0"/>
          </a:p>
        </p:txBody>
      </p:sp>
      <p:sp>
        <p:nvSpPr>
          <p:cNvPr id="7" name="Title 1">
            <a:extLst>
              <a:ext uri="{FF2B5EF4-FFF2-40B4-BE49-F238E27FC236}">
                <a16:creationId xmlns:a16="http://schemas.microsoft.com/office/drawing/2014/main" id="{F6372CB9-6C04-452A-B60F-9EBFAB651143}"/>
              </a:ext>
            </a:extLst>
          </p:cNvPr>
          <p:cNvSpPr txBox="1">
            <a:spLocks/>
          </p:cNvSpPr>
          <p:nvPr/>
        </p:nvSpPr>
        <p:spPr>
          <a:xfrm>
            <a:off x="709448" y="1913950"/>
            <a:ext cx="4204137" cy="13427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dirty="0"/>
              <a:t>                                                                 </a:t>
            </a:r>
            <a:r>
              <a:rPr lang="en-US" sz="3600" b="1" dirty="0"/>
              <a:t>Conclusion</a:t>
            </a:r>
          </a:p>
        </p:txBody>
      </p:sp>
      <p:cxnSp>
        <p:nvCxnSpPr>
          <p:cNvPr id="17" name="Straight Connector 13">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F4FA2ED-D7A8-4933-81C0-FD4C1F6F6C56}"/>
              </a:ext>
            </a:extLst>
          </p:cNvPr>
          <p:cNvSpPr/>
          <p:nvPr/>
        </p:nvSpPr>
        <p:spPr>
          <a:xfrm>
            <a:off x="0" y="3086355"/>
            <a:ext cx="5860508" cy="2897936"/>
          </a:xfrm>
          <a:prstGeom prst="rect">
            <a:avLst/>
          </a:prstGeom>
        </p:spPr>
        <p:txBody>
          <a:bodyPr vert="horz" lIns="91440" tIns="45720" rIns="91440" bIns="45720" rtlCol="0" anchor="ctr">
            <a:normAutofit lnSpcReduction="10000"/>
          </a:bodyPr>
          <a:lstStyle/>
          <a:p>
            <a:pPr indent="-228600">
              <a:lnSpc>
                <a:spcPct val="90000"/>
              </a:lnSpc>
              <a:spcAft>
                <a:spcPts val="600"/>
              </a:spcAft>
              <a:buFont typeface="Arial" panose="020B0604020202020204" pitchFamily="34" charset="0"/>
              <a:buChar char="•"/>
            </a:pPr>
            <a:r>
              <a:rPr lang="en-US" sz="1400" dirty="0"/>
              <a:t>The Multi-sport stadium in </a:t>
            </a:r>
            <a:r>
              <a:rPr lang="en-US" sz="1400" b="1" u="sng" dirty="0"/>
              <a:t>Phoenix, AZ </a:t>
            </a:r>
            <a:r>
              <a:rPr lang="en-US" sz="1400" dirty="0"/>
              <a:t>is one of the best locations for the respective Tennis Federation / Organization to host the next Laver Cup, to be hosted in 2020*. Since the neighborhood, in terms of the types of venues around the stadium, is most similar to that of the U.S. Open stadium in Flushing Meadows (both 'US Open' and 'AZ' state fall under the same cluster), there's expected to be a good turn-around of tennis fans to watch and support the intensive and celebratory 3-Days Laver Cup event, initiated by Roger Federer and Rod Laver.</a:t>
            </a:r>
          </a:p>
          <a:p>
            <a:pPr indent="-228600">
              <a:lnSpc>
                <a:spcPct val="90000"/>
              </a:lnSpc>
              <a:spcAft>
                <a:spcPts val="600"/>
              </a:spcAft>
              <a:buFont typeface="Arial" panose="020B0604020202020204" pitchFamily="34" charset="0"/>
              <a:buChar char="•"/>
            </a:pPr>
            <a:r>
              <a:rPr lang="en-US" sz="1400" dirty="0"/>
              <a:t>On visualizing the neighborhood of Phoenix, AZ, we find a very similar city and landscape to that of U.S. Open venue, around the ‘Arthur Ashe Stadium’.</a:t>
            </a:r>
          </a:p>
          <a:p>
            <a:pPr indent="-228600">
              <a:lnSpc>
                <a:spcPct val="90000"/>
              </a:lnSpc>
              <a:spcAft>
                <a:spcPts val="600"/>
              </a:spcAft>
              <a:buFont typeface="Arial" panose="020B0604020202020204" pitchFamily="34" charset="0"/>
              <a:buChar char="•"/>
            </a:pPr>
            <a:r>
              <a:rPr lang="en-US" sz="1400" dirty="0"/>
              <a:t>The same can be observed when comparing the Euclidian distance of the ‘Phoenix’ data point to that of ‘US Open’ in the 3-D projected graph utilizing Principal Component Analysis. Note, the Euclidian distance between ‘Boston’ and ‘Dallas’ from that of ‘US Open’ is greater and hence are categorized together in a separate cluster. </a:t>
            </a:r>
          </a:p>
        </p:txBody>
      </p:sp>
    </p:spTree>
    <p:extLst>
      <p:ext uri="{BB962C8B-B14F-4D97-AF65-F5344CB8AC3E}">
        <p14:creationId xmlns:p14="http://schemas.microsoft.com/office/powerpoint/2010/main" val="1552752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game, sport, black, dark&#10;&#10;Description automatically generated">
            <a:extLst>
              <a:ext uri="{FF2B5EF4-FFF2-40B4-BE49-F238E27FC236}">
                <a16:creationId xmlns:a16="http://schemas.microsoft.com/office/drawing/2014/main" id="{F9CA284D-5DCD-4F1E-AF46-706E90F73358}"/>
              </a:ext>
            </a:extLst>
          </p:cNvPr>
          <p:cNvPicPr>
            <a:picLocks noChangeAspect="1"/>
          </p:cNvPicPr>
          <p:nvPr/>
        </p:nvPicPr>
        <p:blipFill rotWithShape="1">
          <a:blip r:embed="rId2">
            <a:extLst>
              <a:ext uri="{28A0092B-C50C-407E-A947-70E740481C1C}">
                <a14:useLocalDpi xmlns:a14="http://schemas.microsoft.com/office/drawing/2010/main" val="0"/>
              </a:ext>
            </a:extLst>
          </a:blip>
          <a:srcRect l="37638" r="1804"/>
          <a:stretch/>
        </p:blipFill>
        <p:spPr>
          <a:xfrm>
            <a:off x="7894170" y="3044651"/>
            <a:ext cx="4297830" cy="3813350"/>
          </a:xfrm>
          <a:prstGeom prst="rect">
            <a:avLst/>
          </a:prstGeom>
        </p:spPr>
      </p:pic>
      <p:sp>
        <p:nvSpPr>
          <p:cNvPr id="19" name="Freeform: Shape 18">
            <a:extLst>
              <a:ext uri="{FF2B5EF4-FFF2-40B4-BE49-F238E27FC236}">
                <a16:creationId xmlns:a16="http://schemas.microsoft.com/office/drawing/2014/main" id="{16EA23B6-4B44-4D76-87BA-D81CE35ED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2EEEAE0B-25B7-437B-B834-B70A93541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0A173F-7AA0-4A3A-A1F5-6640A6E6B607}"/>
              </a:ext>
            </a:extLst>
          </p:cNvPr>
          <p:cNvSpPr>
            <a:spLocks noGrp="1"/>
          </p:cNvSpPr>
          <p:nvPr>
            <p:ph type="title"/>
          </p:nvPr>
        </p:nvSpPr>
        <p:spPr>
          <a:xfrm>
            <a:off x="514350" y="365125"/>
            <a:ext cx="11163301" cy="1325563"/>
          </a:xfrm>
        </p:spPr>
        <p:txBody>
          <a:bodyPr>
            <a:normAutofit/>
          </a:bodyPr>
          <a:lstStyle/>
          <a:p>
            <a:pPr algn="ctr"/>
            <a:r>
              <a:rPr lang="en-US" dirty="0"/>
              <a:t>Introduction</a:t>
            </a:r>
            <a:br>
              <a:rPr lang="en-US" dirty="0"/>
            </a:br>
            <a:endParaRPr lang="en-US" dirty="0"/>
          </a:p>
        </p:txBody>
      </p:sp>
      <p:sp>
        <p:nvSpPr>
          <p:cNvPr id="9" name="Content Placeholder 8">
            <a:extLst>
              <a:ext uri="{FF2B5EF4-FFF2-40B4-BE49-F238E27FC236}">
                <a16:creationId xmlns:a16="http://schemas.microsoft.com/office/drawing/2014/main" id="{24DA1CA2-4538-47DA-8A6C-EA21ACEBA4B4}"/>
              </a:ext>
            </a:extLst>
          </p:cNvPr>
          <p:cNvSpPr>
            <a:spLocks noGrp="1"/>
          </p:cNvSpPr>
          <p:nvPr>
            <p:ph idx="1"/>
          </p:nvPr>
        </p:nvSpPr>
        <p:spPr>
          <a:xfrm>
            <a:off x="514349" y="1146439"/>
            <a:ext cx="11000318" cy="5169694"/>
          </a:xfrm>
        </p:spPr>
        <p:txBody>
          <a:bodyPr>
            <a:normAutofit fontScale="85000" lnSpcReduction="20000"/>
          </a:bodyPr>
          <a:lstStyle/>
          <a:p>
            <a:r>
              <a:rPr lang="en-US" sz="2600" dirty="0"/>
              <a:t>The Laver Cup committee is tasked to identify the next best US city to host the Laver Cup, for 2020 edition of the Cup.</a:t>
            </a:r>
          </a:p>
          <a:p>
            <a:r>
              <a:rPr lang="en-US" sz="2600" dirty="0"/>
              <a:t>The preference is to choose a city which hasn’t hosted a Grand Slam event or a major ATP Tennis tournament, however, which has an arena established enough to host a grand Tennis event at a global level. </a:t>
            </a:r>
          </a:p>
          <a:p>
            <a:r>
              <a:rPr lang="en-US" sz="2600" dirty="0"/>
              <a:t>Several pre-selected US cities initially participated in a lucky draw, of which 6 cities are shortlisted for the event.</a:t>
            </a:r>
          </a:p>
          <a:p>
            <a:endParaRPr lang="en-US" sz="2600" dirty="0"/>
          </a:p>
          <a:p>
            <a:r>
              <a:rPr lang="en-US" sz="2600" dirty="0"/>
              <a:t>The last 6 candidate cities are listed below:</a:t>
            </a:r>
          </a:p>
          <a:p>
            <a:r>
              <a:rPr lang="en-US" sz="2600" dirty="0"/>
              <a:t>Palm Springs, CA</a:t>
            </a:r>
          </a:p>
          <a:p>
            <a:r>
              <a:rPr lang="en-US" sz="2600" dirty="0"/>
              <a:t>Phoenix, AZ</a:t>
            </a:r>
          </a:p>
          <a:p>
            <a:r>
              <a:rPr lang="en-US" sz="2600" dirty="0"/>
              <a:t>Dallas, TX</a:t>
            </a:r>
          </a:p>
          <a:p>
            <a:r>
              <a:rPr lang="en-US" sz="2600" dirty="0"/>
              <a:t>Cincinnati, OH</a:t>
            </a:r>
          </a:p>
          <a:p>
            <a:r>
              <a:rPr lang="en-US" sz="2600" dirty="0"/>
              <a:t>Boston, MA</a:t>
            </a:r>
          </a:p>
          <a:p>
            <a:r>
              <a:rPr lang="en-US" sz="2600" dirty="0"/>
              <a:t>Miami, FL</a:t>
            </a:r>
          </a:p>
          <a:p>
            <a:endParaRPr lang="en-US" sz="2000" dirty="0"/>
          </a:p>
        </p:txBody>
      </p:sp>
    </p:spTree>
    <p:extLst>
      <p:ext uri="{BB962C8B-B14F-4D97-AF65-F5344CB8AC3E}">
        <p14:creationId xmlns:p14="http://schemas.microsoft.com/office/powerpoint/2010/main" val="19347967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game, sport, black, dark&#10;&#10;Description automatically generated">
            <a:extLst>
              <a:ext uri="{FF2B5EF4-FFF2-40B4-BE49-F238E27FC236}">
                <a16:creationId xmlns:a16="http://schemas.microsoft.com/office/drawing/2014/main" id="{F9CA284D-5DCD-4F1E-AF46-706E90F73358}"/>
              </a:ext>
            </a:extLst>
          </p:cNvPr>
          <p:cNvPicPr>
            <a:picLocks noChangeAspect="1"/>
          </p:cNvPicPr>
          <p:nvPr/>
        </p:nvPicPr>
        <p:blipFill rotWithShape="1">
          <a:blip r:embed="rId2">
            <a:extLst>
              <a:ext uri="{28A0092B-C50C-407E-A947-70E740481C1C}">
                <a14:useLocalDpi xmlns:a14="http://schemas.microsoft.com/office/drawing/2010/main" val="0"/>
              </a:ext>
            </a:extLst>
          </a:blip>
          <a:srcRect l="37638" r="1804"/>
          <a:stretch/>
        </p:blipFill>
        <p:spPr>
          <a:xfrm>
            <a:off x="7908053" y="3039367"/>
            <a:ext cx="4283948" cy="3818633"/>
          </a:xfrm>
          <a:prstGeom prst="rect">
            <a:avLst/>
          </a:prstGeom>
        </p:spPr>
      </p:pic>
      <p:sp>
        <p:nvSpPr>
          <p:cNvPr id="19" name="Freeform: Shape 18">
            <a:extLst>
              <a:ext uri="{FF2B5EF4-FFF2-40B4-BE49-F238E27FC236}">
                <a16:creationId xmlns:a16="http://schemas.microsoft.com/office/drawing/2014/main" id="{16EA23B6-4B44-4D76-87BA-D81CE35ED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2EEEAE0B-25B7-437B-B834-B70A93541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0A173F-7AA0-4A3A-A1F5-6640A6E6B607}"/>
              </a:ext>
            </a:extLst>
          </p:cNvPr>
          <p:cNvSpPr>
            <a:spLocks noGrp="1"/>
          </p:cNvSpPr>
          <p:nvPr>
            <p:ph type="title"/>
          </p:nvPr>
        </p:nvSpPr>
        <p:spPr>
          <a:xfrm>
            <a:off x="514350" y="18254"/>
            <a:ext cx="11163300" cy="1325563"/>
          </a:xfrm>
        </p:spPr>
        <p:txBody>
          <a:bodyPr>
            <a:normAutofit/>
          </a:bodyPr>
          <a:lstStyle/>
          <a:p>
            <a:pPr algn="ctr"/>
            <a:r>
              <a:rPr lang="en-US" dirty="0"/>
              <a:t>Introduction</a:t>
            </a:r>
            <a:br>
              <a:rPr lang="en-US" dirty="0"/>
            </a:br>
            <a:endParaRPr lang="en-US" dirty="0"/>
          </a:p>
        </p:txBody>
      </p:sp>
      <p:sp>
        <p:nvSpPr>
          <p:cNvPr id="9" name="Content Placeholder 8">
            <a:extLst>
              <a:ext uri="{FF2B5EF4-FFF2-40B4-BE49-F238E27FC236}">
                <a16:creationId xmlns:a16="http://schemas.microsoft.com/office/drawing/2014/main" id="{24DA1CA2-4538-47DA-8A6C-EA21ACEBA4B4}"/>
              </a:ext>
            </a:extLst>
          </p:cNvPr>
          <p:cNvSpPr>
            <a:spLocks noGrp="1"/>
          </p:cNvSpPr>
          <p:nvPr>
            <p:ph idx="1"/>
          </p:nvPr>
        </p:nvSpPr>
        <p:spPr>
          <a:xfrm>
            <a:off x="514350" y="1134533"/>
            <a:ext cx="9154583" cy="5537200"/>
          </a:xfrm>
        </p:spPr>
        <p:txBody>
          <a:bodyPr>
            <a:normAutofit lnSpcReduction="10000"/>
          </a:bodyPr>
          <a:lstStyle/>
          <a:p>
            <a:r>
              <a:rPr lang="en-US" sz="2400" dirty="0"/>
              <a:t>Our historical data will comprise of all 4 major Grand Slam events and the cities which hosted the last 3 Laver Cups. </a:t>
            </a:r>
          </a:p>
          <a:p>
            <a:r>
              <a:rPr lang="en-US" sz="2400" dirty="0"/>
              <a:t>A K-means clustering algorithm will be implemented on all the 7 historical cities along with 6 new candidate cities. </a:t>
            </a:r>
          </a:p>
          <a:p>
            <a:pPr marL="0" indent="0">
              <a:buNone/>
            </a:pPr>
            <a:endParaRPr lang="en-US" sz="2400" dirty="0"/>
          </a:p>
          <a:p>
            <a:r>
              <a:rPr lang="en-US" sz="2400" dirty="0"/>
              <a:t>The list of 7 cities/venues is provided below: </a:t>
            </a:r>
          </a:p>
          <a:p>
            <a:r>
              <a:rPr lang="en-US" sz="2400" b="1" i="1" dirty="0"/>
              <a:t>US Open </a:t>
            </a:r>
            <a:r>
              <a:rPr lang="en-US" sz="2400" dirty="0"/>
              <a:t>– Flushing Meadows, Queens, NYC </a:t>
            </a:r>
          </a:p>
          <a:p>
            <a:r>
              <a:rPr lang="en-US" sz="2400" b="1" i="1" dirty="0"/>
              <a:t>Wimbledon</a:t>
            </a:r>
            <a:r>
              <a:rPr lang="en-US" sz="2400" dirty="0"/>
              <a:t> – Wimbledon, London, UK</a:t>
            </a:r>
          </a:p>
          <a:p>
            <a:r>
              <a:rPr lang="en-US" sz="2400" b="1" i="1" dirty="0"/>
              <a:t>French Open </a:t>
            </a:r>
            <a:r>
              <a:rPr lang="en-US" sz="2400" dirty="0"/>
              <a:t>– Phillipe Chartier Stadium, Paris, France</a:t>
            </a:r>
          </a:p>
          <a:p>
            <a:r>
              <a:rPr lang="en-US" sz="2400" b="1" i="1" dirty="0"/>
              <a:t>Australian Open </a:t>
            </a:r>
            <a:r>
              <a:rPr lang="en-US" sz="2400" dirty="0"/>
              <a:t>– Rod Laver Arena, Victoria, Australia</a:t>
            </a:r>
          </a:p>
          <a:p>
            <a:r>
              <a:rPr lang="en-US" sz="2400" b="1" i="1" dirty="0"/>
              <a:t>Laver Cup 2017 </a:t>
            </a:r>
            <a:r>
              <a:rPr lang="en-US" sz="2400" dirty="0"/>
              <a:t>– O2 Arena, Prague, Czech Republic</a:t>
            </a:r>
          </a:p>
          <a:p>
            <a:r>
              <a:rPr lang="en-US" sz="2400" b="1" i="1" dirty="0"/>
              <a:t>Laver Cup 2018 </a:t>
            </a:r>
            <a:r>
              <a:rPr lang="en-US" sz="2400" dirty="0"/>
              <a:t>– United Center, Chicago, Illinois</a:t>
            </a:r>
          </a:p>
          <a:p>
            <a:r>
              <a:rPr lang="en-US" sz="2400" b="1" i="1" dirty="0"/>
              <a:t>Laver Cup 2019 </a:t>
            </a:r>
            <a:r>
              <a:rPr lang="en-US" sz="2400" dirty="0"/>
              <a:t>– Palexpo, Geneva, Switzerland</a:t>
            </a:r>
          </a:p>
          <a:p>
            <a:endParaRPr lang="en-US" sz="2000" dirty="0"/>
          </a:p>
        </p:txBody>
      </p:sp>
    </p:spTree>
    <p:extLst>
      <p:ext uri="{BB962C8B-B14F-4D97-AF65-F5344CB8AC3E}">
        <p14:creationId xmlns:p14="http://schemas.microsoft.com/office/powerpoint/2010/main" val="195953367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game, sport, black, dark&#10;&#10;Description automatically generated">
            <a:extLst>
              <a:ext uri="{FF2B5EF4-FFF2-40B4-BE49-F238E27FC236}">
                <a16:creationId xmlns:a16="http://schemas.microsoft.com/office/drawing/2014/main" id="{F9CA284D-5DCD-4F1E-AF46-706E90F73358}"/>
              </a:ext>
            </a:extLst>
          </p:cNvPr>
          <p:cNvPicPr>
            <a:picLocks noChangeAspect="1"/>
          </p:cNvPicPr>
          <p:nvPr/>
        </p:nvPicPr>
        <p:blipFill rotWithShape="1">
          <a:blip r:embed="rId2">
            <a:extLst>
              <a:ext uri="{28A0092B-C50C-407E-A947-70E740481C1C}">
                <a14:useLocalDpi xmlns:a14="http://schemas.microsoft.com/office/drawing/2010/main" val="0"/>
              </a:ext>
            </a:extLst>
          </a:blip>
          <a:srcRect l="37638" r="1804"/>
          <a:stretch/>
        </p:blipFill>
        <p:spPr>
          <a:xfrm>
            <a:off x="7115175" y="2257427"/>
            <a:ext cx="5076825" cy="4600574"/>
          </a:xfrm>
          <a:prstGeom prst="rect">
            <a:avLst/>
          </a:prstGeom>
        </p:spPr>
      </p:pic>
      <p:sp>
        <p:nvSpPr>
          <p:cNvPr id="19" name="Freeform: Shape 18">
            <a:extLst>
              <a:ext uri="{FF2B5EF4-FFF2-40B4-BE49-F238E27FC236}">
                <a16:creationId xmlns:a16="http://schemas.microsoft.com/office/drawing/2014/main" id="{16EA23B6-4B44-4D76-87BA-D81CE35ED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2EEEAE0B-25B7-437B-B834-B70A93541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0A173F-7AA0-4A3A-A1F5-6640A6E6B607}"/>
              </a:ext>
            </a:extLst>
          </p:cNvPr>
          <p:cNvSpPr>
            <a:spLocks noGrp="1"/>
          </p:cNvSpPr>
          <p:nvPr>
            <p:ph type="title"/>
          </p:nvPr>
        </p:nvSpPr>
        <p:spPr>
          <a:xfrm>
            <a:off x="514350" y="18252"/>
            <a:ext cx="11163300" cy="1325563"/>
          </a:xfrm>
        </p:spPr>
        <p:txBody>
          <a:bodyPr>
            <a:normAutofit/>
          </a:bodyPr>
          <a:lstStyle/>
          <a:p>
            <a:pPr algn="ctr"/>
            <a:r>
              <a:rPr lang="en-US" sz="3600" dirty="0"/>
              <a:t>Analysis – Venue categories exploration of past major tennis events</a:t>
            </a:r>
          </a:p>
        </p:txBody>
      </p:sp>
      <p:graphicFrame>
        <p:nvGraphicFramePr>
          <p:cNvPr id="3" name="Table 3">
            <a:extLst>
              <a:ext uri="{FF2B5EF4-FFF2-40B4-BE49-F238E27FC236}">
                <a16:creationId xmlns:a16="http://schemas.microsoft.com/office/drawing/2014/main" id="{78CE5D7F-DFD0-4C98-BC31-5E7762745415}"/>
              </a:ext>
            </a:extLst>
          </p:cNvPr>
          <p:cNvGraphicFramePr>
            <a:graphicFrameLocks noGrp="1"/>
          </p:cNvGraphicFramePr>
          <p:nvPr>
            <p:ph idx="1"/>
            <p:extLst>
              <p:ext uri="{D42A27DB-BD31-4B8C-83A1-F6EECF244321}">
                <p14:modId xmlns:p14="http://schemas.microsoft.com/office/powerpoint/2010/main" val="3607030791"/>
              </p:ext>
            </p:extLst>
          </p:nvPr>
        </p:nvGraphicFramePr>
        <p:xfrm>
          <a:off x="118533" y="1362545"/>
          <a:ext cx="11954934" cy="4713470"/>
        </p:xfrm>
        <a:graphic>
          <a:graphicData uri="http://schemas.openxmlformats.org/drawingml/2006/table">
            <a:tbl>
              <a:tblPr firstRow="1" bandRow="1">
                <a:tableStyleId>{5C22544A-7EE6-4342-B048-85BDC9FD1C3A}</a:tableStyleId>
              </a:tblPr>
              <a:tblGrid>
                <a:gridCol w="1328326">
                  <a:extLst>
                    <a:ext uri="{9D8B030D-6E8A-4147-A177-3AD203B41FA5}">
                      <a16:colId xmlns:a16="http://schemas.microsoft.com/office/drawing/2014/main" val="2208458454"/>
                    </a:ext>
                  </a:extLst>
                </a:gridCol>
                <a:gridCol w="1328326">
                  <a:extLst>
                    <a:ext uri="{9D8B030D-6E8A-4147-A177-3AD203B41FA5}">
                      <a16:colId xmlns:a16="http://schemas.microsoft.com/office/drawing/2014/main" val="3016679396"/>
                    </a:ext>
                  </a:extLst>
                </a:gridCol>
                <a:gridCol w="1328326">
                  <a:extLst>
                    <a:ext uri="{9D8B030D-6E8A-4147-A177-3AD203B41FA5}">
                      <a16:colId xmlns:a16="http://schemas.microsoft.com/office/drawing/2014/main" val="224353392"/>
                    </a:ext>
                  </a:extLst>
                </a:gridCol>
                <a:gridCol w="1328326">
                  <a:extLst>
                    <a:ext uri="{9D8B030D-6E8A-4147-A177-3AD203B41FA5}">
                      <a16:colId xmlns:a16="http://schemas.microsoft.com/office/drawing/2014/main" val="3867840761"/>
                    </a:ext>
                  </a:extLst>
                </a:gridCol>
                <a:gridCol w="1328326">
                  <a:extLst>
                    <a:ext uri="{9D8B030D-6E8A-4147-A177-3AD203B41FA5}">
                      <a16:colId xmlns:a16="http://schemas.microsoft.com/office/drawing/2014/main" val="887823929"/>
                    </a:ext>
                  </a:extLst>
                </a:gridCol>
                <a:gridCol w="1328326">
                  <a:extLst>
                    <a:ext uri="{9D8B030D-6E8A-4147-A177-3AD203B41FA5}">
                      <a16:colId xmlns:a16="http://schemas.microsoft.com/office/drawing/2014/main" val="540502712"/>
                    </a:ext>
                  </a:extLst>
                </a:gridCol>
                <a:gridCol w="1328326">
                  <a:extLst>
                    <a:ext uri="{9D8B030D-6E8A-4147-A177-3AD203B41FA5}">
                      <a16:colId xmlns:a16="http://schemas.microsoft.com/office/drawing/2014/main" val="1595121282"/>
                    </a:ext>
                  </a:extLst>
                </a:gridCol>
                <a:gridCol w="1328326">
                  <a:extLst>
                    <a:ext uri="{9D8B030D-6E8A-4147-A177-3AD203B41FA5}">
                      <a16:colId xmlns:a16="http://schemas.microsoft.com/office/drawing/2014/main" val="9855368"/>
                    </a:ext>
                  </a:extLst>
                </a:gridCol>
                <a:gridCol w="1328326">
                  <a:extLst>
                    <a:ext uri="{9D8B030D-6E8A-4147-A177-3AD203B41FA5}">
                      <a16:colId xmlns:a16="http://schemas.microsoft.com/office/drawing/2014/main" val="116186186"/>
                    </a:ext>
                  </a:extLst>
                </a:gridCol>
              </a:tblGrid>
              <a:tr h="588895">
                <a:tc>
                  <a:txBody>
                    <a:bodyPr/>
                    <a:lstStyle/>
                    <a:p>
                      <a:pPr algn="l" fontAlgn="ctr"/>
                      <a:r>
                        <a:rPr lang="en-US" sz="1400" b="1" dirty="0">
                          <a:effectLst/>
                        </a:rPr>
                        <a:t>Event Venue</a:t>
                      </a:r>
                    </a:p>
                  </a:txBody>
                  <a:tcPr anchor="ctr"/>
                </a:tc>
                <a:tc>
                  <a:txBody>
                    <a:bodyPr/>
                    <a:lstStyle/>
                    <a:p>
                      <a:pPr algn="l" fontAlgn="ctr"/>
                      <a:r>
                        <a:rPr lang="en-US" sz="1400" b="1" dirty="0">
                          <a:effectLst/>
                        </a:rPr>
                        <a:t>1st most common venue category</a:t>
                      </a:r>
                    </a:p>
                  </a:txBody>
                  <a:tcPr anchor="ctr"/>
                </a:tc>
                <a:tc>
                  <a:txBody>
                    <a:bodyPr/>
                    <a:lstStyle/>
                    <a:p>
                      <a:pPr algn="l" fontAlgn="ctr"/>
                      <a:r>
                        <a:rPr lang="en-US" sz="1400" b="1" dirty="0">
                          <a:effectLst/>
                        </a:rPr>
                        <a:t>2nd most common venue category</a:t>
                      </a:r>
                    </a:p>
                  </a:txBody>
                  <a:tcPr anchor="ctr"/>
                </a:tc>
                <a:tc>
                  <a:txBody>
                    <a:bodyPr/>
                    <a:lstStyle/>
                    <a:p>
                      <a:pPr algn="l" fontAlgn="ctr"/>
                      <a:r>
                        <a:rPr lang="en-US" sz="1400" b="1" dirty="0">
                          <a:effectLst/>
                        </a:rPr>
                        <a:t>3rd most common venue category</a:t>
                      </a:r>
                    </a:p>
                  </a:txBody>
                  <a:tcPr anchor="ctr"/>
                </a:tc>
                <a:tc>
                  <a:txBody>
                    <a:bodyPr/>
                    <a:lstStyle/>
                    <a:p>
                      <a:pPr algn="l" fontAlgn="ctr"/>
                      <a:r>
                        <a:rPr lang="en-US" sz="1400" b="1" dirty="0">
                          <a:effectLst/>
                        </a:rPr>
                        <a:t>4th most common venue category</a:t>
                      </a:r>
                    </a:p>
                  </a:txBody>
                  <a:tcPr anchor="ctr"/>
                </a:tc>
                <a:tc>
                  <a:txBody>
                    <a:bodyPr/>
                    <a:lstStyle/>
                    <a:p>
                      <a:pPr algn="l" fontAlgn="ctr"/>
                      <a:r>
                        <a:rPr lang="en-US" sz="1400" b="1" dirty="0">
                          <a:effectLst/>
                        </a:rPr>
                        <a:t>5th most common venue category</a:t>
                      </a:r>
                    </a:p>
                  </a:txBody>
                  <a:tcPr anchor="ctr"/>
                </a:tc>
                <a:tc>
                  <a:txBody>
                    <a:bodyPr/>
                    <a:lstStyle/>
                    <a:p>
                      <a:pPr algn="l" fontAlgn="ctr"/>
                      <a:r>
                        <a:rPr lang="en-US" sz="1400" b="1" dirty="0">
                          <a:effectLst/>
                        </a:rPr>
                        <a:t>6th most common venue category</a:t>
                      </a:r>
                    </a:p>
                  </a:txBody>
                  <a:tcPr anchor="ctr"/>
                </a:tc>
                <a:tc>
                  <a:txBody>
                    <a:bodyPr/>
                    <a:lstStyle/>
                    <a:p>
                      <a:pPr algn="l" fontAlgn="ctr"/>
                      <a:r>
                        <a:rPr lang="en-US" sz="1400" b="1" dirty="0">
                          <a:effectLst/>
                        </a:rPr>
                        <a:t>7th most common venue category</a:t>
                      </a:r>
                    </a:p>
                  </a:txBody>
                  <a:tcPr anchor="ctr"/>
                </a:tc>
                <a:tc>
                  <a:txBody>
                    <a:bodyPr/>
                    <a:lstStyle/>
                    <a:p>
                      <a:pPr algn="l" fontAlgn="ctr"/>
                      <a:r>
                        <a:rPr lang="en-US" sz="1400" b="1" dirty="0">
                          <a:effectLst/>
                        </a:rPr>
                        <a:t>8th most common venue category</a:t>
                      </a:r>
                    </a:p>
                  </a:txBody>
                  <a:tcPr anchor="ctr"/>
                </a:tc>
                <a:extLst>
                  <a:ext uri="{0D108BD9-81ED-4DB2-BD59-A6C34878D82A}">
                    <a16:rowId xmlns:a16="http://schemas.microsoft.com/office/drawing/2014/main" val="3011136179"/>
                  </a:ext>
                </a:extLst>
              </a:tr>
              <a:tr h="588895">
                <a:tc>
                  <a:txBody>
                    <a:bodyPr/>
                    <a:lstStyle/>
                    <a:p>
                      <a:pPr algn="l" fontAlgn="ctr"/>
                      <a:r>
                        <a:rPr lang="en-US" sz="1400" b="1" dirty="0">
                          <a:effectLst/>
                        </a:rPr>
                        <a:t>French Open</a:t>
                      </a:r>
                    </a:p>
                  </a:txBody>
                  <a:tcPr anchor="ctr"/>
                </a:tc>
                <a:tc>
                  <a:txBody>
                    <a:bodyPr/>
                    <a:lstStyle/>
                    <a:p>
                      <a:pPr algn="l" fontAlgn="ctr"/>
                      <a:r>
                        <a:rPr lang="en-US" sz="1400" dirty="0">
                          <a:effectLst/>
                        </a:rPr>
                        <a:t>Tennis Court</a:t>
                      </a:r>
                    </a:p>
                  </a:txBody>
                  <a:tcPr anchor="ctr"/>
                </a:tc>
                <a:tc>
                  <a:txBody>
                    <a:bodyPr/>
                    <a:lstStyle/>
                    <a:p>
                      <a:pPr algn="l" fontAlgn="ctr"/>
                      <a:r>
                        <a:rPr lang="en-US" sz="1400" dirty="0">
                          <a:effectLst/>
                        </a:rPr>
                        <a:t>Stadium</a:t>
                      </a:r>
                    </a:p>
                  </a:txBody>
                  <a:tcPr anchor="ctr"/>
                </a:tc>
                <a:tc>
                  <a:txBody>
                    <a:bodyPr/>
                    <a:lstStyle/>
                    <a:p>
                      <a:pPr algn="l" fontAlgn="ctr"/>
                      <a:r>
                        <a:rPr lang="en-US" sz="1400" dirty="0">
                          <a:effectLst/>
                        </a:rPr>
                        <a:t>Arts &amp; Entertainment</a:t>
                      </a:r>
                    </a:p>
                  </a:txBody>
                  <a:tcPr anchor="ctr"/>
                </a:tc>
                <a:tc>
                  <a:txBody>
                    <a:bodyPr/>
                    <a:lstStyle/>
                    <a:p>
                      <a:pPr algn="l" fontAlgn="ctr"/>
                      <a:r>
                        <a:rPr lang="en-US" sz="1400" dirty="0">
                          <a:effectLst/>
                        </a:rPr>
                        <a:t>French Restaurant</a:t>
                      </a:r>
                    </a:p>
                  </a:txBody>
                  <a:tcPr anchor="ctr"/>
                </a:tc>
                <a:tc>
                  <a:txBody>
                    <a:bodyPr/>
                    <a:lstStyle/>
                    <a:p>
                      <a:pPr algn="l" fontAlgn="ctr"/>
                      <a:r>
                        <a:rPr lang="en-US" sz="1400" dirty="0">
                          <a:effectLst/>
                        </a:rPr>
                        <a:t>College Classroom</a:t>
                      </a:r>
                    </a:p>
                  </a:txBody>
                  <a:tcPr anchor="ctr"/>
                </a:tc>
                <a:tc>
                  <a:txBody>
                    <a:bodyPr/>
                    <a:lstStyle/>
                    <a:p>
                      <a:pPr algn="l" fontAlgn="ctr"/>
                      <a:r>
                        <a:rPr lang="en-US" sz="1400" dirty="0">
                          <a:effectLst/>
                        </a:rPr>
                        <a:t>Event Space</a:t>
                      </a:r>
                    </a:p>
                  </a:txBody>
                  <a:tcPr anchor="ctr"/>
                </a:tc>
                <a:tc>
                  <a:txBody>
                    <a:bodyPr/>
                    <a:lstStyle/>
                    <a:p>
                      <a:pPr algn="l" fontAlgn="ctr"/>
                      <a:r>
                        <a:rPr lang="en-US" sz="1400" dirty="0">
                          <a:effectLst/>
                        </a:rPr>
                        <a:t>Office</a:t>
                      </a: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dirty="0">
                          <a:effectLst/>
                        </a:rPr>
                        <a:t>Sporting Goods Shop </a:t>
                      </a:r>
                    </a:p>
                  </a:txBody>
                  <a:tcPr anchor="ctr"/>
                </a:tc>
                <a:extLst>
                  <a:ext uri="{0D108BD9-81ED-4DB2-BD59-A6C34878D82A}">
                    <a16:rowId xmlns:a16="http://schemas.microsoft.com/office/drawing/2014/main" val="1422028753"/>
                  </a:ext>
                </a:extLst>
              </a:tr>
              <a:tr h="588895">
                <a:tc>
                  <a:txBody>
                    <a:bodyPr/>
                    <a:lstStyle/>
                    <a:p>
                      <a:pPr algn="l" fontAlgn="ctr"/>
                      <a:r>
                        <a:rPr lang="en-US" sz="1400" b="1" dirty="0">
                          <a:effectLst/>
                        </a:rPr>
                        <a:t>US Open</a:t>
                      </a:r>
                    </a:p>
                  </a:txBody>
                  <a:tcPr anchor="ctr"/>
                </a:tc>
                <a:tc>
                  <a:txBody>
                    <a:bodyPr/>
                    <a:lstStyle/>
                    <a:p>
                      <a:pPr algn="l" fontAlgn="ctr"/>
                      <a:r>
                        <a:rPr lang="en-US" sz="1400" dirty="0">
                          <a:effectLst/>
                        </a:rPr>
                        <a:t>Tennis Stadium</a:t>
                      </a:r>
                    </a:p>
                  </a:txBody>
                  <a:tcPr anchor="ctr"/>
                </a:tc>
                <a:tc>
                  <a:txBody>
                    <a:bodyPr/>
                    <a:lstStyle/>
                    <a:p>
                      <a:pPr algn="l" fontAlgn="ctr"/>
                      <a:r>
                        <a:rPr lang="en-US" sz="1400" dirty="0">
                          <a:effectLst/>
                        </a:rPr>
                        <a:t>General Entertainment</a:t>
                      </a:r>
                    </a:p>
                  </a:txBody>
                  <a:tcPr anchor="ctr"/>
                </a:tc>
                <a:tc>
                  <a:txBody>
                    <a:bodyPr/>
                    <a:lstStyle/>
                    <a:p>
                      <a:pPr algn="l" fontAlgn="ctr"/>
                      <a:r>
                        <a:rPr lang="en-US" sz="1400" dirty="0">
                          <a:effectLst/>
                        </a:rPr>
                        <a:t>Clothing Store</a:t>
                      </a:r>
                    </a:p>
                  </a:txBody>
                  <a:tcPr anchor="ctr"/>
                </a:tc>
                <a:tc>
                  <a:txBody>
                    <a:bodyPr/>
                    <a:lstStyle/>
                    <a:p>
                      <a:pPr algn="l" fontAlgn="ctr"/>
                      <a:r>
                        <a:rPr lang="en-US" sz="1400" dirty="0">
                          <a:effectLst/>
                        </a:rPr>
                        <a:t>Tennis Court</a:t>
                      </a:r>
                    </a:p>
                  </a:txBody>
                  <a:tcPr anchor="ctr"/>
                </a:tc>
                <a:tc>
                  <a:txBody>
                    <a:bodyPr/>
                    <a:lstStyle/>
                    <a:p>
                      <a:pPr algn="l" fontAlgn="ctr"/>
                      <a:r>
                        <a:rPr lang="en-US" sz="1400" dirty="0">
                          <a:effectLst/>
                        </a:rPr>
                        <a:t>Lounge</a:t>
                      </a:r>
                    </a:p>
                  </a:txBody>
                  <a:tcPr anchor="ctr"/>
                </a:tc>
                <a:tc>
                  <a:txBody>
                    <a:bodyPr/>
                    <a:lstStyle/>
                    <a:p>
                      <a:pPr algn="l" fontAlgn="ctr"/>
                      <a:r>
                        <a:rPr lang="en-US" sz="1400" dirty="0">
                          <a:effectLst/>
                        </a:rPr>
                        <a:t>Sporting Goods Shop</a:t>
                      </a:r>
                    </a:p>
                  </a:txBody>
                  <a:tcPr anchor="ctr"/>
                </a:tc>
                <a:tc>
                  <a:txBody>
                    <a:bodyPr/>
                    <a:lstStyle/>
                    <a:p>
                      <a:pPr algn="l" fontAlgn="ctr"/>
                      <a:r>
                        <a:rPr lang="en-US" sz="1400" dirty="0">
                          <a:effectLst/>
                        </a:rPr>
                        <a:t>Sandwich Place</a:t>
                      </a:r>
                    </a:p>
                  </a:txBody>
                  <a:tcPr anchor="ctr"/>
                </a:tc>
                <a:tc>
                  <a:txBody>
                    <a:bodyPr/>
                    <a:lstStyle/>
                    <a:p>
                      <a:pPr algn="l" fontAlgn="ctr"/>
                      <a:r>
                        <a:rPr lang="en-US" sz="1400" dirty="0">
                          <a:effectLst/>
                        </a:rPr>
                        <a:t>Bar</a:t>
                      </a:r>
                    </a:p>
                  </a:txBody>
                  <a:tcPr anchor="ctr"/>
                </a:tc>
                <a:extLst>
                  <a:ext uri="{0D108BD9-81ED-4DB2-BD59-A6C34878D82A}">
                    <a16:rowId xmlns:a16="http://schemas.microsoft.com/office/drawing/2014/main" val="4214577534"/>
                  </a:ext>
                </a:extLst>
              </a:tr>
              <a:tr h="588895">
                <a:tc>
                  <a:txBody>
                    <a:bodyPr/>
                    <a:lstStyle/>
                    <a:p>
                      <a:pPr algn="l" fontAlgn="ctr"/>
                      <a:r>
                        <a:rPr lang="en-US" sz="1400" b="1" dirty="0">
                          <a:effectLst/>
                        </a:rPr>
                        <a:t>Australian Open</a:t>
                      </a:r>
                    </a:p>
                  </a:txBody>
                  <a:tcPr anchor="ctr"/>
                </a:tc>
                <a:tc>
                  <a:txBody>
                    <a:bodyPr/>
                    <a:lstStyle/>
                    <a:p>
                      <a:pPr algn="l" fontAlgn="ctr"/>
                      <a:r>
                        <a:rPr lang="en-US" sz="1400" dirty="0">
                          <a:effectLst/>
                        </a:rPr>
                        <a:t>Event Space</a:t>
                      </a:r>
                    </a:p>
                  </a:txBody>
                  <a:tcPr anchor="ctr"/>
                </a:tc>
                <a:tc>
                  <a:txBody>
                    <a:bodyPr/>
                    <a:lstStyle/>
                    <a:p>
                      <a:pPr algn="l" fontAlgn="ctr"/>
                      <a:r>
                        <a:rPr lang="en-US" sz="1400" dirty="0">
                          <a:effectLst/>
                        </a:rPr>
                        <a:t>Tennis Stadium</a:t>
                      </a:r>
                    </a:p>
                  </a:txBody>
                  <a:tcPr anchor="ctr"/>
                </a:tc>
                <a:tc>
                  <a:txBody>
                    <a:bodyPr/>
                    <a:lstStyle/>
                    <a:p>
                      <a:pPr algn="l" fontAlgn="ctr"/>
                      <a:r>
                        <a:rPr lang="en-US" sz="1400" dirty="0">
                          <a:effectLst/>
                        </a:rPr>
                        <a:t>Warehouse</a:t>
                      </a:r>
                    </a:p>
                  </a:txBody>
                  <a:tcPr anchor="ctr"/>
                </a:tc>
                <a:tc>
                  <a:txBody>
                    <a:bodyPr/>
                    <a:lstStyle/>
                    <a:p>
                      <a:pPr algn="l" fontAlgn="ctr"/>
                      <a:r>
                        <a:rPr lang="en-US" sz="1400" dirty="0">
                          <a:effectLst/>
                        </a:rPr>
                        <a:t>Tennis Court</a:t>
                      </a:r>
                    </a:p>
                  </a:txBody>
                  <a:tcPr anchor="ctr"/>
                </a:tc>
                <a:tc>
                  <a:txBody>
                    <a:bodyPr/>
                    <a:lstStyle/>
                    <a:p>
                      <a:pPr algn="l" fontAlgn="ctr"/>
                      <a:r>
                        <a:rPr lang="en-US" sz="1400" dirty="0">
                          <a:effectLst/>
                        </a:rPr>
                        <a:t>General Entertainment</a:t>
                      </a:r>
                    </a:p>
                  </a:txBody>
                  <a:tcPr anchor="ctr"/>
                </a:tc>
                <a:tc>
                  <a:txBody>
                    <a:bodyPr/>
                    <a:lstStyle/>
                    <a:p>
                      <a:pPr algn="l" fontAlgn="ctr"/>
                      <a:r>
                        <a:rPr lang="en-US" sz="1400" dirty="0">
                          <a:effectLst/>
                        </a:rPr>
                        <a:t>Café</a:t>
                      </a:r>
                    </a:p>
                  </a:txBody>
                  <a:tcPr anchor="ctr"/>
                </a:tc>
                <a:tc>
                  <a:txBody>
                    <a:bodyPr/>
                    <a:lstStyle/>
                    <a:p>
                      <a:pPr algn="l" fontAlgn="ctr"/>
                      <a:r>
                        <a:rPr lang="en-US" sz="1400" dirty="0">
                          <a:effectLst/>
                        </a:rPr>
                        <a:t>Concert Hall</a:t>
                      </a: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dirty="0">
                          <a:effectLst/>
                        </a:rPr>
                        <a:t>Food Service </a:t>
                      </a:r>
                    </a:p>
                    <a:p>
                      <a:pPr marL="0" marR="0" lvl="0" indent="0" algn="l" defTabSz="914400" rtl="0" eaLnBrk="1" fontAlgn="ctr" latinLnBrk="0" hangingPunct="1">
                        <a:lnSpc>
                          <a:spcPct val="100000"/>
                        </a:lnSpc>
                        <a:spcBef>
                          <a:spcPts val="0"/>
                        </a:spcBef>
                        <a:spcAft>
                          <a:spcPts val="0"/>
                        </a:spcAft>
                        <a:buClrTx/>
                        <a:buSzTx/>
                        <a:buFontTx/>
                        <a:buNone/>
                        <a:tabLst/>
                        <a:defRPr/>
                      </a:pPr>
                      <a:endParaRPr lang="en-US" sz="1400" dirty="0">
                        <a:effectLst/>
                      </a:endParaRPr>
                    </a:p>
                    <a:p>
                      <a:pPr algn="l" fontAlgn="ctr"/>
                      <a:endParaRPr lang="en-US" sz="1400" dirty="0">
                        <a:effectLst/>
                      </a:endParaRPr>
                    </a:p>
                  </a:txBody>
                  <a:tcPr anchor="ctr"/>
                </a:tc>
                <a:extLst>
                  <a:ext uri="{0D108BD9-81ED-4DB2-BD59-A6C34878D82A}">
                    <a16:rowId xmlns:a16="http://schemas.microsoft.com/office/drawing/2014/main" val="3925755937"/>
                  </a:ext>
                </a:extLst>
              </a:tr>
              <a:tr h="417134">
                <a:tc>
                  <a:txBody>
                    <a:bodyPr/>
                    <a:lstStyle/>
                    <a:p>
                      <a:pPr algn="l" fontAlgn="ctr"/>
                      <a:r>
                        <a:rPr lang="en-US" sz="1400" b="1" dirty="0">
                          <a:effectLst/>
                        </a:rPr>
                        <a:t>Wimbledon</a:t>
                      </a:r>
                    </a:p>
                  </a:txBody>
                  <a:tcPr anchor="ctr"/>
                </a:tc>
                <a:tc>
                  <a:txBody>
                    <a:bodyPr/>
                    <a:lstStyle/>
                    <a:p>
                      <a:pPr algn="l" fontAlgn="ctr"/>
                      <a:r>
                        <a:rPr lang="en-US" sz="1400" dirty="0">
                          <a:effectLst/>
                        </a:rPr>
                        <a:t>Platform</a:t>
                      </a:r>
                    </a:p>
                  </a:txBody>
                  <a:tcPr anchor="ctr"/>
                </a:tc>
                <a:tc>
                  <a:txBody>
                    <a:bodyPr/>
                    <a:lstStyle/>
                    <a:p>
                      <a:pPr algn="l" fontAlgn="ctr"/>
                      <a:r>
                        <a:rPr lang="en-US" sz="1400" dirty="0">
                          <a:effectLst/>
                        </a:rPr>
                        <a:t>Coffee Shop</a:t>
                      </a:r>
                    </a:p>
                  </a:txBody>
                  <a:tcPr anchor="ctr"/>
                </a:tc>
                <a:tc>
                  <a:txBody>
                    <a:bodyPr/>
                    <a:lstStyle/>
                    <a:p>
                      <a:pPr algn="l" fontAlgn="ctr"/>
                      <a:r>
                        <a:rPr lang="en-US" sz="1400" dirty="0">
                          <a:effectLst/>
                        </a:rPr>
                        <a:t>Bank</a:t>
                      </a:r>
                    </a:p>
                  </a:txBody>
                  <a:tcPr anchor="ctr"/>
                </a:tc>
                <a:tc>
                  <a:txBody>
                    <a:bodyPr/>
                    <a:lstStyle/>
                    <a:p>
                      <a:pPr algn="l" fontAlgn="ctr"/>
                      <a:r>
                        <a:rPr lang="en-US" sz="1400" dirty="0">
                          <a:effectLst/>
                        </a:rPr>
                        <a:t>Fast Food Restaurant</a:t>
                      </a:r>
                    </a:p>
                  </a:txBody>
                  <a:tcPr anchor="ctr"/>
                </a:tc>
                <a:tc>
                  <a:txBody>
                    <a:bodyPr/>
                    <a:lstStyle/>
                    <a:p>
                      <a:pPr algn="l" fontAlgn="ctr"/>
                      <a:r>
                        <a:rPr lang="en-US" sz="1400" dirty="0">
                          <a:effectLst/>
                        </a:rPr>
                        <a:t>Salon / Barbershop</a:t>
                      </a:r>
                    </a:p>
                  </a:txBody>
                  <a:tcPr anchor="ctr"/>
                </a:tc>
                <a:tc>
                  <a:txBody>
                    <a:bodyPr/>
                    <a:lstStyle/>
                    <a:p>
                      <a:pPr algn="l" fontAlgn="ctr"/>
                      <a:r>
                        <a:rPr lang="en-US" sz="1400" dirty="0">
                          <a:effectLst/>
                        </a:rPr>
                        <a:t>Bus Stop</a:t>
                      </a:r>
                    </a:p>
                  </a:txBody>
                  <a:tcPr anchor="ctr"/>
                </a:tc>
                <a:tc>
                  <a:txBody>
                    <a:bodyPr/>
                    <a:lstStyle/>
                    <a:p>
                      <a:pPr algn="l" fontAlgn="ctr"/>
                      <a:r>
                        <a:rPr lang="en-US" sz="1400" dirty="0">
                          <a:effectLst/>
                        </a:rPr>
                        <a:t>Grocery Store</a:t>
                      </a:r>
                    </a:p>
                  </a:txBody>
                  <a:tcPr anchor="ctr"/>
                </a:tc>
                <a:tc>
                  <a:txBody>
                    <a:bodyPr/>
                    <a:lstStyle/>
                    <a:p>
                      <a:pPr algn="l" fontAlgn="ctr"/>
                      <a:r>
                        <a:rPr lang="en-US" sz="1400" dirty="0">
                          <a:effectLst/>
                        </a:rPr>
                        <a:t>Mobile Phone Shop</a:t>
                      </a:r>
                    </a:p>
                  </a:txBody>
                  <a:tcPr anchor="ctr"/>
                </a:tc>
                <a:extLst>
                  <a:ext uri="{0D108BD9-81ED-4DB2-BD59-A6C34878D82A}">
                    <a16:rowId xmlns:a16="http://schemas.microsoft.com/office/drawing/2014/main" val="4167416119"/>
                  </a:ext>
                </a:extLst>
              </a:tr>
              <a:tr h="417134">
                <a:tc>
                  <a:txBody>
                    <a:bodyPr/>
                    <a:lstStyle/>
                    <a:p>
                      <a:pPr algn="l" fontAlgn="ctr"/>
                      <a:r>
                        <a:rPr lang="en-US" sz="1400" b="1" dirty="0">
                          <a:effectLst/>
                        </a:rPr>
                        <a:t>Laver Cup – Czech Republic</a:t>
                      </a:r>
                    </a:p>
                  </a:txBody>
                  <a:tcPr anchor="ctr"/>
                </a:tc>
                <a:tc>
                  <a:txBody>
                    <a:bodyPr/>
                    <a:lstStyle/>
                    <a:p>
                      <a:pPr algn="l" fontAlgn="ctr"/>
                      <a:r>
                        <a:rPr lang="en-US" sz="1400" dirty="0">
                          <a:effectLst/>
                        </a:rPr>
                        <a:t>Lounge</a:t>
                      </a:r>
                    </a:p>
                  </a:txBody>
                  <a:tcPr anchor="ctr"/>
                </a:tc>
                <a:tc>
                  <a:txBody>
                    <a:bodyPr/>
                    <a:lstStyle/>
                    <a:p>
                      <a:pPr algn="l" fontAlgn="ctr"/>
                      <a:r>
                        <a:rPr lang="en-US" sz="1400" dirty="0">
                          <a:effectLst/>
                        </a:rPr>
                        <a:t>Clothing Store</a:t>
                      </a:r>
                    </a:p>
                  </a:txBody>
                  <a:tcPr anchor="ctr"/>
                </a:tc>
                <a:tc>
                  <a:txBody>
                    <a:bodyPr/>
                    <a:lstStyle/>
                    <a:p>
                      <a:pPr algn="l" fontAlgn="ctr"/>
                      <a:r>
                        <a:rPr lang="en-US" sz="1400" dirty="0">
                          <a:effectLst/>
                        </a:rPr>
                        <a:t>Sporting Goods Shop</a:t>
                      </a:r>
                    </a:p>
                  </a:txBody>
                  <a:tcPr anchor="ctr"/>
                </a:tc>
                <a:tc>
                  <a:txBody>
                    <a:bodyPr/>
                    <a:lstStyle/>
                    <a:p>
                      <a:pPr algn="l" fontAlgn="ctr"/>
                      <a:r>
                        <a:rPr lang="en-US" sz="1400" dirty="0">
                          <a:effectLst/>
                        </a:rPr>
                        <a:t>Skating Rink</a:t>
                      </a:r>
                    </a:p>
                  </a:txBody>
                  <a:tcPr anchor="ctr"/>
                </a:tc>
                <a:tc>
                  <a:txBody>
                    <a:bodyPr/>
                    <a:lstStyle/>
                    <a:p>
                      <a:pPr algn="l" fontAlgn="ctr"/>
                      <a:r>
                        <a:rPr lang="en-US" sz="1400" dirty="0">
                          <a:effectLst/>
                        </a:rPr>
                        <a:t>Shoe Store</a:t>
                      </a:r>
                    </a:p>
                  </a:txBody>
                  <a:tcPr anchor="ctr"/>
                </a:tc>
                <a:tc>
                  <a:txBody>
                    <a:bodyPr/>
                    <a:lstStyle/>
                    <a:p>
                      <a:pPr algn="l" fontAlgn="ctr"/>
                      <a:r>
                        <a:rPr lang="en-US" sz="1400" dirty="0">
                          <a:effectLst/>
                        </a:rPr>
                        <a:t>Women's Store</a:t>
                      </a:r>
                    </a:p>
                  </a:txBody>
                  <a:tcPr anchor="ctr"/>
                </a:tc>
                <a:tc>
                  <a:txBody>
                    <a:bodyPr/>
                    <a:lstStyle/>
                    <a:p>
                      <a:pPr algn="l" fontAlgn="ctr"/>
                      <a:r>
                        <a:rPr lang="en-US" sz="1400" dirty="0">
                          <a:effectLst/>
                        </a:rPr>
                        <a:t>Lingerie Store</a:t>
                      </a:r>
                    </a:p>
                  </a:txBody>
                  <a:tcPr anchor="ctr"/>
                </a:tc>
                <a:tc>
                  <a:txBody>
                    <a:bodyPr/>
                    <a:lstStyle/>
                    <a:p>
                      <a:pPr algn="l" fontAlgn="ctr"/>
                      <a:r>
                        <a:rPr lang="en-US" sz="1400" dirty="0">
                          <a:effectLst/>
                        </a:rPr>
                        <a:t>Baby Store </a:t>
                      </a:r>
                    </a:p>
                  </a:txBody>
                  <a:tcPr anchor="ctr"/>
                </a:tc>
                <a:extLst>
                  <a:ext uri="{0D108BD9-81ED-4DB2-BD59-A6C34878D82A}">
                    <a16:rowId xmlns:a16="http://schemas.microsoft.com/office/drawing/2014/main" val="2192628328"/>
                  </a:ext>
                </a:extLst>
              </a:tr>
              <a:tr h="417134">
                <a:tc>
                  <a:txBody>
                    <a:bodyPr/>
                    <a:lstStyle/>
                    <a:p>
                      <a:pPr algn="l" fontAlgn="ctr"/>
                      <a:r>
                        <a:rPr lang="en-US" sz="1400" b="1" dirty="0">
                          <a:effectLst/>
                        </a:rPr>
                        <a:t>Laver Cup - Chicago</a:t>
                      </a:r>
                    </a:p>
                  </a:txBody>
                  <a:tcPr anchor="ctr"/>
                </a:tc>
                <a:tc>
                  <a:txBody>
                    <a:bodyPr/>
                    <a:lstStyle/>
                    <a:p>
                      <a:pPr algn="l" fontAlgn="ctr"/>
                      <a:r>
                        <a:rPr lang="en-US" sz="1400" dirty="0">
                          <a:effectLst/>
                        </a:rPr>
                        <a:t>Bar</a:t>
                      </a:r>
                    </a:p>
                  </a:txBody>
                  <a:tcPr anchor="ctr"/>
                </a:tc>
                <a:tc>
                  <a:txBody>
                    <a:bodyPr/>
                    <a:lstStyle/>
                    <a:p>
                      <a:pPr algn="l" fontAlgn="ctr"/>
                      <a:r>
                        <a:rPr lang="en-US" sz="1400" dirty="0">
                          <a:effectLst/>
                        </a:rPr>
                        <a:t>Stadium</a:t>
                      </a:r>
                    </a:p>
                  </a:txBody>
                  <a:tcPr anchor="ctr"/>
                </a:tc>
                <a:tc>
                  <a:txBody>
                    <a:bodyPr/>
                    <a:lstStyle/>
                    <a:p>
                      <a:pPr algn="l" fontAlgn="ctr"/>
                      <a:r>
                        <a:rPr lang="en-US" sz="1400" dirty="0">
                          <a:effectLst/>
                        </a:rPr>
                        <a:t>General Entertainment</a:t>
                      </a:r>
                    </a:p>
                  </a:txBody>
                  <a:tcPr anchor="ctr"/>
                </a:tc>
                <a:tc>
                  <a:txBody>
                    <a:bodyPr/>
                    <a:lstStyle/>
                    <a:p>
                      <a:pPr algn="l" fontAlgn="ctr"/>
                      <a:r>
                        <a:rPr lang="en-US" sz="1400" dirty="0">
                          <a:effectLst/>
                        </a:rPr>
                        <a:t>Outdoor Sculpture</a:t>
                      </a:r>
                    </a:p>
                  </a:txBody>
                  <a:tcPr anchor="ctr"/>
                </a:tc>
                <a:tc>
                  <a:txBody>
                    <a:bodyPr/>
                    <a:lstStyle/>
                    <a:p>
                      <a:pPr algn="l" fontAlgn="ctr"/>
                      <a:r>
                        <a:rPr lang="en-US" sz="1400" dirty="0">
                          <a:effectLst/>
                        </a:rPr>
                        <a:t>Basketball Stadium</a:t>
                      </a:r>
                    </a:p>
                  </a:txBody>
                  <a:tcPr anchor="ctr"/>
                </a:tc>
                <a:tc>
                  <a:txBody>
                    <a:bodyPr/>
                    <a:lstStyle/>
                    <a:p>
                      <a:pPr algn="l" fontAlgn="ctr"/>
                      <a:r>
                        <a:rPr lang="en-US" sz="1400" dirty="0">
                          <a:effectLst/>
                        </a:rPr>
                        <a:t>Sports Bar</a:t>
                      </a:r>
                    </a:p>
                  </a:txBody>
                  <a:tcPr anchor="ctr"/>
                </a:tc>
                <a:tc>
                  <a:txBody>
                    <a:bodyPr/>
                    <a:lstStyle/>
                    <a:p>
                      <a:pPr algn="l" fontAlgn="ctr"/>
                      <a:r>
                        <a:rPr lang="en-US" sz="1400" dirty="0">
                          <a:effectLst/>
                        </a:rPr>
                        <a:t>Hockey Arena</a:t>
                      </a: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400" dirty="0">
                          <a:effectLst/>
                        </a:rPr>
                        <a:t>Parking</a:t>
                      </a:r>
                    </a:p>
                    <a:p>
                      <a:pPr algn="l" fontAlgn="ctr"/>
                      <a:endParaRPr lang="en-US" sz="1400" dirty="0">
                        <a:effectLst/>
                      </a:endParaRPr>
                    </a:p>
                  </a:txBody>
                  <a:tcPr anchor="ctr"/>
                </a:tc>
                <a:extLst>
                  <a:ext uri="{0D108BD9-81ED-4DB2-BD59-A6C34878D82A}">
                    <a16:rowId xmlns:a16="http://schemas.microsoft.com/office/drawing/2014/main" val="534375412"/>
                  </a:ext>
                </a:extLst>
              </a:tr>
              <a:tr h="417134">
                <a:tc>
                  <a:txBody>
                    <a:bodyPr/>
                    <a:lstStyle/>
                    <a:p>
                      <a:pPr algn="l" fontAlgn="ctr"/>
                      <a:r>
                        <a:rPr lang="en-US" sz="1400" b="1" dirty="0">
                          <a:effectLst/>
                        </a:rPr>
                        <a:t>Laver Cup -  Switzerland</a:t>
                      </a:r>
                    </a:p>
                  </a:txBody>
                  <a:tcPr anchor="ctr"/>
                </a:tc>
                <a:tc>
                  <a:txBody>
                    <a:bodyPr/>
                    <a:lstStyle/>
                    <a:p>
                      <a:pPr algn="l" fontAlgn="ctr"/>
                      <a:r>
                        <a:rPr lang="en-US" sz="1400" dirty="0">
                          <a:effectLst/>
                        </a:rPr>
                        <a:t>Convention Center</a:t>
                      </a:r>
                    </a:p>
                  </a:txBody>
                  <a:tcPr anchor="ctr"/>
                </a:tc>
                <a:tc>
                  <a:txBody>
                    <a:bodyPr/>
                    <a:lstStyle/>
                    <a:p>
                      <a:pPr algn="l" fontAlgn="ctr"/>
                      <a:r>
                        <a:rPr lang="en-US" sz="1400" dirty="0">
                          <a:effectLst/>
                        </a:rPr>
                        <a:t>Hotel</a:t>
                      </a:r>
                    </a:p>
                  </a:txBody>
                  <a:tcPr anchor="ctr"/>
                </a:tc>
                <a:tc>
                  <a:txBody>
                    <a:bodyPr/>
                    <a:lstStyle/>
                    <a:p>
                      <a:pPr algn="l" fontAlgn="ctr"/>
                      <a:r>
                        <a:rPr lang="en-US" sz="1400" dirty="0">
                          <a:effectLst/>
                        </a:rPr>
                        <a:t>Event Space</a:t>
                      </a:r>
                    </a:p>
                  </a:txBody>
                  <a:tcPr anchor="ctr"/>
                </a:tc>
                <a:tc>
                  <a:txBody>
                    <a:bodyPr/>
                    <a:lstStyle/>
                    <a:p>
                      <a:pPr algn="l" fontAlgn="ctr"/>
                      <a:r>
                        <a:rPr lang="en-US" sz="1400" dirty="0">
                          <a:effectLst/>
                        </a:rPr>
                        <a:t>Exhibit</a:t>
                      </a:r>
                    </a:p>
                  </a:txBody>
                  <a:tcPr anchor="ctr"/>
                </a:tc>
                <a:tc>
                  <a:txBody>
                    <a:bodyPr/>
                    <a:lstStyle/>
                    <a:p>
                      <a:pPr algn="l" fontAlgn="ctr"/>
                      <a:r>
                        <a:rPr lang="en-US" sz="1400" dirty="0">
                          <a:effectLst/>
                        </a:rPr>
                        <a:t>Café</a:t>
                      </a:r>
                    </a:p>
                  </a:txBody>
                  <a:tcPr anchor="ctr"/>
                </a:tc>
                <a:tc>
                  <a:txBody>
                    <a:bodyPr/>
                    <a:lstStyle/>
                    <a:p>
                      <a:pPr algn="l" fontAlgn="ctr"/>
                      <a:r>
                        <a:rPr lang="en-US" sz="1400" dirty="0">
                          <a:effectLst/>
                        </a:rPr>
                        <a:t>Restaurant</a:t>
                      </a:r>
                    </a:p>
                  </a:txBody>
                  <a:tcPr anchor="ctr"/>
                </a:tc>
                <a:tc>
                  <a:txBody>
                    <a:bodyPr/>
                    <a:lstStyle/>
                    <a:p>
                      <a:pPr algn="l" fontAlgn="ctr"/>
                      <a:r>
                        <a:rPr lang="en-US" sz="1400" dirty="0">
                          <a:effectLst/>
                        </a:rPr>
                        <a:t>Parking</a:t>
                      </a:r>
                    </a:p>
                  </a:txBody>
                  <a:tcPr anchor="ctr"/>
                </a:tc>
                <a:tc>
                  <a:txBody>
                    <a:bodyPr/>
                    <a:lstStyle/>
                    <a:p>
                      <a:pPr algn="l" fontAlgn="ctr"/>
                      <a:r>
                        <a:rPr lang="en-US" sz="1400" dirty="0">
                          <a:effectLst/>
                        </a:rPr>
                        <a:t>Bank</a:t>
                      </a:r>
                    </a:p>
                  </a:txBody>
                  <a:tcPr anchor="ctr"/>
                </a:tc>
                <a:extLst>
                  <a:ext uri="{0D108BD9-81ED-4DB2-BD59-A6C34878D82A}">
                    <a16:rowId xmlns:a16="http://schemas.microsoft.com/office/drawing/2014/main" val="3927944322"/>
                  </a:ext>
                </a:extLst>
              </a:tr>
            </a:tbl>
          </a:graphicData>
        </a:graphic>
      </p:graphicFrame>
    </p:spTree>
    <p:extLst>
      <p:ext uri="{BB962C8B-B14F-4D97-AF65-F5344CB8AC3E}">
        <p14:creationId xmlns:p14="http://schemas.microsoft.com/office/powerpoint/2010/main" val="68650978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game, sport, black, dark&#10;&#10;Description automatically generated">
            <a:extLst>
              <a:ext uri="{FF2B5EF4-FFF2-40B4-BE49-F238E27FC236}">
                <a16:creationId xmlns:a16="http://schemas.microsoft.com/office/drawing/2014/main" id="{F9CA284D-5DCD-4F1E-AF46-706E90F73358}"/>
              </a:ext>
            </a:extLst>
          </p:cNvPr>
          <p:cNvPicPr>
            <a:picLocks noChangeAspect="1"/>
          </p:cNvPicPr>
          <p:nvPr/>
        </p:nvPicPr>
        <p:blipFill rotWithShape="1">
          <a:blip r:embed="rId2">
            <a:extLst>
              <a:ext uri="{28A0092B-C50C-407E-A947-70E740481C1C}">
                <a14:useLocalDpi xmlns:a14="http://schemas.microsoft.com/office/drawing/2010/main" val="0"/>
              </a:ext>
            </a:extLst>
          </a:blip>
          <a:srcRect l="37638" r="1804"/>
          <a:stretch/>
        </p:blipFill>
        <p:spPr>
          <a:xfrm>
            <a:off x="7115175" y="2257427"/>
            <a:ext cx="5076825" cy="4600574"/>
          </a:xfrm>
          <a:prstGeom prst="rect">
            <a:avLst/>
          </a:prstGeom>
        </p:spPr>
      </p:pic>
      <p:sp>
        <p:nvSpPr>
          <p:cNvPr id="19" name="Freeform: Shape 18">
            <a:extLst>
              <a:ext uri="{FF2B5EF4-FFF2-40B4-BE49-F238E27FC236}">
                <a16:creationId xmlns:a16="http://schemas.microsoft.com/office/drawing/2014/main" id="{16EA23B6-4B44-4D76-87BA-D81CE35ED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2EEEAE0B-25B7-437B-B834-B70A93541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0A173F-7AA0-4A3A-A1F5-6640A6E6B607}"/>
              </a:ext>
            </a:extLst>
          </p:cNvPr>
          <p:cNvSpPr>
            <a:spLocks noGrp="1"/>
          </p:cNvSpPr>
          <p:nvPr>
            <p:ph type="title"/>
          </p:nvPr>
        </p:nvSpPr>
        <p:spPr>
          <a:xfrm>
            <a:off x="514350" y="119854"/>
            <a:ext cx="11163300" cy="1325563"/>
          </a:xfrm>
        </p:spPr>
        <p:txBody>
          <a:bodyPr>
            <a:noAutofit/>
          </a:bodyPr>
          <a:lstStyle/>
          <a:p>
            <a:pPr algn="ctr"/>
            <a:r>
              <a:rPr lang="en-US" sz="2800" dirty="0"/>
              <a:t>Analysis – Clustering the 7 Tennis event venues into different categories based on neighborhood similarity </a:t>
            </a:r>
            <a:br>
              <a:rPr lang="en-US" sz="2800" dirty="0"/>
            </a:br>
            <a:endParaRPr lang="en-US" sz="2800" dirty="0"/>
          </a:p>
        </p:txBody>
      </p:sp>
      <p:graphicFrame>
        <p:nvGraphicFramePr>
          <p:cNvPr id="4" name="Table 5">
            <a:extLst>
              <a:ext uri="{FF2B5EF4-FFF2-40B4-BE49-F238E27FC236}">
                <a16:creationId xmlns:a16="http://schemas.microsoft.com/office/drawing/2014/main" id="{2ABA9BF7-7FAA-4715-AE57-00745D28DBAF}"/>
              </a:ext>
            </a:extLst>
          </p:cNvPr>
          <p:cNvGraphicFramePr>
            <a:graphicFrameLocks noGrp="1"/>
          </p:cNvGraphicFramePr>
          <p:nvPr>
            <p:ph idx="1"/>
            <p:extLst>
              <p:ext uri="{D42A27DB-BD31-4B8C-83A1-F6EECF244321}">
                <p14:modId xmlns:p14="http://schemas.microsoft.com/office/powerpoint/2010/main" val="961842235"/>
              </p:ext>
            </p:extLst>
          </p:nvPr>
        </p:nvGraphicFramePr>
        <p:xfrm>
          <a:off x="233891" y="1085671"/>
          <a:ext cx="11724220" cy="4572000"/>
        </p:xfrm>
        <a:graphic>
          <a:graphicData uri="http://schemas.openxmlformats.org/drawingml/2006/table">
            <a:tbl>
              <a:tblPr firstRow="1" bandRow="1">
                <a:tableStyleId>{5C22544A-7EE6-4342-B048-85BDC9FD1C3A}</a:tableStyleId>
              </a:tblPr>
              <a:tblGrid>
                <a:gridCol w="1304576">
                  <a:extLst>
                    <a:ext uri="{9D8B030D-6E8A-4147-A177-3AD203B41FA5}">
                      <a16:colId xmlns:a16="http://schemas.microsoft.com/office/drawing/2014/main" val="914151897"/>
                    </a:ext>
                  </a:extLst>
                </a:gridCol>
                <a:gridCol w="733777">
                  <a:extLst>
                    <a:ext uri="{9D8B030D-6E8A-4147-A177-3AD203B41FA5}">
                      <a16:colId xmlns:a16="http://schemas.microsoft.com/office/drawing/2014/main" val="3529387232"/>
                    </a:ext>
                  </a:extLst>
                </a:gridCol>
                <a:gridCol w="1253067">
                  <a:extLst>
                    <a:ext uri="{9D8B030D-6E8A-4147-A177-3AD203B41FA5}">
                      <a16:colId xmlns:a16="http://schemas.microsoft.com/office/drawing/2014/main" val="3840281459"/>
                    </a:ext>
                  </a:extLst>
                </a:gridCol>
                <a:gridCol w="1264356">
                  <a:extLst>
                    <a:ext uri="{9D8B030D-6E8A-4147-A177-3AD203B41FA5}">
                      <a16:colId xmlns:a16="http://schemas.microsoft.com/office/drawing/2014/main" val="3186411924"/>
                    </a:ext>
                  </a:extLst>
                </a:gridCol>
                <a:gridCol w="1306334">
                  <a:extLst>
                    <a:ext uri="{9D8B030D-6E8A-4147-A177-3AD203B41FA5}">
                      <a16:colId xmlns:a16="http://schemas.microsoft.com/office/drawing/2014/main" val="2758412759"/>
                    </a:ext>
                  </a:extLst>
                </a:gridCol>
                <a:gridCol w="1172422">
                  <a:extLst>
                    <a:ext uri="{9D8B030D-6E8A-4147-A177-3AD203B41FA5}">
                      <a16:colId xmlns:a16="http://schemas.microsoft.com/office/drawing/2014/main" val="2705876338"/>
                    </a:ext>
                  </a:extLst>
                </a:gridCol>
                <a:gridCol w="1235288">
                  <a:extLst>
                    <a:ext uri="{9D8B030D-6E8A-4147-A177-3AD203B41FA5}">
                      <a16:colId xmlns:a16="http://schemas.microsoft.com/office/drawing/2014/main" val="981525378"/>
                    </a:ext>
                  </a:extLst>
                </a:gridCol>
                <a:gridCol w="1109556">
                  <a:extLst>
                    <a:ext uri="{9D8B030D-6E8A-4147-A177-3AD203B41FA5}">
                      <a16:colId xmlns:a16="http://schemas.microsoft.com/office/drawing/2014/main" val="1477944317"/>
                    </a:ext>
                  </a:extLst>
                </a:gridCol>
                <a:gridCol w="1172422">
                  <a:extLst>
                    <a:ext uri="{9D8B030D-6E8A-4147-A177-3AD203B41FA5}">
                      <a16:colId xmlns:a16="http://schemas.microsoft.com/office/drawing/2014/main" val="3899130109"/>
                    </a:ext>
                  </a:extLst>
                </a:gridCol>
                <a:gridCol w="1172422">
                  <a:extLst>
                    <a:ext uri="{9D8B030D-6E8A-4147-A177-3AD203B41FA5}">
                      <a16:colId xmlns:a16="http://schemas.microsoft.com/office/drawing/2014/main" val="196334071"/>
                    </a:ext>
                  </a:extLst>
                </a:gridCol>
              </a:tblGrid>
              <a:tr h="788033">
                <a:tc>
                  <a:txBody>
                    <a:bodyPr/>
                    <a:lstStyle/>
                    <a:p>
                      <a:pPr algn="l" fontAlgn="ctr"/>
                      <a:r>
                        <a:rPr lang="en-US" sz="1400" b="1" dirty="0">
                          <a:effectLst/>
                        </a:rPr>
                        <a:t>Event Venue</a:t>
                      </a:r>
                    </a:p>
                  </a:txBody>
                  <a:tcPr anchor="ctr"/>
                </a:tc>
                <a:tc>
                  <a:txBody>
                    <a:bodyPr/>
                    <a:lstStyle/>
                    <a:p>
                      <a:pPr algn="l" fontAlgn="ctr"/>
                      <a:r>
                        <a:rPr lang="en-US" sz="1400" b="1" dirty="0">
                          <a:effectLst/>
                        </a:rPr>
                        <a:t>Cluster Labels</a:t>
                      </a:r>
                    </a:p>
                  </a:txBody>
                  <a:tcPr anchor="ctr"/>
                </a:tc>
                <a:tc>
                  <a:txBody>
                    <a:bodyPr/>
                    <a:lstStyle/>
                    <a:p>
                      <a:pPr algn="l" fontAlgn="ctr"/>
                      <a:r>
                        <a:rPr lang="en-US" sz="1400" b="1" dirty="0">
                          <a:effectLst/>
                        </a:rPr>
                        <a:t>1st most common venue category</a:t>
                      </a:r>
                    </a:p>
                  </a:txBody>
                  <a:tcPr anchor="ctr"/>
                </a:tc>
                <a:tc>
                  <a:txBody>
                    <a:bodyPr/>
                    <a:lstStyle/>
                    <a:p>
                      <a:pPr algn="l" fontAlgn="ctr"/>
                      <a:r>
                        <a:rPr lang="en-US" sz="1400" b="1" dirty="0">
                          <a:effectLst/>
                        </a:rPr>
                        <a:t>2nd most common venue category</a:t>
                      </a:r>
                    </a:p>
                  </a:txBody>
                  <a:tcPr anchor="ctr"/>
                </a:tc>
                <a:tc>
                  <a:txBody>
                    <a:bodyPr/>
                    <a:lstStyle/>
                    <a:p>
                      <a:pPr algn="l" fontAlgn="ctr"/>
                      <a:r>
                        <a:rPr lang="en-US" sz="1400" b="1" dirty="0">
                          <a:effectLst/>
                        </a:rPr>
                        <a:t>3rd most common venue category</a:t>
                      </a:r>
                    </a:p>
                  </a:txBody>
                  <a:tcPr anchor="ctr"/>
                </a:tc>
                <a:tc>
                  <a:txBody>
                    <a:bodyPr/>
                    <a:lstStyle/>
                    <a:p>
                      <a:pPr algn="l" fontAlgn="ctr"/>
                      <a:r>
                        <a:rPr lang="en-US" sz="1400" b="1" dirty="0">
                          <a:effectLst/>
                        </a:rPr>
                        <a:t>4th most common venue category</a:t>
                      </a:r>
                    </a:p>
                  </a:txBody>
                  <a:tcPr anchor="ctr"/>
                </a:tc>
                <a:tc>
                  <a:txBody>
                    <a:bodyPr/>
                    <a:lstStyle/>
                    <a:p>
                      <a:pPr algn="l" fontAlgn="ctr"/>
                      <a:r>
                        <a:rPr lang="en-US" sz="1400" b="1" dirty="0">
                          <a:effectLst/>
                        </a:rPr>
                        <a:t>5th most common venue category</a:t>
                      </a:r>
                    </a:p>
                  </a:txBody>
                  <a:tcPr anchor="ctr"/>
                </a:tc>
                <a:tc>
                  <a:txBody>
                    <a:bodyPr/>
                    <a:lstStyle/>
                    <a:p>
                      <a:pPr algn="l" fontAlgn="ctr"/>
                      <a:r>
                        <a:rPr lang="en-US" sz="1400" b="1" dirty="0">
                          <a:effectLst/>
                        </a:rPr>
                        <a:t>6th most common venue category</a:t>
                      </a:r>
                    </a:p>
                  </a:txBody>
                  <a:tcPr anchor="ctr"/>
                </a:tc>
                <a:tc>
                  <a:txBody>
                    <a:bodyPr/>
                    <a:lstStyle/>
                    <a:p>
                      <a:pPr algn="l" fontAlgn="ctr"/>
                      <a:r>
                        <a:rPr lang="en-US" sz="1400" b="1" dirty="0">
                          <a:effectLst/>
                        </a:rPr>
                        <a:t>7th most common venue category</a:t>
                      </a:r>
                    </a:p>
                  </a:txBody>
                  <a:tcPr anchor="ctr"/>
                </a:tc>
                <a:tc>
                  <a:txBody>
                    <a:bodyPr/>
                    <a:lstStyle/>
                    <a:p>
                      <a:pPr algn="l" fontAlgn="ctr"/>
                      <a:r>
                        <a:rPr lang="en-US" sz="1400" b="1" dirty="0">
                          <a:effectLst/>
                        </a:rPr>
                        <a:t>8th most common venue category</a:t>
                      </a:r>
                    </a:p>
                  </a:txBody>
                  <a:tcPr anchor="ctr"/>
                </a:tc>
                <a:extLst>
                  <a:ext uri="{0D108BD9-81ED-4DB2-BD59-A6C34878D82A}">
                    <a16:rowId xmlns:a16="http://schemas.microsoft.com/office/drawing/2014/main" val="1594131003"/>
                  </a:ext>
                </a:extLst>
              </a:tr>
              <a:tr h="432147">
                <a:tc>
                  <a:txBody>
                    <a:bodyPr/>
                    <a:lstStyle/>
                    <a:p>
                      <a:pPr algn="l" fontAlgn="ctr"/>
                      <a:r>
                        <a:rPr lang="en-US" sz="1400" b="1" dirty="0">
                          <a:effectLst/>
                        </a:rPr>
                        <a:t>French Open</a:t>
                      </a:r>
                    </a:p>
                  </a:txBody>
                  <a:tcPr anchor="ctr"/>
                </a:tc>
                <a:tc>
                  <a:txBody>
                    <a:bodyPr/>
                    <a:lstStyle/>
                    <a:p>
                      <a:pPr algn="ctr" fontAlgn="ctr"/>
                      <a:r>
                        <a:rPr lang="en-US" sz="1400" dirty="0">
                          <a:effectLst/>
                        </a:rPr>
                        <a:t>0</a:t>
                      </a:r>
                    </a:p>
                  </a:txBody>
                  <a:tcPr anchor="ctr"/>
                </a:tc>
                <a:tc>
                  <a:txBody>
                    <a:bodyPr/>
                    <a:lstStyle/>
                    <a:p>
                      <a:pPr algn="l" fontAlgn="ctr"/>
                      <a:r>
                        <a:rPr lang="en-US" sz="1400" dirty="0">
                          <a:effectLst/>
                        </a:rPr>
                        <a:t>Tennis Court</a:t>
                      </a:r>
                    </a:p>
                  </a:txBody>
                  <a:tcPr anchor="ctr"/>
                </a:tc>
                <a:tc>
                  <a:txBody>
                    <a:bodyPr/>
                    <a:lstStyle/>
                    <a:p>
                      <a:pPr algn="l" fontAlgn="ctr"/>
                      <a:r>
                        <a:rPr lang="en-US" sz="1400" dirty="0">
                          <a:effectLst/>
                        </a:rPr>
                        <a:t>Stadium</a:t>
                      </a:r>
                    </a:p>
                  </a:txBody>
                  <a:tcPr anchor="ctr"/>
                </a:tc>
                <a:tc>
                  <a:txBody>
                    <a:bodyPr/>
                    <a:lstStyle/>
                    <a:p>
                      <a:pPr algn="l" fontAlgn="ctr"/>
                      <a:r>
                        <a:rPr lang="en-US" sz="1400" dirty="0">
                          <a:effectLst/>
                        </a:rPr>
                        <a:t>Arts &amp; Entertainment</a:t>
                      </a:r>
                    </a:p>
                  </a:txBody>
                  <a:tcPr anchor="ctr"/>
                </a:tc>
                <a:tc>
                  <a:txBody>
                    <a:bodyPr/>
                    <a:lstStyle/>
                    <a:p>
                      <a:pPr algn="l" fontAlgn="ctr"/>
                      <a:r>
                        <a:rPr lang="en-US" sz="1400" dirty="0">
                          <a:effectLst/>
                        </a:rPr>
                        <a:t>French Restaurant</a:t>
                      </a:r>
                    </a:p>
                  </a:txBody>
                  <a:tcPr anchor="ctr"/>
                </a:tc>
                <a:tc>
                  <a:txBody>
                    <a:bodyPr/>
                    <a:lstStyle/>
                    <a:p>
                      <a:pPr algn="l" fontAlgn="ctr"/>
                      <a:r>
                        <a:rPr lang="en-US" sz="1400" dirty="0">
                          <a:effectLst/>
                        </a:rPr>
                        <a:t>College Classroom</a:t>
                      </a:r>
                    </a:p>
                  </a:txBody>
                  <a:tcPr anchor="ctr"/>
                </a:tc>
                <a:tc>
                  <a:txBody>
                    <a:bodyPr/>
                    <a:lstStyle/>
                    <a:p>
                      <a:pPr algn="l" fontAlgn="ctr"/>
                      <a:r>
                        <a:rPr lang="en-US" sz="1400" dirty="0">
                          <a:effectLst/>
                        </a:rPr>
                        <a:t>Event Space</a:t>
                      </a:r>
                    </a:p>
                  </a:txBody>
                  <a:tcPr anchor="ctr"/>
                </a:tc>
                <a:tc>
                  <a:txBody>
                    <a:bodyPr/>
                    <a:lstStyle/>
                    <a:p>
                      <a:pPr algn="l" fontAlgn="ctr"/>
                      <a:r>
                        <a:rPr lang="en-US" sz="1400" dirty="0">
                          <a:effectLst/>
                        </a:rPr>
                        <a:t>Office</a:t>
                      </a:r>
                    </a:p>
                  </a:txBody>
                  <a:tcPr anchor="ctr"/>
                </a:tc>
                <a:tc>
                  <a:txBody>
                    <a:bodyPr/>
                    <a:lstStyle/>
                    <a:p>
                      <a:pPr algn="l" fontAlgn="ctr"/>
                      <a:r>
                        <a:rPr lang="en-US" sz="1400" dirty="0">
                          <a:effectLst/>
                        </a:rPr>
                        <a:t>Sporting Goods Shop</a:t>
                      </a:r>
                    </a:p>
                  </a:txBody>
                  <a:tcPr anchor="ctr"/>
                </a:tc>
                <a:extLst>
                  <a:ext uri="{0D108BD9-81ED-4DB2-BD59-A6C34878D82A}">
                    <a16:rowId xmlns:a16="http://schemas.microsoft.com/office/drawing/2014/main" val="3292199995"/>
                  </a:ext>
                </a:extLst>
              </a:tr>
              <a:tr h="432147">
                <a:tc>
                  <a:txBody>
                    <a:bodyPr/>
                    <a:lstStyle/>
                    <a:p>
                      <a:pPr algn="l" fontAlgn="ctr"/>
                      <a:r>
                        <a:rPr lang="en-US" sz="1400" b="1" dirty="0">
                          <a:effectLst/>
                        </a:rPr>
                        <a:t>US Open</a:t>
                      </a:r>
                    </a:p>
                  </a:txBody>
                  <a:tcPr anchor="ctr"/>
                </a:tc>
                <a:tc>
                  <a:txBody>
                    <a:bodyPr/>
                    <a:lstStyle/>
                    <a:p>
                      <a:pPr algn="ctr" fontAlgn="ctr"/>
                      <a:r>
                        <a:rPr lang="en-US" sz="1400" dirty="0">
                          <a:effectLst/>
                        </a:rPr>
                        <a:t>1</a:t>
                      </a:r>
                    </a:p>
                  </a:txBody>
                  <a:tcPr anchor="ctr"/>
                </a:tc>
                <a:tc>
                  <a:txBody>
                    <a:bodyPr/>
                    <a:lstStyle/>
                    <a:p>
                      <a:pPr algn="l" fontAlgn="ctr"/>
                      <a:r>
                        <a:rPr lang="en-US" sz="1400" dirty="0">
                          <a:effectLst/>
                        </a:rPr>
                        <a:t>Tennis Stadium</a:t>
                      </a:r>
                    </a:p>
                  </a:txBody>
                  <a:tcPr anchor="ctr"/>
                </a:tc>
                <a:tc>
                  <a:txBody>
                    <a:bodyPr/>
                    <a:lstStyle/>
                    <a:p>
                      <a:pPr algn="l" fontAlgn="ctr"/>
                      <a:r>
                        <a:rPr lang="en-US" sz="1400" dirty="0">
                          <a:effectLst/>
                        </a:rPr>
                        <a:t>General Entertainment</a:t>
                      </a:r>
                    </a:p>
                  </a:txBody>
                  <a:tcPr anchor="ctr"/>
                </a:tc>
                <a:tc>
                  <a:txBody>
                    <a:bodyPr/>
                    <a:lstStyle/>
                    <a:p>
                      <a:pPr algn="l" fontAlgn="ctr"/>
                      <a:r>
                        <a:rPr lang="en-US" sz="1400" dirty="0">
                          <a:effectLst/>
                        </a:rPr>
                        <a:t>Clothing Store</a:t>
                      </a:r>
                    </a:p>
                  </a:txBody>
                  <a:tcPr anchor="ctr"/>
                </a:tc>
                <a:tc>
                  <a:txBody>
                    <a:bodyPr/>
                    <a:lstStyle/>
                    <a:p>
                      <a:pPr algn="l" fontAlgn="ctr"/>
                      <a:r>
                        <a:rPr lang="en-US" sz="1400" dirty="0">
                          <a:effectLst/>
                        </a:rPr>
                        <a:t>Tennis Court</a:t>
                      </a:r>
                    </a:p>
                  </a:txBody>
                  <a:tcPr anchor="ctr"/>
                </a:tc>
                <a:tc>
                  <a:txBody>
                    <a:bodyPr/>
                    <a:lstStyle/>
                    <a:p>
                      <a:pPr algn="l" fontAlgn="ctr"/>
                      <a:r>
                        <a:rPr lang="en-US" sz="1400" dirty="0">
                          <a:effectLst/>
                        </a:rPr>
                        <a:t>Lounge</a:t>
                      </a:r>
                    </a:p>
                  </a:txBody>
                  <a:tcPr anchor="ctr"/>
                </a:tc>
                <a:tc>
                  <a:txBody>
                    <a:bodyPr/>
                    <a:lstStyle/>
                    <a:p>
                      <a:pPr algn="l" fontAlgn="ctr"/>
                      <a:r>
                        <a:rPr lang="en-US" sz="1400" dirty="0">
                          <a:effectLst/>
                        </a:rPr>
                        <a:t>Sporting Goods Shop</a:t>
                      </a:r>
                    </a:p>
                  </a:txBody>
                  <a:tcPr anchor="ctr"/>
                </a:tc>
                <a:tc>
                  <a:txBody>
                    <a:bodyPr/>
                    <a:lstStyle/>
                    <a:p>
                      <a:pPr algn="l" fontAlgn="ctr"/>
                      <a:r>
                        <a:rPr lang="en-US" sz="1400" dirty="0">
                          <a:effectLst/>
                        </a:rPr>
                        <a:t>Sandwich Place</a:t>
                      </a:r>
                    </a:p>
                  </a:txBody>
                  <a:tcPr anchor="ctr"/>
                </a:tc>
                <a:tc>
                  <a:txBody>
                    <a:bodyPr/>
                    <a:lstStyle/>
                    <a:p>
                      <a:pPr algn="l" fontAlgn="ctr"/>
                      <a:r>
                        <a:rPr lang="en-US" sz="1400" dirty="0">
                          <a:effectLst/>
                        </a:rPr>
                        <a:t>Bar</a:t>
                      </a:r>
                    </a:p>
                  </a:txBody>
                  <a:tcPr anchor="ctr"/>
                </a:tc>
                <a:extLst>
                  <a:ext uri="{0D108BD9-81ED-4DB2-BD59-A6C34878D82A}">
                    <a16:rowId xmlns:a16="http://schemas.microsoft.com/office/drawing/2014/main" val="1433253321"/>
                  </a:ext>
                </a:extLst>
              </a:tr>
              <a:tr h="432147">
                <a:tc>
                  <a:txBody>
                    <a:bodyPr/>
                    <a:lstStyle/>
                    <a:p>
                      <a:pPr algn="l" fontAlgn="ctr"/>
                      <a:r>
                        <a:rPr lang="en-US" sz="1400" b="1" dirty="0">
                          <a:effectLst/>
                        </a:rPr>
                        <a:t>Australian Open</a:t>
                      </a:r>
                    </a:p>
                  </a:txBody>
                  <a:tcPr anchor="ctr"/>
                </a:tc>
                <a:tc>
                  <a:txBody>
                    <a:bodyPr/>
                    <a:lstStyle/>
                    <a:p>
                      <a:pPr algn="ctr" fontAlgn="ctr"/>
                      <a:r>
                        <a:rPr lang="en-US" sz="1400" dirty="0">
                          <a:effectLst/>
                        </a:rPr>
                        <a:t>1</a:t>
                      </a:r>
                    </a:p>
                  </a:txBody>
                  <a:tcPr anchor="ctr"/>
                </a:tc>
                <a:tc>
                  <a:txBody>
                    <a:bodyPr/>
                    <a:lstStyle/>
                    <a:p>
                      <a:pPr algn="l" fontAlgn="ctr"/>
                      <a:r>
                        <a:rPr lang="en-US" sz="1400" dirty="0">
                          <a:effectLst/>
                        </a:rPr>
                        <a:t>Event Space</a:t>
                      </a:r>
                    </a:p>
                  </a:txBody>
                  <a:tcPr anchor="ctr"/>
                </a:tc>
                <a:tc>
                  <a:txBody>
                    <a:bodyPr/>
                    <a:lstStyle/>
                    <a:p>
                      <a:pPr algn="l" fontAlgn="ctr"/>
                      <a:r>
                        <a:rPr lang="en-US" sz="1400" dirty="0">
                          <a:effectLst/>
                        </a:rPr>
                        <a:t>Tennis Stadium</a:t>
                      </a:r>
                    </a:p>
                  </a:txBody>
                  <a:tcPr anchor="ctr"/>
                </a:tc>
                <a:tc>
                  <a:txBody>
                    <a:bodyPr/>
                    <a:lstStyle/>
                    <a:p>
                      <a:pPr algn="l" fontAlgn="ctr"/>
                      <a:r>
                        <a:rPr lang="en-US" sz="1400" dirty="0">
                          <a:effectLst/>
                        </a:rPr>
                        <a:t>Warehouse</a:t>
                      </a:r>
                    </a:p>
                  </a:txBody>
                  <a:tcPr anchor="ctr"/>
                </a:tc>
                <a:tc>
                  <a:txBody>
                    <a:bodyPr/>
                    <a:lstStyle/>
                    <a:p>
                      <a:pPr algn="l" fontAlgn="ctr"/>
                      <a:r>
                        <a:rPr lang="en-US" sz="1400" dirty="0">
                          <a:effectLst/>
                        </a:rPr>
                        <a:t>Tennis Court</a:t>
                      </a:r>
                    </a:p>
                  </a:txBody>
                  <a:tcPr anchor="ctr"/>
                </a:tc>
                <a:tc>
                  <a:txBody>
                    <a:bodyPr/>
                    <a:lstStyle/>
                    <a:p>
                      <a:pPr algn="l" fontAlgn="ctr"/>
                      <a:r>
                        <a:rPr lang="en-US" sz="1400" dirty="0">
                          <a:effectLst/>
                        </a:rPr>
                        <a:t>General Entertainment</a:t>
                      </a:r>
                    </a:p>
                  </a:txBody>
                  <a:tcPr anchor="ctr"/>
                </a:tc>
                <a:tc>
                  <a:txBody>
                    <a:bodyPr/>
                    <a:lstStyle/>
                    <a:p>
                      <a:pPr algn="l" fontAlgn="ctr"/>
                      <a:r>
                        <a:rPr lang="en-US" sz="1400" dirty="0">
                          <a:effectLst/>
                        </a:rPr>
                        <a:t>Café</a:t>
                      </a:r>
                    </a:p>
                  </a:txBody>
                  <a:tcPr anchor="ctr"/>
                </a:tc>
                <a:tc>
                  <a:txBody>
                    <a:bodyPr/>
                    <a:lstStyle/>
                    <a:p>
                      <a:pPr algn="l" fontAlgn="ctr"/>
                      <a:r>
                        <a:rPr lang="en-US" sz="1400" dirty="0">
                          <a:effectLst/>
                        </a:rPr>
                        <a:t>Concert Hall</a:t>
                      </a:r>
                    </a:p>
                  </a:txBody>
                  <a:tcPr anchor="ctr"/>
                </a:tc>
                <a:tc>
                  <a:txBody>
                    <a:bodyPr/>
                    <a:lstStyle/>
                    <a:p>
                      <a:pPr algn="l" fontAlgn="ctr"/>
                      <a:r>
                        <a:rPr lang="en-US" sz="1400" dirty="0">
                          <a:effectLst/>
                        </a:rPr>
                        <a:t>Food Service</a:t>
                      </a:r>
                    </a:p>
                  </a:txBody>
                  <a:tcPr anchor="ctr"/>
                </a:tc>
                <a:extLst>
                  <a:ext uri="{0D108BD9-81ED-4DB2-BD59-A6C34878D82A}">
                    <a16:rowId xmlns:a16="http://schemas.microsoft.com/office/drawing/2014/main" val="947403041"/>
                  </a:ext>
                </a:extLst>
              </a:tr>
              <a:tr h="432147">
                <a:tc>
                  <a:txBody>
                    <a:bodyPr/>
                    <a:lstStyle/>
                    <a:p>
                      <a:pPr algn="l" fontAlgn="ctr"/>
                      <a:r>
                        <a:rPr lang="en-US" sz="1400" b="1" dirty="0">
                          <a:effectLst/>
                        </a:rPr>
                        <a:t>Wimbledon</a:t>
                      </a:r>
                    </a:p>
                  </a:txBody>
                  <a:tcPr anchor="ctr"/>
                </a:tc>
                <a:tc>
                  <a:txBody>
                    <a:bodyPr/>
                    <a:lstStyle/>
                    <a:p>
                      <a:pPr algn="ctr" fontAlgn="ctr"/>
                      <a:r>
                        <a:rPr lang="en-US" sz="1400" dirty="0">
                          <a:effectLst/>
                        </a:rPr>
                        <a:t>0</a:t>
                      </a:r>
                    </a:p>
                  </a:txBody>
                  <a:tcPr anchor="ctr"/>
                </a:tc>
                <a:tc>
                  <a:txBody>
                    <a:bodyPr/>
                    <a:lstStyle/>
                    <a:p>
                      <a:pPr algn="l" fontAlgn="ctr"/>
                      <a:r>
                        <a:rPr lang="en-US" sz="1400" dirty="0">
                          <a:effectLst/>
                        </a:rPr>
                        <a:t>Platform</a:t>
                      </a:r>
                    </a:p>
                  </a:txBody>
                  <a:tcPr anchor="ctr"/>
                </a:tc>
                <a:tc>
                  <a:txBody>
                    <a:bodyPr/>
                    <a:lstStyle/>
                    <a:p>
                      <a:pPr algn="l" fontAlgn="ctr"/>
                      <a:r>
                        <a:rPr lang="en-US" sz="1400" dirty="0">
                          <a:effectLst/>
                        </a:rPr>
                        <a:t>Coffee Shop</a:t>
                      </a:r>
                    </a:p>
                  </a:txBody>
                  <a:tcPr anchor="ctr"/>
                </a:tc>
                <a:tc>
                  <a:txBody>
                    <a:bodyPr/>
                    <a:lstStyle/>
                    <a:p>
                      <a:pPr algn="l" fontAlgn="ctr"/>
                      <a:r>
                        <a:rPr lang="en-US" sz="1400" dirty="0">
                          <a:effectLst/>
                        </a:rPr>
                        <a:t>Bank</a:t>
                      </a:r>
                    </a:p>
                  </a:txBody>
                  <a:tcPr anchor="ctr"/>
                </a:tc>
                <a:tc>
                  <a:txBody>
                    <a:bodyPr/>
                    <a:lstStyle/>
                    <a:p>
                      <a:pPr algn="l" fontAlgn="ctr"/>
                      <a:r>
                        <a:rPr lang="en-US" sz="1400" dirty="0">
                          <a:effectLst/>
                        </a:rPr>
                        <a:t>Fast Food Restaurant</a:t>
                      </a:r>
                    </a:p>
                  </a:txBody>
                  <a:tcPr anchor="ctr"/>
                </a:tc>
                <a:tc>
                  <a:txBody>
                    <a:bodyPr/>
                    <a:lstStyle/>
                    <a:p>
                      <a:pPr algn="l" fontAlgn="ctr"/>
                      <a:r>
                        <a:rPr lang="en-US" sz="1400" dirty="0">
                          <a:effectLst/>
                        </a:rPr>
                        <a:t>Salon / Barbershop</a:t>
                      </a:r>
                    </a:p>
                  </a:txBody>
                  <a:tcPr anchor="ctr"/>
                </a:tc>
                <a:tc>
                  <a:txBody>
                    <a:bodyPr/>
                    <a:lstStyle/>
                    <a:p>
                      <a:pPr algn="l" fontAlgn="ctr"/>
                      <a:r>
                        <a:rPr lang="en-US" sz="1400" dirty="0">
                          <a:effectLst/>
                        </a:rPr>
                        <a:t>Bus Stop</a:t>
                      </a:r>
                    </a:p>
                  </a:txBody>
                  <a:tcPr anchor="ctr"/>
                </a:tc>
                <a:tc>
                  <a:txBody>
                    <a:bodyPr/>
                    <a:lstStyle/>
                    <a:p>
                      <a:pPr algn="l" fontAlgn="ctr"/>
                      <a:r>
                        <a:rPr lang="en-US" sz="1400" dirty="0">
                          <a:effectLst/>
                        </a:rPr>
                        <a:t>Grocery Store</a:t>
                      </a:r>
                    </a:p>
                  </a:txBody>
                  <a:tcPr anchor="ctr"/>
                </a:tc>
                <a:tc>
                  <a:txBody>
                    <a:bodyPr/>
                    <a:lstStyle/>
                    <a:p>
                      <a:pPr algn="l" fontAlgn="ctr"/>
                      <a:r>
                        <a:rPr lang="en-US" sz="1400" dirty="0">
                          <a:effectLst/>
                        </a:rPr>
                        <a:t>Mobile Phone Shop</a:t>
                      </a:r>
                    </a:p>
                  </a:txBody>
                  <a:tcPr anchor="ctr"/>
                </a:tc>
                <a:extLst>
                  <a:ext uri="{0D108BD9-81ED-4DB2-BD59-A6C34878D82A}">
                    <a16:rowId xmlns:a16="http://schemas.microsoft.com/office/drawing/2014/main" val="2173885147"/>
                  </a:ext>
                </a:extLst>
              </a:tr>
              <a:tr h="432147">
                <a:tc>
                  <a:txBody>
                    <a:bodyPr/>
                    <a:lstStyle/>
                    <a:p>
                      <a:pPr algn="l" fontAlgn="ctr"/>
                      <a:r>
                        <a:rPr lang="en-US" sz="1400" b="1" dirty="0">
                          <a:effectLst/>
                        </a:rPr>
                        <a:t>Laver Cup – Czech Republic</a:t>
                      </a:r>
                    </a:p>
                  </a:txBody>
                  <a:tcPr anchor="ctr"/>
                </a:tc>
                <a:tc>
                  <a:txBody>
                    <a:bodyPr/>
                    <a:lstStyle/>
                    <a:p>
                      <a:pPr algn="ctr" fontAlgn="ctr"/>
                      <a:r>
                        <a:rPr lang="en-US" sz="1400" dirty="0">
                          <a:effectLst/>
                        </a:rPr>
                        <a:t>0</a:t>
                      </a:r>
                    </a:p>
                  </a:txBody>
                  <a:tcPr anchor="ctr"/>
                </a:tc>
                <a:tc>
                  <a:txBody>
                    <a:bodyPr/>
                    <a:lstStyle/>
                    <a:p>
                      <a:pPr algn="l" fontAlgn="ctr"/>
                      <a:r>
                        <a:rPr lang="en-US" sz="1400" dirty="0">
                          <a:effectLst/>
                        </a:rPr>
                        <a:t>Lounge</a:t>
                      </a:r>
                    </a:p>
                  </a:txBody>
                  <a:tcPr anchor="ctr"/>
                </a:tc>
                <a:tc>
                  <a:txBody>
                    <a:bodyPr/>
                    <a:lstStyle/>
                    <a:p>
                      <a:pPr algn="l" fontAlgn="ctr"/>
                      <a:r>
                        <a:rPr lang="en-US" sz="1400" dirty="0">
                          <a:effectLst/>
                        </a:rPr>
                        <a:t>Clothing Store</a:t>
                      </a:r>
                    </a:p>
                  </a:txBody>
                  <a:tcPr anchor="ctr"/>
                </a:tc>
                <a:tc>
                  <a:txBody>
                    <a:bodyPr/>
                    <a:lstStyle/>
                    <a:p>
                      <a:pPr algn="l" fontAlgn="ctr"/>
                      <a:r>
                        <a:rPr lang="en-US" sz="1400" dirty="0">
                          <a:effectLst/>
                        </a:rPr>
                        <a:t>Sporting Goods Shop</a:t>
                      </a:r>
                    </a:p>
                  </a:txBody>
                  <a:tcPr anchor="ctr"/>
                </a:tc>
                <a:tc>
                  <a:txBody>
                    <a:bodyPr/>
                    <a:lstStyle/>
                    <a:p>
                      <a:pPr algn="l" fontAlgn="ctr"/>
                      <a:r>
                        <a:rPr lang="en-US" sz="1400" dirty="0">
                          <a:effectLst/>
                        </a:rPr>
                        <a:t>Skating Rink</a:t>
                      </a:r>
                    </a:p>
                  </a:txBody>
                  <a:tcPr anchor="ctr"/>
                </a:tc>
                <a:tc>
                  <a:txBody>
                    <a:bodyPr/>
                    <a:lstStyle/>
                    <a:p>
                      <a:pPr algn="l" fontAlgn="ctr"/>
                      <a:r>
                        <a:rPr lang="en-US" sz="1400" dirty="0">
                          <a:effectLst/>
                        </a:rPr>
                        <a:t>Shoe Store</a:t>
                      </a:r>
                    </a:p>
                  </a:txBody>
                  <a:tcPr anchor="ctr"/>
                </a:tc>
                <a:tc>
                  <a:txBody>
                    <a:bodyPr/>
                    <a:lstStyle/>
                    <a:p>
                      <a:pPr algn="l" fontAlgn="ctr"/>
                      <a:r>
                        <a:rPr lang="en-US" sz="1400" dirty="0">
                          <a:effectLst/>
                        </a:rPr>
                        <a:t>Women's Store</a:t>
                      </a:r>
                    </a:p>
                  </a:txBody>
                  <a:tcPr anchor="ctr"/>
                </a:tc>
                <a:tc>
                  <a:txBody>
                    <a:bodyPr/>
                    <a:lstStyle/>
                    <a:p>
                      <a:pPr algn="l" fontAlgn="ctr"/>
                      <a:r>
                        <a:rPr lang="en-US" sz="1400" dirty="0">
                          <a:effectLst/>
                        </a:rPr>
                        <a:t>Lingerie Store</a:t>
                      </a:r>
                    </a:p>
                  </a:txBody>
                  <a:tcPr anchor="ctr"/>
                </a:tc>
                <a:tc>
                  <a:txBody>
                    <a:bodyPr/>
                    <a:lstStyle/>
                    <a:p>
                      <a:pPr algn="l" fontAlgn="ctr"/>
                      <a:r>
                        <a:rPr lang="en-US" sz="1400" dirty="0">
                          <a:effectLst/>
                        </a:rPr>
                        <a:t>Baby Store</a:t>
                      </a:r>
                    </a:p>
                  </a:txBody>
                  <a:tcPr anchor="ctr"/>
                </a:tc>
                <a:extLst>
                  <a:ext uri="{0D108BD9-81ED-4DB2-BD59-A6C34878D82A}">
                    <a16:rowId xmlns:a16="http://schemas.microsoft.com/office/drawing/2014/main" val="3772868244"/>
                  </a:ext>
                </a:extLst>
              </a:tr>
              <a:tr h="432147">
                <a:tc>
                  <a:txBody>
                    <a:bodyPr/>
                    <a:lstStyle/>
                    <a:p>
                      <a:pPr algn="l" fontAlgn="ctr"/>
                      <a:r>
                        <a:rPr lang="en-US" sz="1400" b="1" dirty="0">
                          <a:effectLst/>
                        </a:rPr>
                        <a:t>Laver Cup - Chicago</a:t>
                      </a:r>
                    </a:p>
                  </a:txBody>
                  <a:tcPr anchor="ctr"/>
                </a:tc>
                <a:tc>
                  <a:txBody>
                    <a:bodyPr/>
                    <a:lstStyle/>
                    <a:p>
                      <a:pPr algn="ctr" fontAlgn="ctr"/>
                      <a:r>
                        <a:rPr lang="en-US" sz="1400" dirty="0">
                          <a:effectLst/>
                        </a:rPr>
                        <a:t>0</a:t>
                      </a:r>
                    </a:p>
                  </a:txBody>
                  <a:tcPr anchor="ctr"/>
                </a:tc>
                <a:tc>
                  <a:txBody>
                    <a:bodyPr/>
                    <a:lstStyle/>
                    <a:p>
                      <a:pPr algn="l" fontAlgn="ctr"/>
                      <a:r>
                        <a:rPr lang="en-US" sz="1400" dirty="0">
                          <a:effectLst/>
                        </a:rPr>
                        <a:t>Bar</a:t>
                      </a:r>
                    </a:p>
                  </a:txBody>
                  <a:tcPr anchor="ctr"/>
                </a:tc>
                <a:tc>
                  <a:txBody>
                    <a:bodyPr/>
                    <a:lstStyle/>
                    <a:p>
                      <a:pPr algn="l" fontAlgn="ctr"/>
                      <a:r>
                        <a:rPr lang="en-US" sz="1400" dirty="0">
                          <a:effectLst/>
                        </a:rPr>
                        <a:t>Stadium</a:t>
                      </a:r>
                    </a:p>
                  </a:txBody>
                  <a:tcPr anchor="ctr"/>
                </a:tc>
                <a:tc>
                  <a:txBody>
                    <a:bodyPr/>
                    <a:lstStyle/>
                    <a:p>
                      <a:pPr algn="l" fontAlgn="ctr"/>
                      <a:r>
                        <a:rPr lang="en-US" sz="1400" dirty="0">
                          <a:effectLst/>
                        </a:rPr>
                        <a:t>General Entertainment</a:t>
                      </a:r>
                    </a:p>
                  </a:txBody>
                  <a:tcPr anchor="ctr"/>
                </a:tc>
                <a:tc>
                  <a:txBody>
                    <a:bodyPr/>
                    <a:lstStyle/>
                    <a:p>
                      <a:pPr algn="l" fontAlgn="ctr"/>
                      <a:r>
                        <a:rPr lang="en-US" sz="1400" dirty="0">
                          <a:effectLst/>
                        </a:rPr>
                        <a:t>Outdoor Sculpture</a:t>
                      </a:r>
                    </a:p>
                  </a:txBody>
                  <a:tcPr anchor="ctr"/>
                </a:tc>
                <a:tc>
                  <a:txBody>
                    <a:bodyPr/>
                    <a:lstStyle/>
                    <a:p>
                      <a:pPr algn="l" fontAlgn="ctr"/>
                      <a:r>
                        <a:rPr lang="en-US" sz="1400" dirty="0">
                          <a:effectLst/>
                        </a:rPr>
                        <a:t>Basketball Stadium</a:t>
                      </a:r>
                    </a:p>
                  </a:txBody>
                  <a:tcPr anchor="ctr"/>
                </a:tc>
                <a:tc>
                  <a:txBody>
                    <a:bodyPr/>
                    <a:lstStyle/>
                    <a:p>
                      <a:pPr algn="l" fontAlgn="ctr"/>
                      <a:r>
                        <a:rPr lang="en-US" sz="1400" dirty="0">
                          <a:effectLst/>
                        </a:rPr>
                        <a:t>Sports Bar</a:t>
                      </a:r>
                    </a:p>
                  </a:txBody>
                  <a:tcPr anchor="ctr"/>
                </a:tc>
                <a:tc>
                  <a:txBody>
                    <a:bodyPr/>
                    <a:lstStyle/>
                    <a:p>
                      <a:pPr algn="l" fontAlgn="ctr"/>
                      <a:r>
                        <a:rPr lang="en-US" sz="1400" dirty="0">
                          <a:effectLst/>
                        </a:rPr>
                        <a:t>Hockey Arena</a:t>
                      </a:r>
                    </a:p>
                  </a:txBody>
                  <a:tcPr anchor="ctr"/>
                </a:tc>
                <a:tc>
                  <a:txBody>
                    <a:bodyPr/>
                    <a:lstStyle/>
                    <a:p>
                      <a:pPr algn="l" fontAlgn="ctr"/>
                      <a:r>
                        <a:rPr lang="en-US" sz="1400" dirty="0">
                          <a:effectLst/>
                        </a:rPr>
                        <a:t>Parking</a:t>
                      </a:r>
                    </a:p>
                  </a:txBody>
                  <a:tcPr anchor="ctr"/>
                </a:tc>
                <a:extLst>
                  <a:ext uri="{0D108BD9-81ED-4DB2-BD59-A6C34878D82A}">
                    <a16:rowId xmlns:a16="http://schemas.microsoft.com/office/drawing/2014/main" val="1362901233"/>
                  </a:ext>
                </a:extLst>
              </a:tr>
              <a:tr h="432147">
                <a:tc>
                  <a:txBody>
                    <a:bodyPr/>
                    <a:lstStyle/>
                    <a:p>
                      <a:pPr algn="l" fontAlgn="ctr"/>
                      <a:r>
                        <a:rPr lang="en-US" sz="1400" b="1" dirty="0">
                          <a:effectLst/>
                        </a:rPr>
                        <a:t>Laver Cup -  Switzerland</a:t>
                      </a:r>
                    </a:p>
                  </a:txBody>
                  <a:tcPr anchor="ctr"/>
                </a:tc>
                <a:tc>
                  <a:txBody>
                    <a:bodyPr/>
                    <a:lstStyle/>
                    <a:p>
                      <a:pPr algn="ctr" fontAlgn="ctr"/>
                      <a:r>
                        <a:rPr lang="en-US" sz="1400" dirty="0">
                          <a:effectLst/>
                        </a:rPr>
                        <a:t>0</a:t>
                      </a:r>
                    </a:p>
                  </a:txBody>
                  <a:tcPr anchor="ctr"/>
                </a:tc>
                <a:tc>
                  <a:txBody>
                    <a:bodyPr/>
                    <a:lstStyle/>
                    <a:p>
                      <a:pPr algn="l" fontAlgn="ctr"/>
                      <a:r>
                        <a:rPr lang="en-US" sz="1400" dirty="0">
                          <a:effectLst/>
                        </a:rPr>
                        <a:t>Convention Center</a:t>
                      </a:r>
                    </a:p>
                  </a:txBody>
                  <a:tcPr anchor="ctr"/>
                </a:tc>
                <a:tc>
                  <a:txBody>
                    <a:bodyPr/>
                    <a:lstStyle/>
                    <a:p>
                      <a:pPr algn="l" fontAlgn="ctr"/>
                      <a:r>
                        <a:rPr lang="en-US" sz="1400" dirty="0">
                          <a:effectLst/>
                        </a:rPr>
                        <a:t>Hotel</a:t>
                      </a:r>
                    </a:p>
                  </a:txBody>
                  <a:tcPr anchor="ctr"/>
                </a:tc>
                <a:tc>
                  <a:txBody>
                    <a:bodyPr/>
                    <a:lstStyle/>
                    <a:p>
                      <a:pPr algn="l" fontAlgn="ctr"/>
                      <a:r>
                        <a:rPr lang="en-US" sz="1400" dirty="0">
                          <a:effectLst/>
                        </a:rPr>
                        <a:t>Event Space</a:t>
                      </a:r>
                    </a:p>
                  </a:txBody>
                  <a:tcPr anchor="ctr"/>
                </a:tc>
                <a:tc>
                  <a:txBody>
                    <a:bodyPr/>
                    <a:lstStyle/>
                    <a:p>
                      <a:pPr algn="l" fontAlgn="ctr"/>
                      <a:r>
                        <a:rPr lang="en-US" sz="1400" dirty="0">
                          <a:effectLst/>
                        </a:rPr>
                        <a:t>Exhibit</a:t>
                      </a:r>
                    </a:p>
                  </a:txBody>
                  <a:tcPr anchor="ctr"/>
                </a:tc>
                <a:tc>
                  <a:txBody>
                    <a:bodyPr/>
                    <a:lstStyle/>
                    <a:p>
                      <a:pPr algn="l" fontAlgn="ctr"/>
                      <a:r>
                        <a:rPr lang="en-US" sz="1400" dirty="0">
                          <a:effectLst/>
                        </a:rPr>
                        <a:t>Café</a:t>
                      </a:r>
                    </a:p>
                  </a:txBody>
                  <a:tcPr anchor="ctr"/>
                </a:tc>
                <a:tc>
                  <a:txBody>
                    <a:bodyPr/>
                    <a:lstStyle/>
                    <a:p>
                      <a:pPr algn="l" fontAlgn="ctr"/>
                      <a:r>
                        <a:rPr lang="en-US" sz="1400" dirty="0">
                          <a:effectLst/>
                        </a:rPr>
                        <a:t>Restaurant</a:t>
                      </a:r>
                    </a:p>
                  </a:txBody>
                  <a:tcPr anchor="ctr"/>
                </a:tc>
                <a:tc>
                  <a:txBody>
                    <a:bodyPr/>
                    <a:lstStyle/>
                    <a:p>
                      <a:pPr algn="l" fontAlgn="ctr"/>
                      <a:r>
                        <a:rPr lang="en-US" sz="1400" dirty="0">
                          <a:effectLst/>
                        </a:rPr>
                        <a:t>Parking</a:t>
                      </a:r>
                    </a:p>
                  </a:txBody>
                  <a:tcPr anchor="ctr"/>
                </a:tc>
                <a:tc>
                  <a:txBody>
                    <a:bodyPr/>
                    <a:lstStyle/>
                    <a:p>
                      <a:pPr algn="l" fontAlgn="ctr"/>
                      <a:r>
                        <a:rPr lang="en-US" sz="1400" dirty="0">
                          <a:effectLst/>
                        </a:rPr>
                        <a:t>Bank</a:t>
                      </a:r>
                    </a:p>
                  </a:txBody>
                  <a:tcPr anchor="ctr"/>
                </a:tc>
                <a:extLst>
                  <a:ext uri="{0D108BD9-81ED-4DB2-BD59-A6C34878D82A}">
                    <a16:rowId xmlns:a16="http://schemas.microsoft.com/office/drawing/2014/main" val="2960878446"/>
                  </a:ext>
                </a:extLst>
              </a:tr>
            </a:tbl>
          </a:graphicData>
        </a:graphic>
      </p:graphicFrame>
      <p:sp>
        <p:nvSpPr>
          <p:cNvPr id="7" name="Rectangle 6">
            <a:extLst>
              <a:ext uri="{FF2B5EF4-FFF2-40B4-BE49-F238E27FC236}">
                <a16:creationId xmlns:a16="http://schemas.microsoft.com/office/drawing/2014/main" id="{6D2EA516-11D4-4C23-8DD2-E3C5045272CA}"/>
              </a:ext>
            </a:extLst>
          </p:cNvPr>
          <p:cNvSpPr/>
          <p:nvPr/>
        </p:nvSpPr>
        <p:spPr>
          <a:xfrm>
            <a:off x="233890" y="5657671"/>
            <a:ext cx="11724219" cy="1200329"/>
          </a:xfrm>
          <a:prstGeom prst="rect">
            <a:avLst/>
          </a:prstGeom>
        </p:spPr>
        <p:txBody>
          <a:bodyPr wrap="square">
            <a:spAutoFit/>
          </a:bodyPr>
          <a:lstStyle/>
          <a:p>
            <a:r>
              <a:rPr lang="en-US" b="1" u="sng" dirty="0"/>
              <a:t>Observation: </a:t>
            </a:r>
            <a:r>
              <a:rPr lang="en-US" dirty="0"/>
              <a:t>US Open and Australian Open are found to have similar neighborhoods when types of venues are taken into consideration. They fall under the same cluster as compared to rest of the Tennis venues. </a:t>
            </a:r>
          </a:p>
          <a:p>
            <a:r>
              <a:rPr lang="en-US" dirty="0"/>
              <a:t>U.S. Open will be taken as a venue for similarity analysis to the 6 candidate cities in the US, based on which the final city will be selected to host Laver Cup - 2020. </a:t>
            </a:r>
          </a:p>
        </p:txBody>
      </p:sp>
    </p:spTree>
    <p:extLst>
      <p:ext uri="{BB962C8B-B14F-4D97-AF65-F5344CB8AC3E}">
        <p14:creationId xmlns:p14="http://schemas.microsoft.com/office/powerpoint/2010/main" val="400523132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0A173F-7AA0-4A3A-A1F5-6640A6E6B607}"/>
              </a:ext>
            </a:extLst>
          </p:cNvPr>
          <p:cNvSpPr>
            <a:spLocks noGrp="1"/>
          </p:cNvSpPr>
          <p:nvPr>
            <p:ph type="title"/>
          </p:nvPr>
        </p:nvSpPr>
        <p:spPr>
          <a:xfrm>
            <a:off x="526073" y="700225"/>
            <a:ext cx="11139854" cy="930447"/>
          </a:xfrm>
        </p:spPr>
        <p:txBody>
          <a:bodyPr vert="horz" lIns="91440" tIns="45720" rIns="91440" bIns="45720" rtlCol="0" anchor="b">
            <a:normAutofit/>
          </a:bodyPr>
          <a:lstStyle/>
          <a:p>
            <a:pPr algn="ctr"/>
            <a:r>
              <a:rPr lang="en-US" sz="1800" dirty="0">
                <a:solidFill>
                  <a:srgbClr val="FFFFFF"/>
                </a:solidFill>
              </a:rPr>
              <a:t>Analysis – Finding the 24 most common types of venues found near the Arthur Ashe Stadium, in Flushing Meadows, Queens, NYC</a:t>
            </a:r>
            <a:br>
              <a:rPr lang="en-US" sz="1800" dirty="0">
                <a:solidFill>
                  <a:srgbClr val="FFFFFF"/>
                </a:solidFill>
              </a:rPr>
            </a:br>
            <a:endParaRPr lang="en-US" sz="1800" dirty="0">
              <a:solidFill>
                <a:srgbClr val="FFFFFF"/>
              </a:solidFill>
            </a:endParaRPr>
          </a:p>
        </p:txBody>
      </p:sp>
      <p:cxnSp>
        <p:nvCxnSpPr>
          <p:cNvPr id="95" name="Straight Connector 9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map&#10;&#10;Description automatically generated">
            <a:extLst>
              <a:ext uri="{FF2B5EF4-FFF2-40B4-BE49-F238E27FC236}">
                <a16:creationId xmlns:a16="http://schemas.microsoft.com/office/drawing/2014/main" id="{73D80B9F-8746-4C60-AAC3-3F7C8E0D1C25}"/>
              </a:ext>
            </a:extLst>
          </p:cNvPr>
          <p:cNvPicPr>
            <a:picLocks noChangeAspect="1"/>
          </p:cNvPicPr>
          <p:nvPr/>
        </p:nvPicPr>
        <p:blipFill rotWithShape="1">
          <a:blip r:embed="rId2">
            <a:extLst>
              <a:ext uri="{28A0092B-C50C-407E-A947-70E740481C1C}">
                <a14:useLocalDpi xmlns:a14="http://schemas.microsoft.com/office/drawing/2010/main" val="0"/>
              </a:ext>
            </a:extLst>
          </a:blip>
          <a:srcRect t="8660" r="-1" b="8659"/>
          <a:stretch/>
        </p:blipFill>
        <p:spPr>
          <a:xfrm>
            <a:off x="0" y="2820322"/>
            <a:ext cx="6017637" cy="2997674"/>
          </a:xfrm>
          <a:prstGeom prst="rect">
            <a:avLst/>
          </a:prstGeom>
        </p:spPr>
      </p:pic>
      <p:cxnSp>
        <p:nvCxnSpPr>
          <p:cNvPr id="97" name="Straight Connector 9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6EBADDAF-9208-4431-8A52-9F0EA780C01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344" r="-1" b="3902"/>
          <a:stretch/>
        </p:blipFill>
        <p:spPr>
          <a:xfrm>
            <a:off x="6214920" y="2743200"/>
            <a:ext cx="5973412" cy="3381845"/>
          </a:xfrm>
          <a:prstGeom prst="rect">
            <a:avLst/>
          </a:prstGeom>
        </p:spPr>
      </p:pic>
    </p:spTree>
    <p:extLst>
      <p:ext uri="{BB962C8B-B14F-4D97-AF65-F5344CB8AC3E}">
        <p14:creationId xmlns:p14="http://schemas.microsoft.com/office/powerpoint/2010/main" val="2911030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game, sport, black, dark&#10;&#10;Description automatically generated">
            <a:extLst>
              <a:ext uri="{FF2B5EF4-FFF2-40B4-BE49-F238E27FC236}">
                <a16:creationId xmlns:a16="http://schemas.microsoft.com/office/drawing/2014/main" id="{F9CA284D-5DCD-4F1E-AF46-706E90F73358}"/>
              </a:ext>
            </a:extLst>
          </p:cNvPr>
          <p:cNvPicPr>
            <a:picLocks noChangeAspect="1"/>
          </p:cNvPicPr>
          <p:nvPr/>
        </p:nvPicPr>
        <p:blipFill rotWithShape="1">
          <a:blip r:embed="rId2">
            <a:extLst>
              <a:ext uri="{28A0092B-C50C-407E-A947-70E740481C1C}">
                <a14:useLocalDpi xmlns:a14="http://schemas.microsoft.com/office/drawing/2010/main" val="0"/>
              </a:ext>
            </a:extLst>
          </a:blip>
          <a:srcRect l="37638" r="1804"/>
          <a:stretch/>
        </p:blipFill>
        <p:spPr>
          <a:xfrm>
            <a:off x="7115175" y="2257427"/>
            <a:ext cx="5076825" cy="4600574"/>
          </a:xfrm>
          <a:prstGeom prst="rect">
            <a:avLst/>
          </a:prstGeom>
        </p:spPr>
      </p:pic>
      <p:sp>
        <p:nvSpPr>
          <p:cNvPr id="19" name="Freeform: Shape 18">
            <a:extLst>
              <a:ext uri="{FF2B5EF4-FFF2-40B4-BE49-F238E27FC236}">
                <a16:creationId xmlns:a16="http://schemas.microsoft.com/office/drawing/2014/main" id="{16EA23B6-4B44-4D76-87BA-D81CE35ED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2EEEAE0B-25B7-437B-B834-B70A93541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0A173F-7AA0-4A3A-A1F5-6640A6E6B607}"/>
              </a:ext>
            </a:extLst>
          </p:cNvPr>
          <p:cNvSpPr>
            <a:spLocks noGrp="1"/>
          </p:cNvSpPr>
          <p:nvPr>
            <p:ph type="title"/>
          </p:nvPr>
        </p:nvSpPr>
        <p:spPr>
          <a:xfrm>
            <a:off x="514349" y="119939"/>
            <a:ext cx="11163300" cy="1325563"/>
          </a:xfrm>
        </p:spPr>
        <p:txBody>
          <a:bodyPr>
            <a:noAutofit/>
          </a:bodyPr>
          <a:lstStyle/>
          <a:p>
            <a:pPr algn="ctr"/>
            <a:r>
              <a:rPr lang="en-US" sz="2800" dirty="0"/>
              <a:t>Analysis – Clustering the 7 Tennis event venues into different categories based on neighborhood similarity </a:t>
            </a:r>
            <a:br>
              <a:rPr lang="en-US" sz="2800" dirty="0"/>
            </a:br>
            <a:br>
              <a:rPr lang="en-US" sz="2800" dirty="0"/>
            </a:br>
            <a:endParaRPr lang="en-US" sz="2800" dirty="0"/>
          </a:p>
        </p:txBody>
      </p:sp>
      <p:graphicFrame>
        <p:nvGraphicFramePr>
          <p:cNvPr id="3" name="Table 3">
            <a:extLst>
              <a:ext uri="{FF2B5EF4-FFF2-40B4-BE49-F238E27FC236}">
                <a16:creationId xmlns:a16="http://schemas.microsoft.com/office/drawing/2014/main" id="{9C788DB5-4E21-4E11-A60A-1F31560DA2D0}"/>
              </a:ext>
            </a:extLst>
          </p:cNvPr>
          <p:cNvGraphicFramePr>
            <a:graphicFrameLocks noGrp="1"/>
          </p:cNvGraphicFramePr>
          <p:nvPr>
            <p:ph idx="1"/>
            <p:extLst>
              <p:ext uri="{D42A27DB-BD31-4B8C-83A1-F6EECF244321}">
                <p14:modId xmlns:p14="http://schemas.microsoft.com/office/powerpoint/2010/main" val="294399103"/>
              </p:ext>
            </p:extLst>
          </p:nvPr>
        </p:nvGraphicFramePr>
        <p:xfrm>
          <a:off x="373678" y="782720"/>
          <a:ext cx="11444641" cy="5082924"/>
        </p:xfrm>
        <a:graphic>
          <a:graphicData uri="http://schemas.openxmlformats.org/drawingml/2006/table">
            <a:tbl>
              <a:tblPr firstRow="1" bandRow="1">
                <a:tableStyleId>{5C22544A-7EE6-4342-B048-85BDC9FD1C3A}</a:tableStyleId>
              </a:tblPr>
              <a:tblGrid>
                <a:gridCol w="1144464">
                  <a:extLst>
                    <a:ext uri="{9D8B030D-6E8A-4147-A177-3AD203B41FA5}">
                      <a16:colId xmlns:a16="http://schemas.microsoft.com/office/drawing/2014/main" val="881647088"/>
                    </a:ext>
                  </a:extLst>
                </a:gridCol>
                <a:gridCol w="795969">
                  <a:extLst>
                    <a:ext uri="{9D8B030D-6E8A-4147-A177-3AD203B41FA5}">
                      <a16:colId xmlns:a16="http://schemas.microsoft.com/office/drawing/2014/main" val="2856201845"/>
                    </a:ext>
                  </a:extLst>
                </a:gridCol>
                <a:gridCol w="1172983">
                  <a:extLst>
                    <a:ext uri="{9D8B030D-6E8A-4147-A177-3AD203B41FA5}">
                      <a16:colId xmlns:a16="http://schemas.microsoft.com/office/drawing/2014/main" val="3486822853"/>
                    </a:ext>
                  </a:extLst>
                </a:gridCol>
                <a:gridCol w="1160634">
                  <a:extLst>
                    <a:ext uri="{9D8B030D-6E8A-4147-A177-3AD203B41FA5}">
                      <a16:colId xmlns:a16="http://schemas.microsoft.com/office/drawing/2014/main" val="425543295"/>
                    </a:ext>
                  </a:extLst>
                </a:gridCol>
                <a:gridCol w="1210023">
                  <a:extLst>
                    <a:ext uri="{9D8B030D-6E8A-4147-A177-3AD203B41FA5}">
                      <a16:colId xmlns:a16="http://schemas.microsoft.com/office/drawing/2014/main" val="1798433473"/>
                    </a:ext>
                  </a:extLst>
                </a:gridCol>
                <a:gridCol w="1276827">
                  <a:extLst>
                    <a:ext uri="{9D8B030D-6E8A-4147-A177-3AD203B41FA5}">
                      <a16:colId xmlns:a16="http://schemas.microsoft.com/office/drawing/2014/main" val="2026785410"/>
                    </a:ext>
                  </a:extLst>
                </a:gridCol>
                <a:gridCol w="1081484">
                  <a:extLst>
                    <a:ext uri="{9D8B030D-6E8A-4147-A177-3AD203B41FA5}">
                      <a16:colId xmlns:a16="http://schemas.microsoft.com/office/drawing/2014/main" val="3119855336"/>
                    </a:ext>
                  </a:extLst>
                </a:gridCol>
                <a:gridCol w="1210023">
                  <a:extLst>
                    <a:ext uri="{9D8B030D-6E8A-4147-A177-3AD203B41FA5}">
                      <a16:colId xmlns:a16="http://schemas.microsoft.com/office/drawing/2014/main" val="3186729750"/>
                    </a:ext>
                  </a:extLst>
                </a:gridCol>
                <a:gridCol w="1247770">
                  <a:extLst>
                    <a:ext uri="{9D8B030D-6E8A-4147-A177-3AD203B41FA5}">
                      <a16:colId xmlns:a16="http://schemas.microsoft.com/office/drawing/2014/main" val="1037433709"/>
                    </a:ext>
                  </a:extLst>
                </a:gridCol>
                <a:gridCol w="1144464">
                  <a:extLst>
                    <a:ext uri="{9D8B030D-6E8A-4147-A177-3AD203B41FA5}">
                      <a16:colId xmlns:a16="http://schemas.microsoft.com/office/drawing/2014/main" val="611033986"/>
                    </a:ext>
                  </a:extLst>
                </a:gridCol>
              </a:tblGrid>
              <a:tr h="670650">
                <a:tc>
                  <a:txBody>
                    <a:bodyPr/>
                    <a:lstStyle/>
                    <a:p>
                      <a:pPr algn="l" fontAlgn="ctr"/>
                      <a:r>
                        <a:rPr lang="en-US" sz="1400" b="1" dirty="0">
                          <a:effectLst/>
                        </a:rPr>
                        <a:t>Event Venue</a:t>
                      </a:r>
                    </a:p>
                  </a:txBody>
                  <a:tcPr anchor="ctr"/>
                </a:tc>
                <a:tc>
                  <a:txBody>
                    <a:bodyPr/>
                    <a:lstStyle/>
                    <a:p>
                      <a:pPr algn="l" fontAlgn="ctr"/>
                      <a:r>
                        <a:rPr lang="en-US" sz="1400" b="1" dirty="0">
                          <a:effectLst/>
                        </a:rPr>
                        <a:t>Cluster Labels</a:t>
                      </a:r>
                    </a:p>
                  </a:txBody>
                  <a:tcPr anchor="ctr"/>
                </a:tc>
                <a:tc>
                  <a:txBody>
                    <a:bodyPr/>
                    <a:lstStyle/>
                    <a:p>
                      <a:pPr algn="l" fontAlgn="ctr"/>
                      <a:r>
                        <a:rPr lang="en-US" sz="1400" b="1" dirty="0">
                          <a:effectLst/>
                        </a:rPr>
                        <a:t>1st most common category</a:t>
                      </a:r>
                    </a:p>
                  </a:txBody>
                  <a:tcPr anchor="ctr"/>
                </a:tc>
                <a:tc>
                  <a:txBody>
                    <a:bodyPr/>
                    <a:lstStyle/>
                    <a:p>
                      <a:pPr algn="l" fontAlgn="ctr"/>
                      <a:r>
                        <a:rPr lang="en-US" sz="1400" b="1" dirty="0">
                          <a:effectLst/>
                        </a:rPr>
                        <a:t>2nd most common category</a:t>
                      </a:r>
                    </a:p>
                  </a:txBody>
                  <a:tcPr anchor="ctr"/>
                </a:tc>
                <a:tc>
                  <a:txBody>
                    <a:bodyPr/>
                    <a:lstStyle/>
                    <a:p>
                      <a:pPr algn="l" fontAlgn="ctr"/>
                      <a:r>
                        <a:rPr lang="en-US" sz="1400" b="1" dirty="0">
                          <a:effectLst/>
                        </a:rPr>
                        <a:t>3rd most common category</a:t>
                      </a:r>
                    </a:p>
                  </a:txBody>
                  <a:tcPr anchor="ctr"/>
                </a:tc>
                <a:tc>
                  <a:txBody>
                    <a:bodyPr/>
                    <a:lstStyle/>
                    <a:p>
                      <a:pPr algn="l" fontAlgn="ctr"/>
                      <a:r>
                        <a:rPr lang="en-US" sz="1400" b="1" dirty="0">
                          <a:effectLst/>
                        </a:rPr>
                        <a:t>4th most common category</a:t>
                      </a:r>
                    </a:p>
                  </a:txBody>
                  <a:tcPr anchor="ctr"/>
                </a:tc>
                <a:tc>
                  <a:txBody>
                    <a:bodyPr/>
                    <a:lstStyle/>
                    <a:p>
                      <a:pPr algn="l" fontAlgn="ctr"/>
                      <a:r>
                        <a:rPr lang="en-US" sz="1400" b="1" dirty="0">
                          <a:effectLst/>
                        </a:rPr>
                        <a:t>5th most common category</a:t>
                      </a:r>
                    </a:p>
                  </a:txBody>
                  <a:tcPr anchor="ctr"/>
                </a:tc>
                <a:tc>
                  <a:txBody>
                    <a:bodyPr/>
                    <a:lstStyle/>
                    <a:p>
                      <a:pPr algn="l" fontAlgn="ctr"/>
                      <a:r>
                        <a:rPr lang="en-US" sz="1400" b="1" dirty="0">
                          <a:effectLst/>
                        </a:rPr>
                        <a:t>6th most common category</a:t>
                      </a:r>
                    </a:p>
                  </a:txBody>
                  <a:tcPr anchor="ctr"/>
                </a:tc>
                <a:tc>
                  <a:txBody>
                    <a:bodyPr/>
                    <a:lstStyle/>
                    <a:p>
                      <a:pPr algn="l" fontAlgn="ctr"/>
                      <a:r>
                        <a:rPr lang="en-US" sz="1400" b="1" dirty="0">
                          <a:effectLst/>
                        </a:rPr>
                        <a:t>7th most common category</a:t>
                      </a:r>
                    </a:p>
                  </a:txBody>
                  <a:tcPr anchor="ctr"/>
                </a:tc>
                <a:tc>
                  <a:txBody>
                    <a:bodyPr/>
                    <a:lstStyle/>
                    <a:p>
                      <a:pPr algn="l" fontAlgn="ctr"/>
                      <a:r>
                        <a:rPr lang="en-US" sz="1400" b="1" dirty="0">
                          <a:effectLst/>
                        </a:rPr>
                        <a:t>8th most common category</a:t>
                      </a:r>
                    </a:p>
                  </a:txBody>
                  <a:tcPr anchor="ctr"/>
                </a:tc>
                <a:extLst>
                  <a:ext uri="{0D108BD9-81ED-4DB2-BD59-A6C34878D82A}">
                    <a16:rowId xmlns:a16="http://schemas.microsoft.com/office/drawing/2014/main" val="2967185555"/>
                  </a:ext>
                </a:extLst>
              </a:tr>
              <a:tr h="670650">
                <a:tc>
                  <a:txBody>
                    <a:bodyPr/>
                    <a:lstStyle/>
                    <a:p>
                      <a:pPr algn="l" fontAlgn="ctr"/>
                      <a:r>
                        <a:rPr lang="en-US" sz="1400" b="1" dirty="0">
                          <a:effectLst/>
                        </a:rPr>
                        <a:t>US Open</a:t>
                      </a:r>
                    </a:p>
                  </a:txBody>
                  <a:tcPr anchor="ctr"/>
                </a:tc>
                <a:tc>
                  <a:txBody>
                    <a:bodyPr/>
                    <a:lstStyle/>
                    <a:p>
                      <a:pPr algn="ctr" fontAlgn="ctr"/>
                      <a:r>
                        <a:rPr lang="en-US" sz="1400" dirty="0">
                          <a:effectLst/>
                        </a:rPr>
                        <a:t>1</a:t>
                      </a:r>
                    </a:p>
                  </a:txBody>
                  <a:tcPr anchor="ctr"/>
                </a:tc>
                <a:tc>
                  <a:txBody>
                    <a:bodyPr/>
                    <a:lstStyle/>
                    <a:p>
                      <a:pPr algn="l" fontAlgn="ctr"/>
                      <a:r>
                        <a:rPr lang="en-US" sz="1400" dirty="0">
                          <a:effectLst/>
                        </a:rPr>
                        <a:t>Tennis Stadium</a:t>
                      </a:r>
                    </a:p>
                  </a:txBody>
                  <a:tcPr anchor="ctr"/>
                </a:tc>
                <a:tc>
                  <a:txBody>
                    <a:bodyPr/>
                    <a:lstStyle/>
                    <a:p>
                      <a:pPr algn="l" fontAlgn="ctr"/>
                      <a:r>
                        <a:rPr lang="en-US" sz="1400" dirty="0">
                          <a:effectLst/>
                        </a:rPr>
                        <a:t>General Entertainment</a:t>
                      </a:r>
                    </a:p>
                  </a:txBody>
                  <a:tcPr anchor="ctr"/>
                </a:tc>
                <a:tc>
                  <a:txBody>
                    <a:bodyPr/>
                    <a:lstStyle/>
                    <a:p>
                      <a:pPr algn="l" fontAlgn="ctr"/>
                      <a:r>
                        <a:rPr lang="en-US" sz="1400" dirty="0">
                          <a:effectLst/>
                        </a:rPr>
                        <a:t>Tennis Court</a:t>
                      </a:r>
                    </a:p>
                  </a:txBody>
                  <a:tcPr anchor="ctr"/>
                </a:tc>
                <a:tc>
                  <a:txBody>
                    <a:bodyPr/>
                    <a:lstStyle/>
                    <a:p>
                      <a:pPr algn="l" fontAlgn="ctr"/>
                      <a:r>
                        <a:rPr lang="en-US" sz="1400" dirty="0">
                          <a:effectLst/>
                        </a:rPr>
                        <a:t>Clothing Store</a:t>
                      </a:r>
                    </a:p>
                  </a:txBody>
                  <a:tcPr anchor="ctr"/>
                </a:tc>
                <a:tc>
                  <a:txBody>
                    <a:bodyPr/>
                    <a:lstStyle/>
                    <a:p>
                      <a:pPr algn="l" fontAlgn="ctr"/>
                      <a:r>
                        <a:rPr lang="en-US" sz="1400" dirty="0">
                          <a:effectLst/>
                        </a:rPr>
                        <a:t>Lounge</a:t>
                      </a:r>
                    </a:p>
                  </a:txBody>
                  <a:tcPr anchor="ctr"/>
                </a:tc>
                <a:tc>
                  <a:txBody>
                    <a:bodyPr/>
                    <a:lstStyle/>
                    <a:p>
                      <a:pPr algn="l" fontAlgn="ctr"/>
                      <a:r>
                        <a:rPr lang="en-US" sz="1400" dirty="0">
                          <a:effectLst/>
                        </a:rPr>
                        <a:t>Bar</a:t>
                      </a:r>
                    </a:p>
                  </a:txBody>
                  <a:tcPr anchor="ctr"/>
                </a:tc>
                <a:tc>
                  <a:txBody>
                    <a:bodyPr/>
                    <a:lstStyle/>
                    <a:p>
                      <a:pPr algn="l" fontAlgn="ctr"/>
                      <a:r>
                        <a:rPr lang="en-US" sz="1400" dirty="0">
                          <a:effectLst/>
                        </a:rPr>
                        <a:t>Sporting Goods Shop</a:t>
                      </a:r>
                    </a:p>
                  </a:txBody>
                  <a:tcPr anchor="ctr"/>
                </a:tc>
                <a:tc>
                  <a:txBody>
                    <a:bodyPr/>
                    <a:lstStyle/>
                    <a:p>
                      <a:pPr algn="l" fontAlgn="ctr"/>
                      <a:r>
                        <a:rPr lang="en-US" sz="1400" dirty="0">
                          <a:effectLst/>
                        </a:rPr>
                        <a:t>Sandwich Place</a:t>
                      </a:r>
                    </a:p>
                  </a:txBody>
                  <a:tcPr anchor="ctr"/>
                </a:tc>
                <a:extLst>
                  <a:ext uri="{0D108BD9-81ED-4DB2-BD59-A6C34878D82A}">
                    <a16:rowId xmlns:a16="http://schemas.microsoft.com/office/drawing/2014/main" val="1522480342"/>
                  </a:ext>
                </a:extLst>
              </a:tr>
              <a:tr h="475044">
                <a:tc>
                  <a:txBody>
                    <a:bodyPr/>
                    <a:lstStyle/>
                    <a:p>
                      <a:pPr algn="l" fontAlgn="ctr"/>
                      <a:r>
                        <a:rPr lang="en-US" sz="1400" b="1" dirty="0">
                          <a:effectLst/>
                        </a:rPr>
                        <a:t>Palm Spring, CA</a:t>
                      </a:r>
                    </a:p>
                  </a:txBody>
                  <a:tcPr anchor="ctr"/>
                </a:tc>
                <a:tc>
                  <a:txBody>
                    <a:bodyPr/>
                    <a:lstStyle/>
                    <a:p>
                      <a:pPr algn="ctr" fontAlgn="ctr"/>
                      <a:r>
                        <a:rPr lang="en-US" sz="1400" dirty="0">
                          <a:effectLst/>
                        </a:rPr>
                        <a:t>0</a:t>
                      </a:r>
                    </a:p>
                  </a:txBody>
                  <a:tcPr anchor="ctr"/>
                </a:tc>
                <a:tc>
                  <a:txBody>
                    <a:bodyPr/>
                    <a:lstStyle/>
                    <a:p>
                      <a:pPr algn="l" fontAlgn="ctr"/>
                      <a:r>
                        <a:rPr lang="en-US" sz="1400" dirty="0">
                          <a:effectLst/>
                        </a:rPr>
                        <a:t>Building</a:t>
                      </a:r>
                    </a:p>
                  </a:txBody>
                  <a:tcPr anchor="ctr"/>
                </a:tc>
                <a:tc>
                  <a:txBody>
                    <a:bodyPr/>
                    <a:lstStyle/>
                    <a:p>
                      <a:pPr algn="l" fontAlgn="ctr"/>
                      <a:r>
                        <a:rPr lang="en-US" sz="1400" dirty="0">
                          <a:effectLst/>
                        </a:rPr>
                        <a:t>Clothing Store</a:t>
                      </a:r>
                    </a:p>
                  </a:txBody>
                  <a:tcPr anchor="ctr"/>
                </a:tc>
                <a:tc>
                  <a:txBody>
                    <a:bodyPr/>
                    <a:lstStyle/>
                    <a:p>
                      <a:pPr algn="l" fontAlgn="ctr"/>
                      <a:r>
                        <a:rPr lang="en-US" sz="1400" dirty="0">
                          <a:effectLst/>
                        </a:rPr>
                        <a:t>Pharmacy</a:t>
                      </a:r>
                    </a:p>
                  </a:txBody>
                  <a:tcPr anchor="ctr"/>
                </a:tc>
                <a:tc>
                  <a:txBody>
                    <a:bodyPr/>
                    <a:lstStyle/>
                    <a:p>
                      <a:pPr algn="l" fontAlgn="ctr"/>
                      <a:r>
                        <a:rPr lang="en-US" sz="1400" dirty="0">
                          <a:effectLst/>
                        </a:rPr>
                        <a:t>Sporting Goods Shop</a:t>
                      </a:r>
                    </a:p>
                  </a:txBody>
                  <a:tcPr anchor="ctr"/>
                </a:tc>
                <a:tc>
                  <a:txBody>
                    <a:bodyPr/>
                    <a:lstStyle/>
                    <a:p>
                      <a:pPr algn="l" fontAlgn="ctr"/>
                      <a:r>
                        <a:rPr lang="en-US" sz="1400" dirty="0">
                          <a:effectLst/>
                        </a:rPr>
                        <a:t>Café</a:t>
                      </a:r>
                    </a:p>
                  </a:txBody>
                  <a:tcPr anchor="ctr"/>
                </a:tc>
                <a:tc>
                  <a:txBody>
                    <a:bodyPr/>
                    <a:lstStyle/>
                    <a:p>
                      <a:pPr algn="l" fontAlgn="ctr"/>
                      <a:r>
                        <a:rPr lang="en-US" sz="1400" dirty="0">
                          <a:effectLst/>
                        </a:rPr>
                        <a:t>Department Store</a:t>
                      </a:r>
                    </a:p>
                  </a:txBody>
                  <a:tcPr anchor="ctr"/>
                </a:tc>
                <a:tc>
                  <a:txBody>
                    <a:bodyPr/>
                    <a:lstStyle/>
                    <a:p>
                      <a:pPr algn="l" fontAlgn="ctr"/>
                      <a:r>
                        <a:rPr lang="en-US" sz="1400" dirty="0">
                          <a:effectLst/>
                        </a:rPr>
                        <a:t>Big Box Store</a:t>
                      </a:r>
                    </a:p>
                  </a:txBody>
                  <a:tcPr anchor="ctr"/>
                </a:tc>
                <a:tc>
                  <a:txBody>
                    <a:bodyPr/>
                    <a:lstStyle/>
                    <a:p>
                      <a:pPr algn="l" fontAlgn="ctr"/>
                      <a:r>
                        <a:rPr lang="en-US" sz="1400" dirty="0">
                          <a:effectLst/>
                        </a:rPr>
                        <a:t>Coworking Space</a:t>
                      </a:r>
                    </a:p>
                  </a:txBody>
                  <a:tcPr anchor="ctr"/>
                </a:tc>
                <a:extLst>
                  <a:ext uri="{0D108BD9-81ED-4DB2-BD59-A6C34878D82A}">
                    <a16:rowId xmlns:a16="http://schemas.microsoft.com/office/drawing/2014/main" val="4028585299"/>
                  </a:ext>
                </a:extLst>
              </a:tr>
              <a:tr h="475044">
                <a:tc>
                  <a:txBody>
                    <a:bodyPr/>
                    <a:lstStyle/>
                    <a:p>
                      <a:pPr algn="l" fontAlgn="ctr"/>
                      <a:r>
                        <a:rPr lang="en-US" sz="1400" b="1" dirty="0">
                          <a:effectLst/>
                        </a:rPr>
                        <a:t>Phoenix, AZ</a:t>
                      </a:r>
                    </a:p>
                  </a:txBody>
                  <a:tcPr anchor="ctr"/>
                </a:tc>
                <a:tc>
                  <a:txBody>
                    <a:bodyPr/>
                    <a:lstStyle/>
                    <a:p>
                      <a:pPr algn="ctr" fontAlgn="ctr"/>
                      <a:r>
                        <a:rPr lang="en-US" sz="1400" dirty="0">
                          <a:effectLst/>
                        </a:rPr>
                        <a:t>0</a:t>
                      </a:r>
                    </a:p>
                  </a:txBody>
                  <a:tcPr anchor="ctr"/>
                </a:tc>
                <a:tc>
                  <a:txBody>
                    <a:bodyPr/>
                    <a:lstStyle/>
                    <a:p>
                      <a:pPr algn="l" fontAlgn="ctr"/>
                      <a:r>
                        <a:rPr lang="en-US" sz="1400" dirty="0">
                          <a:effectLst/>
                        </a:rPr>
                        <a:t>Building</a:t>
                      </a:r>
                    </a:p>
                  </a:txBody>
                  <a:tcPr anchor="ctr"/>
                </a:tc>
                <a:tc>
                  <a:txBody>
                    <a:bodyPr/>
                    <a:lstStyle/>
                    <a:p>
                      <a:pPr algn="l" fontAlgn="ctr"/>
                      <a:r>
                        <a:rPr lang="en-US" sz="1400" dirty="0">
                          <a:effectLst/>
                        </a:rPr>
                        <a:t>Convenience Store</a:t>
                      </a:r>
                    </a:p>
                  </a:txBody>
                  <a:tcPr anchor="ctr"/>
                </a:tc>
                <a:tc>
                  <a:txBody>
                    <a:bodyPr/>
                    <a:lstStyle/>
                    <a:p>
                      <a:pPr algn="l" fontAlgn="ctr"/>
                      <a:r>
                        <a:rPr lang="en-US" sz="1400" dirty="0">
                          <a:effectLst/>
                        </a:rPr>
                        <a:t>Church</a:t>
                      </a:r>
                    </a:p>
                  </a:txBody>
                  <a:tcPr anchor="ctr"/>
                </a:tc>
                <a:tc>
                  <a:txBody>
                    <a:bodyPr/>
                    <a:lstStyle/>
                    <a:p>
                      <a:pPr algn="l" fontAlgn="ctr"/>
                      <a:r>
                        <a:rPr lang="en-US" sz="1400" dirty="0">
                          <a:effectLst/>
                        </a:rPr>
                        <a:t>Mexican Restaurant</a:t>
                      </a:r>
                    </a:p>
                  </a:txBody>
                  <a:tcPr anchor="ctr"/>
                </a:tc>
                <a:tc>
                  <a:txBody>
                    <a:bodyPr/>
                    <a:lstStyle/>
                    <a:p>
                      <a:pPr algn="l" fontAlgn="ctr"/>
                      <a:r>
                        <a:rPr lang="en-US" sz="1400" dirty="0">
                          <a:effectLst/>
                        </a:rPr>
                        <a:t>Bar</a:t>
                      </a:r>
                    </a:p>
                  </a:txBody>
                  <a:tcPr anchor="ctr"/>
                </a:tc>
                <a:tc>
                  <a:txBody>
                    <a:bodyPr/>
                    <a:lstStyle/>
                    <a:p>
                      <a:pPr algn="l" fontAlgn="ctr"/>
                      <a:r>
                        <a:rPr lang="en-US" sz="1400" dirty="0">
                          <a:effectLst/>
                        </a:rPr>
                        <a:t>Salon / Barbershop</a:t>
                      </a:r>
                    </a:p>
                  </a:txBody>
                  <a:tcPr anchor="ctr"/>
                </a:tc>
                <a:tc>
                  <a:txBody>
                    <a:bodyPr/>
                    <a:lstStyle/>
                    <a:p>
                      <a:pPr algn="l" fontAlgn="ctr"/>
                      <a:r>
                        <a:rPr lang="en-US" sz="1400" dirty="0">
                          <a:effectLst/>
                        </a:rPr>
                        <a:t>Automotive Shop</a:t>
                      </a:r>
                    </a:p>
                  </a:txBody>
                  <a:tcPr anchor="ctr"/>
                </a:tc>
                <a:tc>
                  <a:txBody>
                    <a:bodyPr/>
                    <a:lstStyle/>
                    <a:p>
                      <a:pPr algn="l" fontAlgn="ctr"/>
                      <a:r>
                        <a:rPr lang="en-US" sz="1400" dirty="0">
                          <a:effectLst/>
                        </a:rPr>
                        <a:t>American Restaurant</a:t>
                      </a:r>
                    </a:p>
                  </a:txBody>
                  <a:tcPr anchor="ctr"/>
                </a:tc>
                <a:extLst>
                  <a:ext uri="{0D108BD9-81ED-4DB2-BD59-A6C34878D82A}">
                    <a16:rowId xmlns:a16="http://schemas.microsoft.com/office/drawing/2014/main" val="3398968982"/>
                  </a:ext>
                </a:extLst>
              </a:tr>
              <a:tr h="728095">
                <a:tc>
                  <a:txBody>
                    <a:bodyPr/>
                    <a:lstStyle/>
                    <a:p>
                      <a:pPr algn="l" fontAlgn="ctr"/>
                      <a:r>
                        <a:rPr lang="en-US" sz="1400" b="1" dirty="0">
                          <a:effectLst/>
                        </a:rPr>
                        <a:t>Miami, FL</a:t>
                      </a:r>
                    </a:p>
                  </a:txBody>
                  <a:tcPr anchor="ctr"/>
                </a:tc>
                <a:tc>
                  <a:txBody>
                    <a:bodyPr/>
                    <a:lstStyle/>
                    <a:p>
                      <a:pPr algn="ctr" fontAlgn="ctr"/>
                      <a:r>
                        <a:rPr lang="en-US" sz="1400" dirty="0">
                          <a:effectLst/>
                        </a:rPr>
                        <a:t>2</a:t>
                      </a:r>
                    </a:p>
                  </a:txBody>
                  <a:tcPr anchor="ctr"/>
                </a:tc>
                <a:tc>
                  <a:txBody>
                    <a:bodyPr/>
                    <a:lstStyle/>
                    <a:p>
                      <a:pPr algn="l" fontAlgn="ctr"/>
                      <a:r>
                        <a:rPr lang="en-US" sz="1400" dirty="0">
                          <a:effectLst/>
                        </a:rPr>
                        <a:t>Beach</a:t>
                      </a:r>
                    </a:p>
                  </a:txBody>
                  <a:tcPr anchor="ctr"/>
                </a:tc>
                <a:tc>
                  <a:txBody>
                    <a:bodyPr/>
                    <a:lstStyle/>
                    <a:p>
                      <a:pPr algn="l" fontAlgn="ctr"/>
                      <a:r>
                        <a:rPr lang="en-US" sz="1400" dirty="0">
                          <a:effectLst/>
                        </a:rPr>
                        <a:t>Tennis Court</a:t>
                      </a:r>
                    </a:p>
                  </a:txBody>
                  <a:tcPr anchor="ctr"/>
                </a:tc>
                <a:tc>
                  <a:txBody>
                    <a:bodyPr/>
                    <a:lstStyle/>
                    <a:p>
                      <a:pPr algn="l" fontAlgn="ctr"/>
                      <a:r>
                        <a:rPr lang="en-US" sz="1400" dirty="0">
                          <a:effectLst/>
                        </a:rPr>
                        <a:t>Residential Building</a:t>
                      </a:r>
                    </a:p>
                  </a:txBody>
                  <a:tcPr anchor="ctr"/>
                </a:tc>
                <a:tc>
                  <a:txBody>
                    <a:bodyPr/>
                    <a:lstStyle/>
                    <a:p>
                      <a:pPr algn="l" fontAlgn="ctr"/>
                      <a:r>
                        <a:rPr lang="en-US" sz="1400" dirty="0">
                          <a:effectLst/>
                        </a:rPr>
                        <a:t>Café</a:t>
                      </a:r>
                    </a:p>
                  </a:txBody>
                  <a:tcPr anchor="ctr"/>
                </a:tc>
                <a:tc>
                  <a:txBody>
                    <a:bodyPr/>
                    <a:lstStyle/>
                    <a:p>
                      <a:pPr algn="l" fontAlgn="ctr"/>
                      <a:r>
                        <a:rPr lang="en-US" sz="1400" dirty="0">
                          <a:effectLst/>
                        </a:rPr>
                        <a:t>Gas Station</a:t>
                      </a:r>
                    </a:p>
                  </a:txBody>
                  <a:tcPr anchor="ctr"/>
                </a:tc>
                <a:tc>
                  <a:txBody>
                    <a:bodyPr/>
                    <a:lstStyle/>
                    <a:p>
                      <a:pPr algn="l" fontAlgn="ctr"/>
                      <a:r>
                        <a:rPr lang="en-US" sz="1400" dirty="0">
                          <a:effectLst/>
                        </a:rPr>
                        <a:t>Office</a:t>
                      </a:r>
                    </a:p>
                  </a:txBody>
                  <a:tcPr anchor="ctr"/>
                </a:tc>
                <a:tc>
                  <a:txBody>
                    <a:bodyPr/>
                    <a:lstStyle/>
                    <a:p>
                      <a:pPr algn="l" fontAlgn="ctr"/>
                      <a:r>
                        <a:rPr lang="en-US" sz="1400" dirty="0">
                          <a:effectLst/>
                        </a:rPr>
                        <a:t>Other Great Outdoors</a:t>
                      </a:r>
                    </a:p>
                  </a:txBody>
                  <a:tcPr anchor="ctr"/>
                </a:tc>
                <a:tc>
                  <a:txBody>
                    <a:bodyPr/>
                    <a:lstStyle/>
                    <a:p>
                      <a:pPr algn="l" fontAlgn="ctr"/>
                      <a:r>
                        <a:rPr lang="en-US" sz="1400" dirty="0">
                          <a:effectLst/>
                        </a:rPr>
                        <a:t>Boat or Ferry</a:t>
                      </a:r>
                    </a:p>
                  </a:txBody>
                  <a:tcPr anchor="ctr"/>
                </a:tc>
                <a:extLst>
                  <a:ext uri="{0D108BD9-81ED-4DB2-BD59-A6C34878D82A}">
                    <a16:rowId xmlns:a16="http://schemas.microsoft.com/office/drawing/2014/main" val="2751161556"/>
                  </a:ext>
                </a:extLst>
              </a:tr>
              <a:tr h="563687">
                <a:tc>
                  <a:txBody>
                    <a:bodyPr/>
                    <a:lstStyle/>
                    <a:p>
                      <a:pPr algn="l" fontAlgn="ctr"/>
                      <a:r>
                        <a:rPr lang="en-US" sz="1400" b="1" dirty="0">
                          <a:effectLst/>
                        </a:rPr>
                        <a:t>Cincinnati, OH</a:t>
                      </a:r>
                    </a:p>
                  </a:txBody>
                  <a:tcPr anchor="ctr"/>
                </a:tc>
                <a:tc>
                  <a:txBody>
                    <a:bodyPr/>
                    <a:lstStyle/>
                    <a:p>
                      <a:pPr algn="ctr" fontAlgn="ctr"/>
                      <a:r>
                        <a:rPr lang="en-US" sz="1400" dirty="0">
                          <a:effectLst/>
                        </a:rPr>
                        <a:t>2</a:t>
                      </a:r>
                    </a:p>
                  </a:txBody>
                  <a:tcPr anchor="ctr"/>
                </a:tc>
                <a:tc>
                  <a:txBody>
                    <a:bodyPr/>
                    <a:lstStyle/>
                    <a:p>
                      <a:pPr algn="l" fontAlgn="ctr"/>
                      <a:r>
                        <a:rPr lang="en-US" sz="1400" dirty="0">
                          <a:effectLst/>
                        </a:rPr>
                        <a:t>Tennis Court</a:t>
                      </a:r>
                    </a:p>
                  </a:txBody>
                  <a:tcPr anchor="ctr"/>
                </a:tc>
                <a:tc>
                  <a:txBody>
                    <a:bodyPr/>
                    <a:lstStyle/>
                    <a:p>
                      <a:pPr algn="l" fontAlgn="ctr"/>
                      <a:r>
                        <a:rPr lang="en-US" sz="1400" dirty="0">
                          <a:effectLst/>
                        </a:rPr>
                        <a:t>Theme Park</a:t>
                      </a:r>
                    </a:p>
                  </a:txBody>
                  <a:tcPr anchor="ctr"/>
                </a:tc>
                <a:tc>
                  <a:txBody>
                    <a:bodyPr/>
                    <a:lstStyle/>
                    <a:p>
                      <a:pPr algn="l" fontAlgn="ctr"/>
                      <a:r>
                        <a:rPr lang="en-US" sz="1400" dirty="0">
                          <a:effectLst/>
                        </a:rPr>
                        <a:t>Water Park</a:t>
                      </a:r>
                    </a:p>
                  </a:txBody>
                  <a:tcPr anchor="ctr"/>
                </a:tc>
                <a:tc>
                  <a:txBody>
                    <a:bodyPr/>
                    <a:lstStyle/>
                    <a:p>
                      <a:pPr algn="l" fontAlgn="ctr"/>
                      <a:r>
                        <a:rPr lang="en-US" sz="1400" dirty="0">
                          <a:effectLst/>
                        </a:rPr>
                        <a:t>Theme Park Attraction</a:t>
                      </a:r>
                    </a:p>
                  </a:txBody>
                  <a:tcPr anchor="ctr"/>
                </a:tc>
                <a:tc>
                  <a:txBody>
                    <a:bodyPr/>
                    <a:lstStyle/>
                    <a:p>
                      <a:pPr algn="l" fontAlgn="ctr"/>
                      <a:r>
                        <a:rPr lang="en-US" sz="1400" dirty="0">
                          <a:effectLst/>
                        </a:rPr>
                        <a:t>Office</a:t>
                      </a:r>
                    </a:p>
                  </a:txBody>
                  <a:tcPr anchor="ctr"/>
                </a:tc>
                <a:tc>
                  <a:txBody>
                    <a:bodyPr/>
                    <a:lstStyle/>
                    <a:p>
                      <a:pPr algn="l" fontAlgn="ctr"/>
                      <a:r>
                        <a:rPr lang="en-US" sz="1400" dirty="0">
                          <a:effectLst/>
                        </a:rPr>
                        <a:t>Tennis Stadium</a:t>
                      </a:r>
                    </a:p>
                  </a:txBody>
                  <a:tcPr anchor="ctr"/>
                </a:tc>
                <a:tc>
                  <a:txBody>
                    <a:bodyPr/>
                    <a:lstStyle/>
                    <a:p>
                      <a:pPr algn="l" fontAlgn="ctr"/>
                      <a:r>
                        <a:rPr lang="en-US" sz="1400" dirty="0">
                          <a:effectLst/>
                        </a:rPr>
                        <a:t>General Entertainment</a:t>
                      </a:r>
                    </a:p>
                  </a:txBody>
                  <a:tcPr anchor="ctr"/>
                </a:tc>
                <a:tc>
                  <a:txBody>
                    <a:bodyPr/>
                    <a:lstStyle/>
                    <a:p>
                      <a:pPr algn="l" fontAlgn="ctr"/>
                      <a:r>
                        <a:rPr lang="en-US" sz="1400" dirty="0">
                          <a:effectLst/>
                        </a:rPr>
                        <a:t>Parking</a:t>
                      </a:r>
                    </a:p>
                  </a:txBody>
                  <a:tcPr anchor="ctr"/>
                </a:tc>
                <a:extLst>
                  <a:ext uri="{0D108BD9-81ED-4DB2-BD59-A6C34878D82A}">
                    <a16:rowId xmlns:a16="http://schemas.microsoft.com/office/drawing/2014/main" val="4154537561"/>
                  </a:ext>
                </a:extLst>
              </a:tr>
              <a:tr h="563687">
                <a:tc>
                  <a:txBody>
                    <a:bodyPr/>
                    <a:lstStyle/>
                    <a:p>
                      <a:pPr algn="l" fontAlgn="ctr"/>
                      <a:r>
                        <a:rPr lang="en-US" sz="1400" b="1" dirty="0">
                          <a:effectLst/>
                        </a:rPr>
                        <a:t>Boston, MA</a:t>
                      </a:r>
                    </a:p>
                  </a:txBody>
                  <a:tcPr anchor="ctr"/>
                </a:tc>
                <a:tc>
                  <a:txBody>
                    <a:bodyPr/>
                    <a:lstStyle/>
                    <a:p>
                      <a:pPr algn="ctr" fontAlgn="ctr"/>
                      <a:r>
                        <a:rPr lang="en-US" sz="1400" dirty="0">
                          <a:effectLst/>
                        </a:rPr>
                        <a:t>3</a:t>
                      </a:r>
                    </a:p>
                  </a:txBody>
                  <a:tcPr anchor="ctr"/>
                </a:tc>
                <a:tc>
                  <a:txBody>
                    <a:bodyPr/>
                    <a:lstStyle/>
                    <a:p>
                      <a:pPr algn="l" fontAlgn="ctr"/>
                      <a:r>
                        <a:rPr lang="en-US" sz="1400" dirty="0">
                          <a:effectLst/>
                        </a:rPr>
                        <a:t>Bar</a:t>
                      </a:r>
                    </a:p>
                  </a:txBody>
                  <a:tcPr anchor="ctr"/>
                </a:tc>
                <a:tc>
                  <a:txBody>
                    <a:bodyPr/>
                    <a:lstStyle/>
                    <a:p>
                      <a:pPr algn="l" fontAlgn="ctr"/>
                      <a:r>
                        <a:rPr lang="en-US" sz="1400" dirty="0">
                          <a:effectLst/>
                        </a:rPr>
                        <a:t>Platform</a:t>
                      </a:r>
                    </a:p>
                  </a:txBody>
                  <a:tcPr anchor="ctr"/>
                </a:tc>
                <a:tc>
                  <a:txBody>
                    <a:bodyPr/>
                    <a:lstStyle/>
                    <a:p>
                      <a:pPr algn="l" fontAlgn="ctr"/>
                      <a:r>
                        <a:rPr lang="en-US" sz="1400" dirty="0">
                          <a:effectLst/>
                        </a:rPr>
                        <a:t>Hockey Arena</a:t>
                      </a:r>
                    </a:p>
                  </a:txBody>
                  <a:tcPr anchor="ctr"/>
                </a:tc>
                <a:tc>
                  <a:txBody>
                    <a:bodyPr/>
                    <a:lstStyle/>
                    <a:p>
                      <a:pPr algn="l" fontAlgn="ctr"/>
                      <a:r>
                        <a:rPr lang="en-US" sz="1400" dirty="0">
                          <a:effectLst/>
                        </a:rPr>
                        <a:t>General Entertainment</a:t>
                      </a:r>
                    </a:p>
                  </a:txBody>
                  <a:tcPr anchor="ctr"/>
                </a:tc>
                <a:tc>
                  <a:txBody>
                    <a:bodyPr/>
                    <a:lstStyle/>
                    <a:p>
                      <a:pPr algn="l" fontAlgn="ctr"/>
                      <a:r>
                        <a:rPr lang="en-US" sz="1400" dirty="0">
                          <a:effectLst/>
                        </a:rPr>
                        <a:t>Hockey Field</a:t>
                      </a:r>
                    </a:p>
                  </a:txBody>
                  <a:tcPr anchor="ctr"/>
                </a:tc>
                <a:tc>
                  <a:txBody>
                    <a:bodyPr/>
                    <a:lstStyle/>
                    <a:p>
                      <a:pPr algn="l" fontAlgn="ctr"/>
                      <a:r>
                        <a:rPr lang="en-US" sz="1400" dirty="0">
                          <a:effectLst/>
                        </a:rPr>
                        <a:t>Lounge</a:t>
                      </a:r>
                    </a:p>
                  </a:txBody>
                  <a:tcPr anchor="ctr"/>
                </a:tc>
                <a:tc>
                  <a:txBody>
                    <a:bodyPr/>
                    <a:lstStyle/>
                    <a:p>
                      <a:pPr algn="l" fontAlgn="ctr"/>
                      <a:r>
                        <a:rPr lang="en-US" sz="1400" dirty="0">
                          <a:effectLst/>
                        </a:rPr>
                        <a:t>Pizza Place</a:t>
                      </a:r>
                    </a:p>
                  </a:txBody>
                  <a:tcPr anchor="ctr"/>
                </a:tc>
                <a:tc>
                  <a:txBody>
                    <a:bodyPr/>
                    <a:lstStyle/>
                    <a:p>
                      <a:pPr algn="l" fontAlgn="ctr"/>
                      <a:r>
                        <a:rPr lang="en-US" sz="1400" dirty="0">
                          <a:effectLst/>
                        </a:rPr>
                        <a:t>Sporting Goods Shop</a:t>
                      </a:r>
                    </a:p>
                  </a:txBody>
                  <a:tcPr anchor="ctr"/>
                </a:tc>
                <a:extLst>
                  <a:ext uri="{0D108BD9-81ED-4DB2-BD59-A6C34878D82A}">
                    <a16:rowId xmlns:a16="http://schemas.microsoft.com/office/drawing/2014/main" val="3883988359"/>
                  </a:ext>
                </a:extLst>
              </a:tr>
              <a:tr h="728095">
                <a:tc>
                  <a:txBody>
                    <a:bodyPr/>
                    <a:lstStyle/>
                    <a:p>
                      <a:pPr algn="l" fontAlgn="ctr"/>
                      <a:r>
                        <a:rPr lang="en-US" sz="1400" b="1" dirty="0">
                          <a:effectLst/>
                        </a:rPr>
                        <a:t>Dallas, TX</a:t>
                      </a:r>
                    </a:p>
                  </a:txBody>
                  <a:tcPr anchor="ctr"/>
                </a:tc>
                <a:tc>
                  <a:txBody>
                    <a:bodyPr/>
                    <a:lstStyle/>
                    <a:p>
                      <a:pPr algn="ctr" fontAlgn="ctr"/>
                      <a:r>
                        <a:rPr lang="en-US" sz="1400" dirty="0">
                          <a:effectLst/>
                        </a:rPr>
                        <a:t>3</a:t>
                      </a:r>
                    </a:p>
                  </a:txBody>
                  <a:tcPr anchor="ctr"/>
                </a:tc>
                <a:tc>
                  <a:txBody>
                    <a:bodyPr/>
                    <a:lstStyle/>
                    <a:p>
                      <a:pPr algn="l" fontAlgn="ctr"/>
                      <a:r>
                        <a:rPr lang="en-US" sz="1400" dirty="0">
                          <a:effectLst/>
                        </a:rPr>
                        <a:t>Bar</a:t>
                      </a:r>
                    </a:p>
                  </a:txBody>
                  <a:tcPr anchor="ctr"/>
                </a:tc>
                <a:tc>
                  <a:txBody>
                    <a:bodyPr/>
                    <a:lstStyle/>
                    <a:p>
                      <a:pPr algn="l" fontAlgn="ctr"/>
                      <a:r>
                        <a:rPr lang="en-US" sz="1400" dirty="0">
                          <a:effectLst/>
                        </a:rPr>
                        <a:t>Sports Bar</a:t>
                      </a:r>
                    </a:p>
                  </a:txBody>
                  <a:tcPr anchor="ctr"/>
                </a:tc>
                <a:tc>
                  <a:txBody>
                    <a:bodyPr/>
                    <a:lstStyle/>
                    <a:p>
                      <a:pPr algn="l" fontAlgn="ctr"/>
                      <a:r>
                        <a:rPr lang="en-US" sz="1400" dirty="0">
                          <a:effectLst/>
                        </a:rPr>
                        <a:t>Lounge</a:t>
                      </a:r>
                    </a:p>
                  </a:txBody>
                  <a:tcPr anchor="ctr"/>
                </a:tc>
                <a:tc>
                  <a:txBody>
                    <a:bodyPr/>
                    <a:lstStyle/>
                    <a:p>
                      <a:pPr algn="l" fontAlgn="ctr"/>
                      <a:r>
                        <a:rPr lang="en-US" sz="1400" dirty="0">
                          <a:effectLst/>
                        </a:rPr>
                        <a:t>Event Space</a:t>
                      </a:r>
                    </a:p>
                  </a:txBody>
                  <a:tcPr anchor="ctr"/>
                </a:tc>
                <a:tc>
                  <a:txBody>
                    <a:bodyPr/>
                    <a:lstStyle/>
                    <a:p>
                      <a:pPr algn="l" fontAlgn="ctr"/>
                      <a:r>
                        <a:rPr lang="en-US" sz="1400" dirty="0">
                          <a:effectLst/>
                        </a:rPr>
                        <a:t>Parking</a:t>
                      </a:r>
                    </a:p>
                  </a:txBody>
                  <a:tcPr anchor="ctr"/>
                </a:tc>
                <a:tc>
                  <a:txBody>
                    <a:bodyPr/>
                    <a:lstStyle/>
                    <a:p>
                      <a:pPr algn="l" fontAlgn="ctr"/>
                      <a:r>
                        <a:rPr lang="en-US" sz="1400" dirty="0">
                          <a:effectLst/>
                        </a:rPr>
                        <a:t>Office</a:t>
                      </a:r>
                    </a:p>
                  </a:txBody>
                  <a:tcPr anchor="ctr"/>
                </a:tc>
                <a:tc>
                  <a:txBody>
                    <a:bodyPr/>
                    <a:lstStyle/>
                    <a:p>
                      <a:pPr algn="l" fontAlgn="ctr"/>
                      <a:r>
                        <a:rPr lang="en-US" sz="1400" dirty="0">
                          <a:effectLst/>
                        </a:rPr>
                        <a:t>Residential Building</a:t>
                      </a:r>
                    </a:p>
                  </a:txBody>
                  <a:tcPr anchor="ctr"/>
                </a:tc>
                <a:tc>
                  <a:txBody>
                    <a:bodyPr/>
                    <a:lstStyle/>
                    <a:p>
                      <a:pPr algn="l" fontAlgn="ctr"/>
                      <a:r>
                        <a:rPr lang="en-US" sz="1400" dirty="0">
                          <a:effectLst/>
                        </a:rPr>
                        <a:t>Italian Restaurant</a:t>
                      </a:r>
                    </a:p>
                  </a:txBody>
                  <a:tcPr anchor="ctr"/>
                </a:tc>
                <a:extLst>
                  <a:ext uri="{0D108BD9-81ED-4DB2-BD59-A6C34878D82A}">
                    <a16:rowId xmlns:a16="http://schemas.microsoft.com/office/drawing/2014/main" val="3819827427"/>
                  </a:ext>
                </a:extLst>
              </a:tr>
            </a:tbl>
          </a:graphicData>
        </a:graphic>
      </p:graphicFrame>
      <p:sp>
        <p:nvSpPr>
          <p:cNvPr id="6" name="Rectangle 5">
            <a:extLst>
              <a:ext uri="{FF2B5EF4-FFF2-40B4-BE49-F238E27FC236}">
                <a16:creationId xmlns:a16="http://schemas.microsoft.com/office/drawing/2014/main" id="{ADA3DF31-E4D5-42ED-8D94-D0C05EE27705}"/>
              </a:ext>
            </a:extLst>
          </p:cNvPr>
          <p:cNvSpPr/>
          <p:nvPr/>
        </p:nvSpPr>
        <p:spPr>
          <a:xfrm>
            <a:off x="314104" y="5865644"/>
            <a:ext cx="11504215" cy="646331"/>
          </a:xfrm>
          <a:prstGeom prst="rect">
            <a:avLst/>
          </a:prstGeom>
        </p:spPr>
        <p:txBody>
          <a:bodyPr wrap="square">
            <a:spAutoFit/>
          </a:bodyPr>
          <a:lstStyle/>
          <a:p>
            <a:r>
              <a:rPr lang="en-US" b="1" u="sng" dirty="0"/>
              <a:t>Observation: </a:t>
            </a:r>
            <a:r>
              <a:rPr lang="en-US" dirty="0"/>
              <a:t> Each of the 6 candidate cities is found to be in a cluster different from that of the ‘US Open’. We will look into each of the 6 candidate cities which were shortlisted in the draw, to analyze to choose the best city to host the Cup.</a:t>
            </a:r>
          </a:p>
        </p:txBody>
      </p:sp>
    </p:spTree>
    <p:extLst>
      <p:ext uri="{BB962C8B-B14F-4D97-AF65-F5344CB8AC3E}">
        <p14:creationId xmlns:p14="http://schemas.microsoft.com/office/powerpoint/2010/main" val="213304348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10A173F-7AA0-4A3A-A1F5-6640A6E6B607}"/>
              </a:ext>
            </a:extLst>
          </p:cNvPr>
          <p:cNvSpPr>
            <a:spLocks noGrp="1"/>
          </p:cNvSpPr>
          <p:nvPr>
            <p:ph type="title"/>
          </p:nvPr>
        </p:nvSpPr>
        <p:spPr>
          <a:xfrm>
            <a:off x="838200" y="448721"/>
            <a:ext cx="4707671" cy="1225650"/>
          </a:xfrm>
        </p:spPr>
        <p:txBody>
          <a:bodyPr anchor="b">
            <a:normAutofit/>
          </a:bodyPr>
          <a:lstStyle/>
          <a:p>
            <a:r>
              <a:rPr lang="en-US" sz="3500" dirty="0">
                <a:solidFill>
                  <a:schemeClr val="bg1"/>
                </a:solidFill>
              </a:rPr>
              <a:t>Analysis – Analyzing each of the 6 candidate cities</a:t>
            </a:r>
          </a:p>
        </p:txBody>
      </p:sp>
      <p:cxnSp>
        <p:nvCxnSpPr>
          <p:cNvPr id="39" name="Straight Connector 38">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24DA1CA2-4538-47DA-8A6C-EA21ACEBA4B4}"/>
              </a:ext>
            </a:extLst>
          </p:cNvPr>
          <p:cNvSpPr>
            <a:spLocks noGrp="1"/>
          </p:cNvSpPr>
          <p:nvPr>
            <p:ph idx="1"/>
          </p:nvPr>
        </p:nvSpPr>
        <p:spPr>
          <a:xfrm>
            <a:off x="831873" y="1909052"/>
            <a:ext cx="4713997" cy="3647710"/>
          </a:xfrm>
        </p:spPr>
        <p:txBody>
          <a:bodyPr>
            <a:normAutofit fontScale="92500" lnSpcReduction="20000"/>
          </a:bodyPr>
          <a:lstStyle/>
          <a:p>
            <a:pPr marL="0" indent="0">
              <a:buNone/>
            </a:pPr>
            <a:endParaRPr lang="en-US" sz="1600" dirty="0">
              <a:solidFill>
                <a:schemeClr val="bg1"/>
              </a:solidFill>
            </a:endParaRPr>
          </a:p>
          <a:p>
            <a:r>
              <a:rPr lang="en-US" sz="1600" dirty="0">
                <a:solidFill>
                  <a:schemeClr val="bg1"/>
                </a:solidFill>
              </a:rPr>
              <a:t>Miami, Florida – Crandon Park Tennis Stadium:</a:t>
            </a:r>
          </a:p>
          <a:p>
            <a:r>
              <a:rPr lang="en-US" sz="1600" dirty="0">
                <a:solidFill>
                  <a:schemeClr val="bg1"/>
                </a:solidFill>
              </a:rPr>
              <a:t>The Crandon Park Stadium currently holds a crowd of approximately 13,500. Also looking at the neighborhood of the stadium, it is pre-dominantly surrounded by beaches and Tennis courts, and does not have a high concentration of bars, cafés or international restaurants, like the US Open. </a:t>
            </a:r>
          </a:p>
          <a:p>
            <a:r>
              <a:rPr lang="en-US" sz="1600" dirty="0">
                <a:solidFill>
                  <a:schemeClr val="bg1"/>
                </a:solidFill>
              </a:rPr>
              <a:t>Considering the above factors, the Florida State committee will need to embark on a significant expansion project to develop and ready Tennis fan at a global level. Considering only 8 months are left to host the 2020 Laver Cup, it may be too small of a time horizon for the Florida State to complete this expansion and neighborhood re-development in time.</a:t>
            </a:r>
          </a:p>
          <a:p>
            <a:r>
              <a:rPr lang="en-US" sz="1600" dirty="0">
                <a:solidFill>
                  <a:schemeClr val="bg1"/>
                </a:solidFill>
              </a:rPr>
              <a:t>Hence, Miami is dropped as a candidate city for hosting this year’s Laver Cup.</a:t>
            </a:r>
          </a:p>
        </p:txBody>
      </p:sp>
      <p:cxnSp>
        <p:nvCxnSpPr>
          <p:cNvPr id="41" name="Straight Connector 40">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map&#10;&#10;Description automatically generated">
            <a:extLst>
              <a:ext uri="{FF2B5EF4-FFF2-40B4-BE49-F238E27FC236}">
                <a16:creationId xmlns:a16="http://schemas.microsoft.com/office/drawing/2014/main" id="{CCF26F26-CE13-4476-8549-66D0FC055015}"/>
              </a:ext>
            </a:extLst>
          </p:cNvPr>
          <p:cNvPicPr>
            <a:picLocks noChangeAspect="1"/>
          </p:cNvPicPr>
          <p:nvPr/>
        </p:nvPicPr>
        <p:blipFill rotWithShape="1">
          <a:blip r:embed="rId2">
            <a:extLst>
              <a:ext uri="{28A0092B-C50C-407E-A947-70E740481C1C}">
                <a14:useLocalDpi xmlns:a14="http://schemas.microsoft.com/office/drawing/2010/main" val="0"/>
              </a:ext>
            </a:extLst>
          </a:blip>
          <a:srcRect l="35209" r="15008" b="-1"/>
          <a:stretch/>
        </p:blipFill>
        <p:spPr>
          <a:xfrm>
            <a:off x="5946426" y="371796"/>
            <a:ext cx="5587895" cy="5817990"/>
          </a:xfrm>
          <a:prstGeom prst="rect">
            <a:avLst/>
          </a:prstGeom>
        </p:spPr>
      </p:pic>
    </p:spTree>
    <p:extLst>
      <p:ext uri="{BB962C8B-B14F-4D97-AF65-F5344CB8AC3E}">
        <p14:creationId xmlns:p14="http://schemas.microsoft.com/office/powerpoint/2010/main" val="418678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D36F9873-642F-4EB5-9636-7DE2F9F95D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1" name="Oval 30">
              <a:extLst>
                <a:ext uri="{FF2B5EF4-FFF2-40B4-BE49-F238E27FC236}">
                  <a16:creationId xmlns:a16="http://schemas.microsoft.com/office/drawing/2014/main" id="{CF8B8011-BF73-4693-BD76-BCF02A842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07329488-C25D-4C7C-814F-CEBFD5E7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768D62A5-CA80-455B-8BF4-09BA31DC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B320F636-F7FE-493A-AF45-D9E22016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3CFAE76A-3CE9-4AC3-9975-186C6B3EE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35">
              <a:extLst>
                <a:ext uri="{FF2B5EF4-FFF2-40B4-BE49-F238E27FC236}">
                  <a16:creationId xmlns:a16="http://schemas.microsoft.com/office/drawing/2014/main" id="{1D2D7409-1AC7-4A0F-B79D-1664128FB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3" name="Rectangle 37">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A173F-7AA0-4A3A-A1F5-6640A6E6B607}"/>
              </a:ext>
            </a:extLst>
          </p:cNvPr>
          <p:cNvSpPr>
            <a:spLocks noGrp="1"/>
          </p:cNvSpPr>
          <p:nvPr>
            <p:ph type="title"/>
          </p:nvPr>
        </p:nvSpPr>
        <p:spPr>
          <a:xfrm>
            <a:off x="383821" y="48234"/>
            <a:ext cx="11561065" cy="750770"/>
          </a:xfrm>
          <a:noFill/>
        </p:spPr>
        <p:txBody>
          <a:bodyPr anchor="t">
            <a:normAutofit/>
          </a:bodyPr>
          <a:lstStyle/>
          <a:p>
            <a:r>
              <a:rPr lang="en-US" sz="3200" dirty="0">
                <a:solidFill>
                  <a:schemeClr val="bg1"/>
                </a:solidFill>
              </a:rPr>
              <a:t>                  Analysis – Analyzing each of the 6 candidate cities</a:t>
            </a:r>
          </a:p>
        </p:txBody>
      </p:sp>
      <p:sp>
        <p:nvSpPr>
          <p:cNvPr id="9" name="Content Placeholder 8">
            <a:extLst>
              <a:ext uri="{FF2B5EF4-FFF2-40B4-BE49-F238E27FC236}">
                <a16:creationId xmlns:a16="http://schemas.microsoft.com/office/drawing/2014/main" id="{24DA1CA2-4538-47DA-8A6C-EA21ACEBA4B4}"/>
              </a:ext>
            </a:extLst>
          </p:cNvPr>
          <p:cNvSpPr>
            <a:spLocks noGrp="1"/>
          </p:cNvSpPr>
          <p:nvPr>
            <p:ph idx="1"/>
          </p:nvPr>
        </p:nvSpPr>
        <p:spPr>
          <a:xfrm>
            <a:off x="643906" y="582766"/>
            <a:ext cx="10540807" cy="2544473"/>
          </a:xfrm>
          <a:noFill/>
        </p:spPr>
        <p:txBody>
          <a:bodyPr anchor="t">
            <a:normAutofit fontScale="92500"/>
          </a:bodyPr>
          <a:lstStyle/>
          <a:p>
            <a:r>
              <a:rPr lang="en-US" sz="2000" dirty="0">
                <a:solidFill>
                  <a:schemeClr val="bg1"/>
                </a:solidFill>
              </a:rPr>
              <a:t>Cincinnati, OH and Palm Springs (Indian Wells), CA are home to major ATP tournaments and regions  have a strong fan base when it comes to Tennis. </a:t>
            </a:r>
          </a:p>
          <a:p>
            <a:r>
              <a:rPr lang="en-US" sz="2000" dirty="0">
                <a:solidFill>
                  <a:schemeClr val="bg1"/>
                </a:solidFill>
              </a:rPr>
              <a:t>Since the Laver Cup committee has a preference to host the Laver Cup event at a city which has not yet hosted a major Tennis tournament, the committee will choose a new city to host this year’s, 2020 Laver Cup, to propagate the sport of Tennis in the host city and its surrounding neighborhoods and suburbs. </a:t>
            </a:r>
          </a:p>
          <a:p>
            <a:r>
              <a:rPr lang="en-US" sz="2000" dirty="0">
                <a:solidFill>
                  <a:schemeClr val="bg1"/>
                </a:solidFill>
              </a:rPr>
              <a:t>Moreover, both Cincinnati and Indian Wells Tennis Centers are in a suburban area, far from the city centers. Another criteria, that the committee is interested in considering when it comes to venue selection for the Laver Cup.</a:t>
            </a:r>
          </a:p>
        </p:txBody>
      </p:sp>
      <p:sp>
        <p:nvSpPr>
          <p:cNvPr id="59" name="Rectangle 39">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 name="Group 41">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3" name="Straight Connector 42">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9" name="Straight Connector 48">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7" name="Picture 6" descr="A close up of a map&#10;&#10;Description automatically generated">
            <a:extLst>
              <a:ext uri="{FF2B5EF4-FFF2-40B4-BE49-F238E27FC236}">
                <a16:creationId xmlns:a16="http://schemas.microsoft.com/office/drawing/2014/main" id="{79C24AEF-5110-4ACA-89A2-AD0099E9A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6461" y="3268141"/>
            <a:ext cx="5597808" cy="3371748"/>
          </a:xfrm>
          <a:prstGeom prst="rect">
            <a:avLst/>
          </a:prstGeom>
        </p:spPr>
      </p:pic>
      <p:grpSp>
        <p:nvGrpSpPr>
          <p:cNvPr id="54" name="Group 53">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3" y="2900856"/>
            <a:ext cx="304800" cy="429768"/>
            <a:chOff x="215328" y="-46937"/>
            <a:chExt cx="304800" cy="2773841"/>
          </a:xfrm>
        </p:grpSpPr>
        <p:cxnSp>
          <p:nvCxnSpPr>
            <p:cNvPr id="55" name="Straight Connector 54">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cture 3" descr="A close up of a map&#10;&#10;Description automatically generated">
            <a:extLst>
              <a:ext uri="{FF2B5EF4-FFF2-40B4-BE49-F238E27FC236}">
                <a16:creationId xmlns:a16="http://schemas.microsoft.com/office/drawing/2014/main" id="{F420F2F4-4B33-4C3C-8192-5AEB49D04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327" y="3288111"/>
            <a:ext cx="5699829" cy="3351777"/>
          </a:xfrm>
          <a:prstGeom prst="rect">
            <a:avLst/>
          </a:prstGeom>
        </p:spPr>
      </p:pic>
      <p:sp>
        <p:nvSpPr>
          <p:cNvPr id="8" name="Rectangle 7">
            <a:extLst>
              <a:ext uri="{FF2B5EF4-FFF2-40B4-BE49-F238E27FC236}">
                <a16:creationId xmlns:a16="http://schemas.microsoft.com/office/drawing/2014/main" id="{61475BB7-CC1F-4D2D-9F9A-30D4651A503C}"/>
              </a:ext>
            </a:extLst>
          </p:cNvPr>
          <p:cNvSpPr/>
          <p:nvPr/>
        </p:nvSpPr>
        <p:spPr>
          <a:xfrm>
            <a:off x="2496745" y="2981200"/>
            <a:ext cx="1679755" cy="369332"/>
          </a:xfrm>
          <a:prstGeom prst="rect">
            <a:avLst/>
          </a:prstGeom>
        </p:spPr>
        <p:txBody>
          <a:bodyPr wrap="none">
            <a:spAutoFit/>
          </a:bodyPr>
          <a:lstStyle/>
          <a:p>
            <a:r>
              <a:rPr lang="en-US" dirty="0">
                <a:solidFill>
                  <a:schemeClr val="bg1"/>
                </a:solidFill>
              </a:rPr>
              <a:t>Cincinnati Open</a:t>
            </a:r>
            <a:endParaRPr lang="en-US" dirty="0"/>
          </a:p>
        </p:txBody>
      </p:sp>
      <p:sp>
        <p:nvSpPr>
          <p:cNvPr id="61" name="Rectangle 60">
            <a:extLst>
              <a:ext uri="{FF2B5EF4-FFF2-40B4-BE49-F238E27FC236}">
                <a16:creationId xmlns:a16="http://schemas.microsoft.com/office/drawing/2014/main" id="{5E7DCC81-E0A3-4E9F-AD44-F3B017E95BF5}"/>
              </a:ext>
            </a:extLst>
          </p:cNvPr>
          <p:cNvSpPr/>
          <p:nvPr/>
        </p:nvSpPr>
        <p:spPr>
          <a:xfrm>
            <a:off x="8037252" y="2942573"/>
            <a:ext cx="1896225" cy="369332"/>
          </a:xfrm>
          <a:prstGeom prst="rect">
            <a:avLst/>
          </a:prstGeom>
        </p:spPr>
        <p:txBody>
          <a:bodyPr wrap="none">
            <a:spAutoFit/>
          </a:bodyPr>
          <a:lstStyle/>
          <a:p>
            <a:r>
              <a:rPr lang="en-US" dirty="0">
                <a:solidFill>
                  <a:schemeClr val="bg1"/>
                </a:solidFill>
              </a:rPr>
              <a:t>Indian Wells Open</a:t>
            </a:r>
            <a:endParaRPr lang="en-US" dirty="0"/>
          </a:p>
        </p:txBody>
      </p:sp>
    </p:spTree>
    <p:extLst>
      <p:ext uri="{BB962C8B-B14F-4D97-AF65-F5344CB8AC3E}">
        <p14:creationId xmlns:p14="http://schemas.microsoft.com/office/powerpoint/2010/main" val="3253888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1272</TotalTime>
  <Words>1905</Words>
  <Application>Microsoft Office PowerPoint</Application>
  <PresentationFormat>Widescreen</PresentationFormat>
  <Paragraphs>346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Tw Cen MT</vt:lpstr>
      <vt:lpstr>Office Theme</vt:lpstr>
      <vt:lpstr>IBM Capstone Project – Identifying the best US City to host the next Laver Cup - 2020</vt:lpstr>
      <vt:lpstr>Introduction </vt:lpstr>
      <vt:lpstr>Introduction </vt:lpstr>
      <vt:lpstr>Analysis – Venue categories exploration of past major tennis events</vt:lpstr>
      <vt:lpstr>Analysis – Clustering the 7 Tennis event venues into different categories based on neighborhood similarity  </vt:lpstr>
      <vt:lpstr>Analysis – Finding the 24 most common types of venues found near the Arthur Ashe Stadium, in Flushing Meadows, Queens, NYC </vt:lpstr>
      <vt:lpstr>Analysis – Clustering the 7 Tennis event venues into different categories based on neighborhood similarity   </vt:lpstr>
      <vt:lpstr>Analysis – Analyzing each of the 6 candidate cities</vt:lpstr>
      <vt:lpstr>                  Analysis – Analyzing each of the 6 candidate cities</vt:lpstr>
      <vt:lpstr>Analysis – Analyzing each of the 6 candidate cities</vt:lpstr>
      <vt:lpstr>Comparing top 24 venue types found in US Open against 3 remaining candidate cities:  U.S. Open venues  vs Boston, Phoenix and Dallas venues </vt:lpstr>
      <vt:lpstr>Comparing top 24 venue types found in US Open against 3 remaining candidate cities: U.S. Open venues  vs Boston, Phoenix and Dallas venues Heat Map Visualization </vt:lpstr>
      <vt:lpstr>        Comparing top 24 venue types found in US Open against 3 remaining candidate cities:                                   U.S. Open venues  vs Boston, Phoenix and Dallas venues </vt:lpstr>
      <vt:lpstr> Comparing venues categories found around ‘Arizona Veterans Memorial Stadium’ against those found around U.S. open, around ‘Arthur Ashe Stadium’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 – Identifying the best US City to host the next Laver Cup - 2020</dc:title>
  <dc:creator>angadvir paintal</dc:creator>
  <cp:lastModifiedBy>angadvir paintal</cp:lastModifiedBy>
  <cp:revision>6</cp:revision>
  <dcterms:created xsi:type="dcterms:W3CDTF">2020-02-24T10:33:44Z</dcterms:created>
  <dcterms:modified xsi:type="dcterms:W3CDTF">2020-02-25T07:47:22Z</dcterms:modified>
</cp:coreProperties>
</file>