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71" r:id="rId2"/>
    <p:sldId id="257" r:id="rId3"/>
    <p:sldId id="284" r:id="rId4"/>
    <p:sldId id="285" r:id="rId5"/>
    <p:sldId id="260" r:id="rId6"/>
    <p:sldId id="262" r:id="rId7"/>
    <p:sldId id="273" r:id="rId8"/>
    <p:sldId id="276" r:id="rId9"/>
    <p:sldId id="265" r:id="rId10"/>
    <p:sldId id="286" r:id="rId11"/>
    <p:sldId id="293" r:id="rId12"/>
    <p:sldId id="289" r:id="rId13"/>
    <p:sldId id="292" r:id="rId14"/>
    <p:sldId id="294" r:id="rId15"/>
    <p:sldId id="295" r:id="rId16"/>
    <p:sldId id="296" r:id="rId17"/>
    <p:sldId id="288" r:id="rId18"/>
    <p:sldId id="267" r:id="rId19"/>
    <p:sldId id="269" r:id="rId20"/>
  </p:sldIdLst>
  <p:sldSz cx="18288000" cy="10287000"/>
  <p:notesSz cx="6858000" cy="9144000"/>
  <p:embeddedFontLst>
    <p:embeddedFont>
      <p:font typeface="IBM Plex Sans" panose="020B0503050203000203" pitchFamily="34" charset="0"/>
      <p:regular r:id="rId22"/>
      <p:bold r:id="rId23"/>
      <p:italic r:id="rId24"/>
      <p:boldItalic r:id="rId25"/>
    </p:embeddedFont>
    <p:embeddedFont>
      <p:font typeface="Impact" panose="020B0806030902050204"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5DBAC0-115F-4957-A89F-E620D1DEA623}" v="7" dt="2025-02-08T06:45:29.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0" autoAdjust="0"/>
    <p:restoredTop sz="94622" autoAdjust="0"/>
  </p:normalViewPr>
  <p:slideViewPr>
    <p:cSldViewPr>
      <p:cViewPr varScale="1">
        <p:scale>
          <a:sx n="52" d="100"/>
          <a:sy n="52" d="100"/>
        </p:scale>
        <p:origin x="8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Chaurasiya" userId="f941ed0a9a1ef23f" providerId="LiveId" clId="{BC5DBAC0-115F-4957-A89F-E620D1DEA623}"/>
    <pc:docChg chg="undo redo custSel modSld sldOrd">
      <pc:chgData name="Siddharth Chaurasiya" userId="f941ed0a9a1ef23f" providerId="LiveId" clId="{BC5DBAC0-115F-4957-A89F-E620D1DEA623}" dt="2025-02-08T06:46:39.354" v="123" actId="20577"/>
      <pc:docMkLst>
        <pc:docMk/>
      </pc:docMkLst>
      <pc:sldChg chg="modSp mod">
        <pc:chgData name="Siddharth Chaurasiya" userId="f941ed0a9a1ef23f" providerId="LiveId" clId="{BC5DBAC0-115F-4957-A89F-E620D1DEA623}" dt="2025-02-08T06:46:39.354" v="123" actId="20577"/>
        <pc:sldMkLst>
          <pc:docMk/>
          <pc:sldMk cId="0" sldId="257"/>
        </pc:sldMkLst>
        <pc:spChg chg="mod">
          <ac:chgData name="Siddharth Chaurasiya" userId="f941ed0a9a1ef23f" providerId="LiveId" clId="{BC5DBAC0-115F-4957-A89F-E620D1DEA623}" dt="2025-02-08T06:46:39.354" v="123" actId="20577"/>
          <ac:spMkLst>
            <pc:docMk/>
            <pc:sldMk cId="0" sldId="257"/>
            <ac:spMk id="13" creationId="{00000000-0000-0000-0000-000000000000}"/>
          </ac:spMkLst>
        </pc:spChg>
      </pc:sldChg>
      <pc:sldChg chg="modSp mod">
        <pc:chgData name="Siddharth Chaurasiya" userId="f941ed0a9a1ef23f" providerId="LiveId" clId="{BC5DBAC0-115F-4957-A89F-E620D1DEA623}" dt="2025-02-08T06:46:12.900" v="105" actId="20577"/>
        <pc:sldMkLst>
          <pc:docMk/>
          <pc:sldMk cId="0" sldId="260"/>
        </pc:sldMkLst>
        <pc:spChg chg="mod">
          <ac:chgData name="Siddharth Chaurasiya" userId="f941ed0a9a1ef23f" providerId="LiveId" clId="{BC5DBAC0-115F-4957-A89F-E620D1DEA623}" dt="2025-02-08T06:46:12.900" v="105" actId="20577"/>
          <ac:spMkLst>
            <pc:docMk/>
            <pc:sldMk cId="0" sldId="260"/>
            <ac:spMk id="17" creationId="{00000000-0000-0000-0000-000000000000}"/>
          </ac:spMkLst>
        </pc:spChg>
        <pc:spChg chg="mod">
          <ac:chgData name="Siddharth Chaurasiya" userId="f941ed0a9a1ef23f" providerId="LiveId" clId="{BC5DBAC0-115F-4957-A89F-E620D1DEA623}" dt="2025-02-08T06:44:56.740" v="62"/>
          <ac:spMkLst>
            <pc:docMk/>
            <pc:sldMk cId="0" sldId="260"/>
            <ac:spMk id="23" creationId="{00000000-0000-0000-0000-000000000000}"/>
          </ac:spMkLst>
        </pc:spChg>
      </pc:sldChg>
      <pc:sldChg chg="addSp delSp modSp mod">
        <pc:chgData name="Siddharth Chaurasiya" userId="f941ed0a9a1ef23f" providerId="LiveId" clId="{BC5DBAC0-115F-4957-A89F-E620D1DEA623}" dt="2025-02-08T06:46:06.339" v="99" actId="20577"/>
        <pc:sldMkLst>
          <pc:docMk/>
          <pc:sldMk cId="0" sldId="262"/>
        </pc:sldMkLst>
        <pc:spChg chg="mod">
          <ac:chgData name="Siddharth Chaurasiya" userId="f941ed0a9a1ef23f" providerId="LiveId" clId="{BC5DBAC0-115F-4957-A89F-E620D1DEA623}" dt="2025-02-08T06:45:54.129" v="98" actId="20577"/>
          <ac:spMkLst>
            <pc:docMk/>
            <pc:sldMk cId="0" sldId="262"/>
            <ac:spMk id="17" creationId="{00000000-0000-0000-0000-000000000000}"/>
          </ac:spMkLst>
        </pc:spChg>
        <pc:spChg chg="mod">
          <ac:chgData name="Siddharth Chaurasiya" userId="f941ed0a9a1ef23f" providerId="LiveId" clId="{BC5DBAC0-115F-4957-A89F-E620D1DEA623}" dt="2025-02-08T06:46:06.339" v="99" actId="20577"/>
          <ac:spMkLst>
            <pc:docMk/>
            <pc:sldMk cId="0" sldId="262"/>
            <ac:spMk id="22" creationId="{00000000-0000-0000-0000-000000000000}"/>
          </ac:spMkLst>
        </pc:spChg>
        <pc:graphicFrameChg chg="add del mod modGraphic">
          <ac:chgData name="Siddharth Chaurasiya" userId="f941ed0a9a1ef23f" providerId="LiveId" clId="{BC5DBAC0-115F-4957-A89F-E620D1DEA623}" dt="2025-02-08T06:45:44.060" v="86" actId="1076"/>
          <ac:graphicFrameMkLst>
            <pc:docMk/>
            <pc:sldMk cId="0" sldId="262"/>
            <ac:graphicFrameMk id="10" creationId="{00000000-0000-0000-0000-000000000000}"/>
          </ac:graphicFrameMkLst>
        </pc:graphicFrameChg>
      </pc:sldChg>
      <pc:sldChg chg="ord">
        <pc:chgData name="Siddharth Chaurasiya" userId="f941ed0a9a1ef23f" providerId="LiveId" clId="{BC5DBAC0-115F-4957-A89F-E620D1DEA623}" dt="2025-02-08T06:42:19.493" v="26"/>
        <pc:sldMkLst>
          <pc:docMk/>
          <pc:sldMk cId="0" sldId="265"/>
        </pc:sldMkLst>
      </pc:sldChg>
      <pc:sldChg chg="modSp mod">
        <pc:chgData name="Siddharth Chaurasiya" userId="f941ed0a9a1ef23f" providerId="LiveId" clId="{BC5DBAC0-115F-4957-A89F-E620D1DEA623}" dt="2025-02-08T06:46:19.151" v="111" actId="20577"/>
        <pc:sldMkLst>
          <pc:docMk/>
          <pc:sldMk cId="4030785161" sldId="273"/>
        </pc:sldMkLst>
        <pc:spChg chg="mod">
          <ac:chgData name="Siddharth Chaurasiya" userId="f941ed0a9a1ef23f" providerId="LiveId" clId="{BC5DBAC0-115F-4957-A89F-E620D1DEA623}" dt="2025-02-08T06:46:19.151" v="111" actId="20577"/>
          <ac:spMkLst>
            <pc:docMk/>
            <pc:sldMk cId="4030785161" sldId="273"/>
            <ac:spMk id="17" creationId="{0062E1A8-D1DB-65BE-F1D6-F3C093B05A01}"/>
          </ac:spMkLst>
        </pc:spChg>
      </pc:sldChg>
      <pc:sldChg chg="modSp mod">
        <pc:chgData name="Siddharth Chaurasiya" userId="f941ed0a9a1ef23f" providerId="LiveId" clId="{BC5DBAC0-115F-4957-A89F-E620D1DEA623}" dt="2025-02-08T06:46:24.310" v="117" actId="20577"/>
        <pc:sldMkLst>
          <pc:docMk/>
          <pc:sldMk cId="2143490816" sldId="276"/>
        </pc:sldMkLst>
        <pc:spChg chg="mod">
          <ac:chgData name="Siddharth Chaurasiya" userId="f941ed0a9a1ef23f" providerId="LiveId" clId="{BC5DBAC0-115F-4957-A89F-E620D1DEA623}" dt="2025-02-08T06:46:24.310" v="117" actId="20577"/>
          <ac:spMkLst>
            <pc:docMk/>
            <pc:sldMk cId="2143490816" sldId="276"/>
            <ac:spMk id="17" creationId="{FB490B79-8AD5-255C-E4C3-3A5623BC4261}"/>
          </ac:spMkLst>
        </pc:spChg>
      </pc:sldChg>
      <pc:sldChg chg="modSp mod">
        <pc:chgData name="Siddharth Chaurasiya" userId="f941ed0a9a1ef23f" providerId="LiveId" clId="{BC5DBAC0-115F-4957-A89F-E620D1DEA623}" dt="2025-02-08T06:44:12.258" v="48" actId="5793"/>
        <pc:sldMkLst>
          <pc:docMk/>
          <pc:sldMk cId="842058332" sldId="286"/>
        </pc:sldMkLst>
        <pc:spChg chg="mod">
          <ac:chgData name="Siddharth Chaurasiya" userId="f941ed0a9a1ef23f" providerId="LiveId" clId="{BC5DBAC0-115F-4957-A89F-E620D1DEA623}" dt="2025-02-08T06:44:12.258" v="48" actId="5793"/>
          <ac:spMkLst>
            <pc:docMk/>
            <pc:sldMk cId="842058332" sldId="286"/>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8EA35-D53B-4B34-A87F-4ACFEC1A1EFC}" type="datetimeFigureOut">
              <a:rPr lang="en-IN" smtClean="0"/>
              <a:t>16-04-2025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9A576-E1E4-4792-856D-AC8E2ABCB9F0}" type="slidenum">
              <a:rPr lang="en-IN" smtClean="0"/>
              <a:t>‹#›</a:t>
            </a:fld>
            <a:endParaRPr lang="en-IN" dirty="0"/>
          </a:p>
        </p:txBody>
      </p:sp>
    </p:spTree>
    <p:extLst>
      <p:ext uri="{BB962C8B-B14F-4D97-AF65-F5344CB8AC3E}">
        <p14:creationId xmlns:p14="http://schemas.microsoft.com/office/powerpoint/2010/main" val="308170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19A576-E1E4-4792-856D-AC8E2ABCB9F0}" type="slidenum">
              <a:rPr lang="en-IN" smtClean="0"/>
              <a:t>5</a:t>
            </a:fld>
            <a:endParaRPr lang="en-IN" dirty="0"/>
          </a:p>
        </p:txBody>
      </p:sp>
    </p:spTree>
    <p:extLst>
      <p:ext uri="{BB962C8B-B14F-4D97-AF65-F5344CB8AC3E}">
        <p14:creationId xmlns:p14="http://schemas.microsoft.com/office/powerpoint/2010/main" val="60949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9918FF-F7A9-58FE-EEB7-41CF98EB483E}"/>
              </a:ext>
            </a:extLst>
          </p:cNvPr>
          <p:cNvSpPr>
            <a:spLocks noGrp="1"/>
          </p:cNvSpPr>
          <p:nvPr>
            <p:ph type="subTitle" idx="1"/>
          </p:nvPr>
        </p:nvSpPr>
        <p:spPr>
          <a:xfrm>
            <a:off x="888405" y="1181100"/>
            <a:ext cx="16535400" cy="9296400"/>
          </a:xfrm>
        </p:spPr>
        <p:txBody>
          <a:bodyPr>
            <a:normAutofit/>
          </a:bodyPr>
          <a:lstStyle/>
          <a:p>
            <a:pPr marL="0" lvl="0" indent="0" algn="ctr" rtl="0">
              <a:lnSpc>
                <a:spcPct val="100000"/>
              </a:lnSpc>
              <a:spcBef>
                <a:spcPts val="0"/>
              </a:spcBef>
              <a:spcAft>
                <a:spcPts val="0"/>
              </a:spcAft>
              <a:buSzPts val="1200"/>
              <a:buNone/>
            </a:pPr>
            <a:endParaRPr lang="en-IN" sz="32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lang="en-IN"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lang="en-IN"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lang="en-IN" sz="3200" b="1" dirty="0">
              <a:solidFill>
                <a:schemeClr val="dk1"/>
              </a:solidFill>
              <a:latin typeface="Times New Roman"/>
              <a:ea typeface="Times New Roman"/>
              <a:cs typeface="Times New Roman"/>
              <a:sym typeface="Times New Roman"/>
            </a:endParaRPr>
          </a:p>
          <a:p>
            <a:pPr marL="0" lvl="0" indent="0" algn="ctr" rtl="0">
              <a:lnSpc>
                <a:spcPct val="100000"/>
              </a:lnSpc>
              <a:spcBef>
                <a:spcPts val="1600"/>
              </a:spcBef>
              <a:spcAft>
                <a:spcPts val="0"/>
              </a:spcAft>
              <a:buSzPts val="1200"/>
              <a:buNone/>
            </a:pPr>
            <a:r>
              <a:rPr lang="en-IN" sz="3800" b="1" dirty="0">
                <a:solidFill>
                  <a:schemeClr val="dk1"/>
                </a:solidFill>
                <a:latin typeface="Times New Roman"/>
                <a:ea typeface="Times New Roman"/>
                <a:cs typeface="Times New Roman"/>
                <a:sym typeface="Times New Roman"/>
              </a:rPr>
              <a:t>Real Time Object Detection using Computer Vision</a:t>
            </a:r>
          </a:p>
          <a:p>
            <a:pPr marL="0" lvl="0" indent="0" algn="ctr"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By</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Tanveer Angane (22106057)</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Siddharth Chaurasiya (22106060)</a:t>
            </a:r>
          </a:p>
          <a:p>
            <a:pPr marL="0" lvl="0" indent="0" rtl="0">
              <a:lnSpc>
                <a:spcPct val="100000"/>
              </a:lnSpc>
              <a:spcBef>
                <a:spcPts val="1600"/>
              </a:spcBef>
              <a:spcAft>
                <a:spcPts val="0"/>
              </a:spcAft>
              <a:buSzPts val="1200"/>
              <a:buNone/>
            </a:pPr>
            <a:r>
              <a:rPr lang="en-IN" sz="3200" dirty="0">
                <a:solidFill>
                  <a:schemeClr val="dk1"/>
                </a:solidFill>
                <a:latin typeface="Times New Roman"/>
                <a:ea typeface="Times New Roman"/>
                <a:cs typeface="Times New Roman"/>
                <a:sym typeface="Times New Roman"/>
              </a:rPr>
              <a:t>Anish Gawade (22106109)</a:t>
            </a:r>
          </a:p>
          <a:p>
            <a:pPr marL="0" lvl="0" indent="0" algn="ctr" rtl="0">
              <a:lnSpc>
                <a:spcPct val="100000"/>
              </a:lnSpc>
              <a:spcBef>
                <a:spcPts val="1600"/>
              </a:spcBef>
              <a:spcAft>
                <a:spcPts val="0"/>
              </a:spcAft>
              <a:buSzPts val="1200"/>
              <a:buNone/>
            </a:pPr>
            <a:r>
              <a:rPr lang="en-IN" sz="3200" b="1" dirty="0">
                <a:solidFill>
                  <a:schemeClr val="dk1"/>
                </a:solidFill>
                <a:latin typeface="Times New Roman"/>
                <a:ea typeface="Times New Roman"/>
                <a:cs typeface="Times New Roman"/>
                <a:sym typeface="Times New Roman"/>
              </a:rPr>
              <a:t>Under the Guidance of</a:t>
            </a:r>
          </a:p>
          <a:p>
            <a:pPr marL="0" lvl="0" indent="0" algn="ctr" rtl="0">
              <a:lnSpc>
                <a:spcPct val="100000"/>
              </a:lnSpc>
              <a:spcBef>
                <a:spcPts val="1600"/>
              </a:spcBef>
              <a:spcAft>
                <a:spcPts val="1600"/>
              </a:spcAft>
              <a:buSzPts val="1200"/>
              <a:buNone/>
            </a:pPr>
            <a:r>
              <a:rPr lang="en-IN" sz="3200" b="1" dirty="0">
                <a:solidFill>
                  <a:schemeClr val="dk1"/>
                </a:solidFill>
                <a:latin typeface="Times New Roman"/>
                <a:ea typeface="Times New Roman"/>
                <a:cs typeface="Times New Roman"/>
                <a:sym typeface="Times New Roman"/>
              </a:rPr>
              <a:t>Prof. </a:t>
            </a:r>
            <a:r>
              <a:rPr lang="en-IN" b="1" dirty="0">
                <a:solidFill>
                  <a:schemeClr val="dk1"/>
                </a:solidFill>
                <a:latin typeface="Times New Roman"/>
                <a:ea typeface="Times New Roman"/>
                <a:cs typeface="Times New Roman"/>
                <a:sym typeface="Times New Roman"/>
              </a:rPr>
              <a:t>Bharti Khemani</a:t>
            </a:r>
            <a:endParaRPr lang="en-IN" sz="3200" b="1" dirty="0">
              <a:solidFill>
                <a:schemeClr val="dk1"/>
              </a:solidFill>
              <a:latin typeface="Times New Roman"/>
              <a:ea typeface="Times New Roman"/>
              <a:cs typeface="Times New Roman"/>
              <a:sym typeface="Times New Roman"/>
            </a:endParaRPr>
          </a:p>
        </p:txBody>
      </p:sp>
      <p:grpSp>
        <p:nvGrpSpPr>
          <p:cNvPr id="4" name="Group 8">
            <a:extLst>
              <a:ext uri="{FF2B5EF4-FFF2-40B4-BE49-F238E27FC236}">
                <a16:creationId xmlns:a16="http://schemas.microsoft.com/office/drawing/2014/main" id="{D68D994F-2EB8-84F8-6591-23142C4482DD}"/>
              </a:ext>
            </a:extLst>
          </p:cNvPr>
          <p:cNvGrpSpPr/>
          <p:nvPr/>
        </p:nvGrpSpPr>
        <p:grpSpPr>
          <a:xfrm>
            <a:off x="0" y="0"/>
            <a:ext cx="18288180" cy="349920"/>
            <a:chOff x="0" y="0"/>
            <a:chExt cx="24384240" cy="466560"/>
          </a:xfrm>
        </p:grpSpPr>
        <p:sp>
          <p:nvSpPr>
            <p:cNvPr id="5" name="Freeform 9">
              <a:extLst>
                <a:ext uri="{FF2B5EF4-FFF2-40B4-BE49-F238E27FC236}">
                  <a16:creationId xmlns:a16="http://schemas.microsoft.com/office/drawing/2014/main" id="{8F2F64C3-720F-2A52-BB86-BDFF29E0C39C}"/>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pSp>
        <p:nvGrpSpPr>
          <p:cNvPr id="6" name="Group 2">
            <a:extLst>
              <a:ext uri="{FF2B5EF4-FFF2-40B4-BE49-F238E27FC236}">
                <a16:creationId xmlns:a16="http://schemas.microsoft.com/office/drawing/2014/main" id="{D23B4202-9D20-49CB-93CA-E4A717069B96}"/>
              </a:ext>
            </a:extLst>
          </p:cNvPr>
          <p:cNvGrpSpPr/>
          <p:nvPr/>
        </p:nvGrpSpPr>
        <p:grpSpPr>
          <a:xfrm>
            <a:off x="0" y="9937080"/>
            <a:ext cx="9143820" cy="349920"/>
            <a:chOff x="0" y="0"/>
            <a:chExt cx="12191760" cy="466560"/>
          </a:xfrm>
        </p:grpSpPr>
        <p:sp>
          <p:nvSpPr>
            <p:cNvPr id="7" name="Freeform 3">
              <a:extLst>
                <a:ext uri="{FF2B5EF4-FFF2-40B4-BE49-F238E27FC236}">
                  <a16:creationId xmlns:a16="http://schemas.microsoft.com/office/drawing/2014/main" id="{B65C69F4-1425-0071-F982-05C1B955A24F}"/>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8" name="Group 4">
            <a:extLst>
              <a:ext uri="{FF2B5EF4-FFF2-40B4-BE49-F238E27FC236}">
                <a16:creationId xmlns:a16="http://schemas.microsoft.com/office/drawing/2014/main" id="{0739BA5B-32E8-CC67-39F6-ECA73DBDF74F}"/>
              </a:ext>
            </a:extLst>
          </p:cNvPr>
          <p:cNvGrpSpPr/>
          <p:nvPr/>
        </p:nvGrpSpPr>
        <p:grpSpPr>
          <a:xfrm>
            <a:off x="9143820" y="9937080"/>
            <a:ext cx="9143810" cy="349920"/>
            <a:chOff x="0" y="0"/>
            <a:chExt cx="11316240" cy="466560"/>
          </a:xfrm>
        </p:grpSpPr>
        <p:sp>
          <p:nvSpPr>
            <p:cNvPr id="9" name="Freeform 5">
              <a:extLst>
                <a:ext uri="{FF2B5EF4-FFF2-40B4-BE49-F238E27FC236}">
                  <a16:creationId xmlns:a16="http://schemas.microsoft.com/office/drawing/2014/main" id="{993F66A9-DD2A-DE4C-3127-6A069ED6D8F3}"/>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pic>
        <p:nvPicPr>
          <p:cNvPr id="12" name="Picture 3">
            <a:extLst>
              <a:ext uri="{FF2B5EF4-FFF2-40B4-BE49-F238E27FC236}">
                <a16:creationId xmlns:a16="http://schemas.microsoft.com/office/drawing/2014/main" id="{0E250640-9D01-1D2B-37CB-29E0C6828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71499"/>
            <a:ext cx="12268200" cy="218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C22CDED4-5051-EEB3-D4E9-3CA0A437CC43}"/>
              </a:ext>
            </a:extLst>
          </p:cNvPr>
          <p:cNvCxnSpPr>
            <a:cxnSpLocks/>
          </p:cNvCxnSpPr>
          <p:nvPr/>
        </p:nvCxnSpPr>
        <p:spPr>
          <a:xfrm>
            <a:off x="12105" y="3086100"/>
            <a:ext cx="18288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745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79"/>
            <a:ext cx="9144180" cy="399057"/>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p:cNvSpPr txBox="1"/>
          <p:nvPr/>
        </p:nvSpPr>
        <p:spPr>
          <a:xfrm>
            <a:off x="1028700" y="645322"/>
            <a:ext cx="8877300" cy="1098891"/>
          </a:xfrm>
          <a:prstGeom prst="rect">
            <a:avLst/>
          </a:prstGeom>
        </p:spPr>
        <p:txBody>
          <a:bodyPr wrap="square" lIns="0" tIns="0" rIns="0" bIns="0" rtlCol="0" anchor="t">
            <a:spAutoFit/>
          </a:bodyPr>
          <a:lstStyle/>
          <a:p>
            <a:pPr algn="ctr">
              <a:lnSpc>
                <a:spcPts val="9799"/>
              </a:lnSpc>
            </a:pPr>
            <a:r>
              <a:rPr lang="en-US" sz="5200" b="1" dirty="0">
                <a:solidFill>
                  <a:srgbClr val="000000"/>
                </a:solidFill>
                <a:latin typeface="Times New Roman" panose="02020603050405020304" pitchFamily="18" charset="0"/>
                <a:cs typeface="Times New Roman" panose="02020603050405020304" pitchFamily="18" charset="0"/>
              </a:rPr>
              <a:t>PROBLEM STATEMENT:</a:t>
            </a:r>
          </a:p>
        </p:txBody>
      </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609600" y="2288723"/>
            <a:ext cx="16192500" cy="5082160"/>
          </a:xfrm>
          <a:prstGeom prst="rect">
            <a:avLst/>
          </a:prstGeom>
        </p:spPr>
        <p:txBody>
          <a:bodyPr wrap="square" lIns="0" tIns="0" rIns="0" bIns="0" rtlCol="0" anchor="t">
            <a:spAutoFit/>
          </a:bodyPr>
          <a:lstStyle/>
          <a:p>
            <a:pPr marL="838878" lvl="1" indent="-419439" algn="just">
              <a:lnSpc>
                <a:spcPct val="150000"/>
              </a:lnSpc>
              <a:buFont typeface="Arial"/>
              <a:buChar char="•"/>
            </a:pPr>
            <a:r>
              <a:rPr lang="en-US" sz="3200" spc="-2" dirty="0">
                <a:solidFill>
                  <a:srgbClr val="000000"/>
                </a:solidFill>
                <a:latin typeface="Times New Roman" panose="02020603050405020304" pitchFamily="18" charset="0"/>
              </a:rPr>
              <a:t>High Latency &amp; Processing Limitations</a:t>
            </a:r>
          </a:p>
          <a:p>
            <a:pPr marL="419439" lvl="1" algn="just">
              <a:lnSpc>
                <a:spcPct val="150000"/>
              </a:lnSpc>
            </a:pPr>
            <a:r>
              <a:rPr lang="en-US" sz="3200" spc="-2" dirty="0">
                <a:solidFill>
                  <a:srgbClr val="000000"/>
                </a:solidFill>
                <a:latin typeface="Times New Roman" panose="02020603050405020304" pitchFamily="18" charset="0"/>
              </a:rPr>
              <a:t> </a:t>
            </a:r>
          </a:p>
          <a:p>
            <a:pPr marL="838878" lvl="1" indent="-419439" algn="just">
              <a:lnSpc>
                <a:spcPct val="150000"/>
              </a:lnSpc>
              <a:buFont typeface="Arial"/>
              <a:buChar char="•"/>
            </a:pPr>
            <a:r>
              <a:rPr lang="en-US" sz="3200" spc="-2" dirty="0">
                <a:solidFill>
                  <a:srgbClr val="000000"/>
                </a:solidFill>
                <a:latin typeface="Times New Roman" panose="02020603050405020304" pitchFamily="18" charset="0"/>
              </a:rPr>
              <a:t>Scalability &amp; Integration Issues</a:t>
            </a:r>
          </a:p>
          <a:p>
            <a:pPr marL="419439" lvl="1" algn="just">
              <a:lnSpc>
                <a:spcPct val="150000"/>
              </a:lnSpc>
            </a:pPr>
            <a:r>
              <a:rPr lang="en-US" sz="3200" spc="-2" dirty="0">
                <a:solidFill>
                  <a:srgbClr val="000000"/>
                </a:solidFill>
                <a:latin typeface="Times New Roman" panose="02020603050405020304" pitchFamily="18" charset="0"/>
              </a:rPr>
              <a:t> </a:t>
            </a:r>
          </a:p>
          <a:p>
            <a:pPr marL="838878" lvl="1" indent="-419439" algn="just">
              <a:lnSpc>
                <a:spcPct val="150000"/>
              </a:lnSpc>
              <a:buFont typeface="Arial"/>
              <a:buChar char="•"/>
            </a:pPr>
            <a:r>
              <a:rPr lang="en-US" sz="3200" spc="-2" dirty="0">
                <a:solidFill>
                  <a:srgbClr val="000000"/>
                </a:solidFill>
                <a:latin typeface="Times New Roman" panose="02020603050405020304" pitchFamily="18" charset="0"/>
              </a:rPr>
              <a:t>Security &amp; Privacy Risks</a:t>
            </a:r>
          </a:p>
          <a:p>
            <a:pPr marL="419439" lvl="1" algn="just">
              <a:lnSpc>
                <a:spcPct val="150000"/>
              </a:lnSpc>
            </a:pPr>
            <a:r>
              <a:rPr lang="en-US" sz="3200" spc="-2" dirty="0">
                <a:solidFill>
                  <a:srgbClr val="000000"/>
                </a:solidFill>
                <a:latin typeface="Times New Roman" panose="02020603050405020304" pitchFamily="18" charset="0"/>
              </a:rPr>
              <a:t> </a:t>
            </a:r>
          </a:p>
          <a:p>
            <a:pPr marL="838878" lvl="1" indent="-419439" algn="just">
              <a:lnSpc>
                <a:spcPct val="150000"/>
              </a:lnSpc>
              <a:buFont typeface="Arial"/>
              <a:buChar char="•"/>
            </a:pPr>
            <a:r>
              <a:rPr lang="en-US" sz="3200" spc="-2" dirty="0">
                <a:solidFill>
                  <a:srgbClr val="000000"/>
                </a:solidFill>
                <a:latin typeface="Times New Roman" panose="02020603050405020304" pitchFamily="18" charset="0"/>
              </a:rPr>
              <a:t>Maintenance Costs.</a:t>
            </a:r>
          </a:p>
        </p:txBody>
      </p:sp>
    </p:spTree>
    <p:extLst>
      <p:ext uri="{BB962C8B-B14F-4D97-AF65-F5344CB8AC3E}">
        <p14:creationId xmlns:p14="http://schemas.microsoft.com/office/powerpoint/2010/main" val="8420583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FB827-85F8-EDE2-4817-A8359C161F5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1975EB3-4CE3-6B09-45FF-ED1A24FE82B5}"/>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153E5D82-E0D4-ADEC-3F46-1FB0CB612C26}"/>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5F294094-E956-5290-CE60-CDA23C3BC886}"/>
              </a:ext>
            </a:extLst>
          </p:cNvPr>
          <p:cNvGrpSpPr/>
          <p:nvPr/>
        </p:nvGrpSpPr>
        <p:grpSpPr>
          <a:xfrm>
            <a:off x="9143820" y="9937079"/>
            <a:ext cx="9144180" cy="399057"/>
            <a:chOff x="0" y="0"/>
            <a:chExt cx="11316240" cy="466560"/>
          </a:xfrm>
        </p:grpSpPr>
        <p:sp>
          <p:nvSpPr>
            <p:cNvPr id="5" name="Freeform 5">
              <a:extLst>
                <a:ext uri="{FF2B5EF4-FFF2-40B4-BE49-F238E27FC236}">
                  <a16:creationId xmlns:a16="http://schemas.microsoft.com/office/drawing/2014/main" id="{C5DADF65-6C67-D97B-8C63-337E48EAF01C}"/>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a:extLst>
              <a:ext uri="{FF2B5EF4-FFF2-40B4-BE49-F238E27FC236}">
                <a16:creationId xmlns:a16="http://schemas.microsoft.com/office/drawing/2014/main" id="{64CF8C82-07E4-D472-6FCB-B67AC400A337}"/>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0581E4A4-8CF5-83C9-0CDC-F2443614BB1A}"/>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a:extLst>
              <a:ext uri="{FF2B5EF4-FFF2-40B4-BE49-F238E27FC236}">
                <a16:creationId xmlns:a16="http://schemas.microsoft.com/office/drawing/2014/main" id="{A32E4910-DBE7-06FC-B652-4D0DC9808BE8}"/>
              </a:ext>
            </a:extLst>
          </p:cNvPr>
          <p:cNvSpPr txBox="1"/>
          <p:nvPr/>
        </p:nvSpPr>
        <p:spPr>
          <a:xfrm>
            <a:off x="1028700" y="645322"/>
            <a:ext cx="8877300" cy="1098891"/>
          </a:xfrm>
          <a:prstGeom prst="rect">
            <a:avLst/>
          </a:prstGeom>
        </p:spPr>
        <p:txBody>
          <a:bodyPr wrap="square" lIns="0" tIns="0" rIns="0" bIns="0" rtlCol="0" anchor="t">
            <a:spAutoFit/>
          </a:bodyPr>
          <a:lstStyle/>
          <a:p>
            <a:pPr algn="ctr">
              <a:lnSpc>
                <a:spcPts val="9799"/>
              </a:lnSpc>
            </a:pPr>
            <a:r>
              <a:rPr lang="en-US" sz="5200" b="1" dirty="0">
                <a:solidFill>
                  <a:srgbClr val="000000"/>
                </a:solidFill>
                <a:latin typeface="Times New Roman" panose="02020603050405020304" pitchFamily="18" charset="0"/>
                <a:cs typeface="Times New Roman" panose="02020603050405020304" pitchFamily="18" charset="0"/>
              </a:rPr>
              <a:t>Proposed System Design</a:t>
            </a:r>
          </a:p>
        </p:txBody>
      </p:sp>
      <p:sp>
        <p:nvSpPr>
          <p:cNvPr id="11" name="TextBox 11">
            <a:extLst>
              <a:ext uri="{FF2B5EF4-FFF2-40B4-BE49-F238E27FC236}">
                <a16:creationId xmlns:a16="http://schemas.microsoft.com/office/drawing/2014/main" id="{078F4C92-406F-D08B-E6BF-D2DB3F040681}"/>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B17EB92A-2034-D4A2-F9B2-7DD50F5777B4}"/>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8B94CDCE-1C63-AB71-42E1-26DB9855659D}"/>
              </a:ext>
            </a:extLst>
          </p:cNvPr>
          <p:cNvSpPr txBox="1"/>
          <p:nvPr/>
        </p:nvSpPr>
        <p:spPr>
          <a:xfrm>
            <a:off x="609600" y="2288723"/>
            <a:ext cx="16192500" cy="650178"/>
          </a:xfrm>
          <a:prstGeom prst="rect">
            <a:avLst/>
          </a:prstGeom>
        </p:spPr>
        <p:txBody>
          <a:bodyPr wrap="square" lIns="0" tIns="0" rIns="0" bIns="0" rtlCol="0" anchor="t">
            <a:spAutoFit/>
          </a:bodyPr>
          <a:lstStyle/>
          <a:p>
            <a:pPr marL="419439" lvl="1" algn="just">
              <a:lnSpc>
                <a:spcPct val="150000"/>
              </a:lnSpc>
            </a:pPr>
            <a:endParaRPr lang="en-US" sz="3200" spc="-2"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847660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1" name="TextBox 11"/>
          <p:cNvSpPr txBox="1"/>
          <p:nvPr/>
        </p:nvSpPr>
        <p:spPr>
          <a:xfrm>
            <a:off x="10965358" y="4938712"/>
            <a:ext cx="53162" cy="409575"/>
          </a:xfrm>
          <a:prstGeom prst="rect">
            <a:avLst/>
          </a:prstGeom>
        </p:spPr>
        <p:txBody>
          <a:bodyPr wrap="square"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28700" y="762001"/>
            <a:ext cx="12982575" cy="3612399"/>
          </a:xfrm>
          <a:prstGeom prst="rect">
            <a:avLst/>
          </a:prstGeom>
        </p:spPr>
        <p:txBody>
          <a:bodyPr wrap="square" lIns="0" tIns="0" rIns="0" bIns="0" rtlCol="0" anchor="t">
            <a:spAutoFit/>
          </a:bodyPr>
          <a:lstStyle/>
          <a:p>
            <a:pPr>
              <a:lnSpc>
                <a:spcPts val="9799"/>
              </a:lnSpc>
              <a:spcBef>
                <a:spcPct val="0"/>
              </a:spcBef>
            </a:pPr>
            <a:r>
              <a:rPr lang="en-US" sz="5200" dirty="0">
                <a:solidFill>
                  <a:srgbClr val="000000"/>
                </a:solidFill>
                <a:latin typeface="Times New Roman" panose="02020603050405020304" pitchFamily="18" charset="0"/>
                <a:cs typeface="Times New Roman" panose="02020603050405020304" pitchFamily="18" charset="0"/>
              </a:rPr>
              <a:t>FRAMEWORK / ALGORITHM</a:t>
            </a:r>
          </a:p>
          <a:p>
            <a:pPr>
              <a:lnSpc>
                <a:spcPts val="9799"/>
              </a:lnSpc>
              <a:spcBef>
                <a:spcPct val="0"/>
              </a:spcBef>
            </a:pPr>
            <a:endParaRPr lang="en-US" sz="5200" dirty="0">
              <a:solidFill>
                <a:srgbClr val="000000"/>
              </a:solidFill>
              <a:latin typeface="Times New Roman" panose="02020603050405020304" pitchFamily="18" charset="0"/>
              <a:cs typeface="Times New Roman" panose="02020603050405020304" pitchFamily="18" charset="0"/>
            </a:endParaRPr>
          </a:p>
          <a:p>
            <a:pPr>
              <a:lnSpc>
                <a:spcPts val="9799"/>
              </a:lnSpc>
              <a:spcBef>
                <a:spcPct val="0"/>
              </a:spcBef>
            </a:pPr>
            <a:endParaRPr lang="en-US" sz="5200" dirty="0">
              <a:solidFill>
                <a:srgbClr val="00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86201F4-5588-FC5B-6A7A-98471DA62BAC}"/>
              </a:ext>
            </a:extLst>
          </p:cNvPr>
          <p:cNvSpPr txBox="1"/>
          <p:nvPr/>
        </p:nvSpPr>
        <p:spPr>
          <a:xfrm>
            <a:off x="838200" y="2307262"/>
            <a:ext cx="16421100" cy="2421112"/>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YOLO : </a:t>
            </a:r>
            <a:r>
              <a:rPr lang="en-US" sz="2600" dirty="0">
                <a:latin typeface="Times New Roman" panose="02020603050405020304" pitchFamily="18" charset="0"/>
                <a:cs typeface="Times New Roman" panose="02020603050405020304" pitchFamily="18" charset="0"/>
              </a:rPr>
              <a:t>YOLO (You Only Look Once) is a real-time object detection algorithm that detects multiple objects in an image or video in a single pass through a neural network. It is one of the most popular and fastest object detection models, widely used in applications like autonomous vehicles, security surveillance, and medical imaging.</a:t>
            </a:r>
          </a:p>
          <a:p>
            <a:pPr algn="just">
              <a:lnSpc>
                <a:spcPct val="150000"/>
              </a:lnSpc>
            </a:pPr>
            <a:endParaRPr lang="en-IN" sz="26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86332288-9A03-84C2-39C4-D333B32D94A2}"/>
              </a:ext>
            </a:extLst>
          </p:cNvPr>
          <p:cNvGraphicFramePr>
            <a:graphicFrameLocks noGrp="1"/>
          </p:cNvGraphicFramePr>
          <p:nvPr>
            <p:extLst>
              <p:ext uri="{D42A27DB-BD31-4B8C-83A1-F6EECF244321}">
                <p14:modId xmlns:p14="http://schemas.microsoft.com/office/powerpoint/2010/main" val="4201102848"/>
              </p:ext>
            </p:extLst>
          </p:nvPr>
        </p:nvGraphicFramePr>
        <p:xfrm>
          <a:off x="1600200" y="4752186"/>
          <a:ext cx="13639804" cy="4277516"/>
        </p:xfrm>
        <a:graphic>
          <a:graphicData uri="http://schemas.openxmlformats.org/drawingml/2006/table">
            <a:tbl>
              <a:tblPr firstRow="1" firstCol="1" bandRow="1">
                <a:tableStyleId>{5C22544A-7EE6-4342-B048-85BDC9FD1C3A}</a:tableStyleId>
              </a:tblPr>
              <a:tblGrid>
                <a:gridCol w="3409951">
                  <a:extLst>
                    <a:ext uri="{9D8B030D-6E8A-4147-A177-3AD203B41FA5}">
                      <a16:colId xmlns:a16="http://schemas.microsoft.com/office/drawing/2014/main" val="2664665946"/>
                    </a:ext>
                  </a:extLst>
                </a:gridCol>
                <a:gridCol w="3409951">
                  <a:extLst>
                    <a:ext uri="{9D8B030D-6E8A-4147-A177-3AD203B41FA5}">
                      <a16:colId xmlns:a16="http://schemas.microsoft.com/office/drawing/2014/main" val="3702927026"/>
                    </a:ext>
                  </a:extLst>
                </a:gridCol>
                <a:gridCol w="3409951">
                  <a:extLst>
                    <a:ext uri="{9D8B030D-6E8A-4147-A177-3AD203B41FA5}">
                      <a16:colId xmlns:a16="http://schemas.microsoft.com/office/drawing/2014/main" val="2162001145"/>
                    </a:ext>
                  </a:extLst>
                </a:gridCol>
                <a:gridCol w="3409951">
                  <a:extLst>
                    <a:ext uri="{9D8B030D-6E8A-4147-A177-3AD203B41FA5}">
                      <a16:colId xmlns:a16="http://schemas.microsoft.com/office/drawing/2014/main" val="1246754470"/>
                    </a:ext>
                  </a:extLst>
                </a:gridCol>
              </a:tblGrid>
              <a:tr h="537855">
                <a:tc>
                  <a:txBody>
                    <a:bodyPr/>
                    <a:lstStyle/>
                    <a:p>
                      <a:pPr marL="0" marR="0" algn="ctr">
                        <a:lnSpc>
                          <a:spcPct val="107000"/>
                        </a:lnSpc>
                        <a:spcAft>
                          <a:spcPts val="800"/>
                        </a:spcAft>
                      </a:pPr>
                      <a:r>
                        <a:rPr lang="en-IN" sz="1200" kern="0">
                          <a:effectLst/>
                        </a:rPr>
                        <a:t>Model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ctr">
                        <a:lnSpc>
                          <a:spcPct val="107000"/>
                        </a:lnSpc>
                        <a:spcAft>
                          <a:spcPts val="800"/>
                        </a:spcAft>
                      </a:pPr>
                      <a:r>
                        <a:rPr lang="en-IN" sz="1200" kern="0">
                          <a:effectLst/>
                        </a:rPr>
                        <a:t>Speed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ctr">
                        <a:lnSpc>
                          <a:spcPct val="107000"/>
                        </a:lnSpc>
                        <a:spcAft>
                          <a:spcPts val="800"/>
                        </a:spcAft>
                      </a:pPr>
                      <a:r>
                        <a:rPr lang="en-IN" sz="1200" kern="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gn="ctr">
                        <a:lnSpc>
                          <a:spcPct val="107000"/>
                        </a:lnSpc>
                        <a:spcAft>
                          <a:spcPts val="800"/>
                        </a:spcAft>
                      </a:pPr>
                      <a:r>
                        <a:rPr lang="en-IN" sz="1200" kern="0">
                          <a:effectLst/>
                        </a:rPr>
                        <a:t>Best For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989801921"/>
                  </a:ext>
                </a:extLst>
              </a:tr>
              <a:tr h="537855">
                <a:tc>
                  <a:txBody>
                    <a:bodyPr/>
                    <a:lstStyle/>
                    <a:p>
                      <a:pPr marL="0" marR="0">
                        <a:lnSpc>
                          <a:spcPct val="107000"/>
                        </a:lnSpc>
                        <a:spcAft>
                          <a:spcPts val="800"/>
                        </a:spcAft>
                      </a:pPr>
                      <a:r>
                        <a:rPr lang="en-IN" sz="1200" kern="0">
                          <a:effectLst/>
                        </a:rPr>
                        <a:t>YOLOv8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85%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Fast, high 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59107890"/>
                  </a:ext>
                </a:extLst>
              </a:tr>
              <a:tr h="539705">
                <a:tc>
                  <a:txBody>
                    <a:bodyPr/>
                    <a:lstStyle/>
                    <a:p>
                      <a:pPr marL="0" marR="0">
                        <a:lnSpc>
                          <a:spcPct val="107000"/>
                        </a:lnSpc>
                        <a:spcAft>
                          <a:spcPts val="800"/>
                        </a:spcAft>
                      </a:pPr>
                      <a:r>
                        <a:rPr lang="en-IN" sz="1200" kern="0">
                          <a:effectLst/>
                        </a:rPr>
                        <a:t>SSD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80%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dirty="0">
                          <a:effectLst/>
                        </a:rPr>
                        <a:t>75%</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Lightweight, good 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1099699817"/>
                  </a:ext>
                </a:extLst>
              </a:tr>
              <a:tr h="537855">
                <a:tc>
                  <a:txBody>
                    <a:bodyPr/>
                    <a:lstStyle/>
                    <a:p>
                      <a:pPr marL="0" marR="0">
                        <a:lnSpc>
                          <a:spcPct val="107000"/>
                        </a:lnSpc>
                        <a:spcAft>
                          <a:spcPts val="800"/>
                        </a:spcAft>
                      </a:pPr>
                      <a:r>
                        <a:rPr lang="en-IN" sz="1200" kern="0">
                          <a:effectLst/>
                        </a:rPr>
                        <a:t>EfficientDet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70%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90%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High accuracy, lightweight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3183028112"/>
                  </a:ext>
                </a:extLst>
              </a:tr>
              <a:tr h="537855">
                <a:tc>
                  <a:txBody>
                    <a:bodyPr/>
                    <a:lstStyle/>
                    <a:p>
                      <a:pPr marL="0" marR="0">
                        <a:lnSpc>
                          <a:spcPct val="107000"/>
                        </a:lnSpc>
                        <a:spcAft>
                          <a:spcPts val="800"/>
                        </a:spcAft>
                      </a:pPr>
                      <a:r>
                        <a:rPr lang="en-IN" sz="1200" kern="0">
                          <a:effectLst/>
                        </a:rPr>
                        <a:t>CenterNet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85%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dirty="0">
                          <a:effectLst/>
                        </a:rPr>
                        <a:t>88%</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Pose and object detection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4132764499"/>
                  </a:ext>
                </a:extLst>
              </a:tr>
              <a:tr h="1048536">
                <a:tc>
                  <a:txBody>
                    <a:bodyPr/>
                    <a:lstStyle/>
                    <a:p>
                      <a:pPr marL="0" marR="0">
                        <a:lnSpc>
                          <a:spcPct val="107000"/>
                        </a:lnSpc>
                        <a:spcAft>
                          <a:spcPts val="800"/>
                        </a:spcAft>
                      </a:pPr>
                      <a:r>
                        <a:rPr lang="en-IN" sz="1200" kern="0">
                          <a:effectLst/>
                        </a:rPr>
                        <a:t>Faster R-CNN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40%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92%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High accuracy (not real-time)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3160621151"/>
                  </a:ext>
                </a:extLst>
              </a:tr>
              <a:tr h="537855">
                <a:tc>
                  <a:txBody>
                    <a:bodyPr/>
                    <a:lstStyle/>
                    <a:p>
                      <a:pPr marL="0" marR="0">
                        <a:lnSpc>
                          <a:spcPct val="107000"/>
                        </a:lnSpc>
                        <a:spcAft>
                          <a:spcPts val="800"/>
                        </a:spcAft>
                      </a:pPr>
                      <a:r>
                        <a:rPr lang="en-IN" sz="1200" kern="0">
                          <a:effectLst/>
                        </a:rPr>
                        <a:t>RetinaNet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30%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a:effectLst/>
                        </a:rPr>
                        <a:t>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marL="0" marR="0">
                        <a:lnSpc>
                          <a:spcPct val="107000"/>
                        </a:lnSpc>
                        <a:spcAft>
                          <a:spcPts val="800"/>
                        </a:spcAft>
                      </a:pPr>
                      <a:r>
                        <a:rPr lang="en-IN" sz="1200" kern="0" dirty="0">
                          <a:effectLst/>
                        </a:rPr>
                        <a:t>Small object detection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2346267886"/>
                  </a:ext>
                </a:extLst>
              </a:tr>
            </a:tbl>
          </a:graphicData>
        </a:graphic>
      </p:graphicFrame>
    </p:spTree>
    <p:extLst>
      <p:ext uri="{BB962C8B-B14F-4D97-AF65-F5344CB8AC3E}">
        <p14:creationId xmlns:p14="http://schemas.microsoft.com/office/powerpoint/2010/main" val="19165427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27022-8419-33CE-2BB9-E818B0046E7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D6ECA3E-A434-0D7B-0973-5AC6E25B5AAD}"/>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1A4BA083-DA56-0951-C498-27A1D065C570}"/>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9DE2E17E-7B1F-1376-EA1F-08F728453517}"/>
              </a:ext>
            </a:extLst>
          </p:cNvPr>
          <p:cNvGrpSpPr/>
          <p:nvPr/>
        </p:nvGrpSpPr>
        <p:grpSpPr>
          <a:xfrm>
            <a:off x="9143820" y="9937079"/>
            <a:ext cx="9144180" cy="399057"/>
            <a:chOff x="0" y="0"/>
            <a:chExt cx="11316240" cy="466560"/>
          </a:xfrm>
        </p:grpSpPr>
        <p:sp>
          <p:nvSpPr>
            <p:cNvPr id="5" name="Freeform 5">
              <a:extLst>
                <a:ext uri="{FF2B5EF4-FFF2-40B4-BE49-F238E27FC236}">
                  <a16:creationId xmlns:a16="http://schemas.microsoft.com/office/drawing/2014/main" id="{07B143FA-29BE-AFB4-EC01-0D83462DBA9A}"/>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a:extLst>
              <a:ext uri="{FF2B5EF4-FFF2-40B4-BE49-F238E27FC236}">
                <a16:creationId xmlns:a16="http://schemas.microsoft.com/office/drawing/2014/main" id="{9396868A-2FDB-B797-EFE4-230D24F0DBF4}"/>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CAC7B13E-A13B-4535-0F72-0D3E41627728}"/>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a:extLst>
              <a:ext uri="{FF2B5EF4-FFF2-40B4-BE49-F238E27FC236}">
                <a16:creationId xmlns:a16="http://schemas.microsoft.com/office/drawing/2014/main" id="{A584270A-37AA-98CB-779E-BC21C655711D}"/>
              </a:ext>
            </a:extLst>
          </p:cNvPr>
          <p:cNvSpPr txBox="1"/>
          <p:nvPr/>
        </p:nvSpPr>
        <p:spPr>
          <a:xfrm>
            <a:off x="1028700" y="645322"/>
            <a:ext cx="8877300" cy="1098891"/>
          </a:xfrm>
          <a:prstGeom prst="rect">
            <a:avLst/>
          </a:prstGeom>
        </p:spPr>
        <p:txBody>
          <a:bodyPr wrap="square" lIns="0" tIns="0" rIns="0" bIns="0" rtlCol="0" anchor="t">
            <a:spAutoFit/>
          </a:bodyPr>
          <a:lstStyle/>
          <a:p>
            <a:pPr>
              <a:lnSpc>
                <a:spcPts val="9799"/>
              </a:lnSpc>
            </a:pPr>
            <a:r>
              <a:rPr lang="en-US" sz="5200" b="1" dirty="0">
                <a:solidFill>
                  <a:srgbClr val="000000"/>
                </a:solidFill>
                <a:latin typeface="Times New Roman" panose="02020603050405020304" pitchFamily="18" charset="0"/>
                <a:cs typeface="Times New Roman" panose="02020603050405020304" pitchFamily="18" charset="0"/>
              </a:rPr>
              <a:t>TECHNOLOGY USED:</a:t>
            </a:r>
          </a:p>
        </p:txBody>
      </p:sp>
      <p:sp>
        <p:nvSpPr>
          <p:cNvPr id="11" name="TextBox 11">
            <a:extLst>
              <a:ext uri="{FF2B5EF4-FFF2-40B4-BE49-F238E27FC236}">
                <a16:creationId xmlns:a16="http://schemas.microsoft.com/office/drawing/2014/main" id="{952A5EA7-9FD9-6490-7B62-E0B476652830}"/>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634CAF65-7D28-9E2E-6B46-51644B68DE49}"/>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56E425CC-F5C1-F7B1-9179-A2E59D06DF77}"/>
              </a:ext>
            </a:extLst>
          </p:cNvPr>
          <p:cNvSpPr txBox="1"/>
          <p:nvPr/>
        </p:nvSpPr>
        <p:spPr>
          <a:xfrm>
            <a:off x="838200" y="1866900"/>
            <a:ext cx="16192500" cy="8036815"/>
          </a:xfrm>
          <a:prstGeom prst="rect">
            <a:avLst/>
          </a:prstGeom>
        </p:spPr>
        <p:txBody>
          <a:bodyPr wrap="square" lIns="0" tIns="0" rIns="0" bIns="0" rtlCol="0" anchor="t">
            <a:spAutoFit/>
          </a:bodyPr>
          <a:lstStyle/>
          <a:p>
            <a:pPr marL="419439" lvl="1">
              <a:lnSpc>
                <a:spcPct val="150000"/>
              </a:lnSpc>
            </a:pPr>
            <a:r>
              <a:rPr lang="en-US" sz="3200" spc="-2" dirty="0">
                <a:solidFill>
                  <a:srgbClr val="000000"/>
                </a:solidFill>
                <a:latin typeface="Times New Roman" panose="02020603050405020304" pitchFamily="18" charset="0"/>
              </a:rPr>
              <a:t>Python Library:</a:t>
            </a:r>
          </a:p>
          <a:p>
            <a:pPr marL="838878" lvl="1" indent="-419439">
              <a:lnSpc>
                <a:spcPct val="150000"/>
              </a:lnSpc>
              <a:buFont typeface="Arial"/>
              <a:buChar char="•"/>
            </a:pPr>
            <a:r>
              <a:rPr lang="en-US" sz="3200" spc="-2" dirty="0">
                <a:solidFill>
                  <a:srgbClr val="000000"/>
                </a:solidFill>
                <a:latin typeface="Times New Roman" panose="02020603050405020304" pitchFamily="18" charset="0"/>
              </a:rPr>
              <a:t>ultralytics (YOLO) → This imports YOLOv10 for real-time object detection.</a:t>
            </a:r>
          </a:p>
          <a:p>
            <a:pPr marL="838878" lvl="1" indent="-419439">
              <a:lnSpc>
                <a:spcPct val="150000"/>
              </a:lnSpc>
              <a:buFont typeface="Arial"/>
              <a:buChar char="•"/>
            </a:pPr>
            <a:r>
              <a:rPr lang="en-US" sz="3200" spc="-2" dirty="0">
                <a:solidFill>
                  <a:srgbClr val="000000"/>
                </a:solidFill>
                <a:latin typeface="Times New Roman" panose="02020603050405020304" pitchFamily="18" charset="0"/>
              </a:rPr>
              <a:t>cvzone → Simplifies computer vision tasks like adding text and bounding boxes.</a:t>
            </a:r>
          </a:p>
          <a:p>
            <a:pPr marL="838878" lvl="1" indent="-419439">
              <a:lnSpc>
                <a:spcPct val="150000"/>
              </a:lnSpc>
              <a:buFont typeface="Arial"/>
              <a:buChar char="•"/>
            </a:pPr>
            <a:r>
              <a:rPr lang="en-US" sz="3200" spc="-2" dirty="0">
                <a:solidFill>
                  <a:srgbClr val="000000"/>
                </a:solidFill>
                <a:latin typeface="Times New Roman" panose="02020603050405020304" pitchFamily="18" charset="0"/>
              </a:rPr>
              <a:t>cv2 (OpenCV) → Used for handling video input, displaying frames, and drawing rectangles.</a:t>
            </a:r>
          </a:p>
          <a:p>
            <a:pPr marL="419439" lvl="1">
              <a:lnSpc>
                <a:spcPct val="150000"/>
              </a:lnSpc>
            </a:pPr>
            <a:r>
              <a:rPr lang="en-US" sz="3200" spc="-2" dirty="0">
                <a:solidFill>
                  <a:srgbClr val="000000"/>
                </a:solidFill>
                <a:latin typeface="Times New Roman" panose="02020603050405020304" pitchFamily="18" charset="0"/>
              </a:rPr>
              <a:t>IoT  Hardware:</a:t>
            </a:r>
          </a:p>
          <a:p>
            <a:pPr marL="876639" lvl="1" indent="-457200">
              <a:lnSpc>
                <a:spcPct val="150000"/>
              </a:lnSpc>
              <a:buFont typeface="Arial" panose="020B0604020202020204" pitchFamily="34" charset="0"/>
              <a:buChar char="•"/>
            </a:pPr>
            <a:r>
              <a:rPr lang="en-US" sz="3200" spc="-2" dirty="0">
                <a:solidFill>
                  <a:srgbClr val="000000"/>
                </a:solidFill>
                <a:latin typeface="Times New Roman" panose="02020603050405020304" pitchFamily="18" charset="0"/>
              </a:rPr>
              <a:t>ESP32</a:t>
            </a:r>
          </a:p>
          <a:p>
            <a:pPr marL="876639" lvl="1" indent="-457200">
              <a:lnSpc>
                <a:spcPct val="150000"/>
              </a:lnSpc>
              <a:buFont typeface="Arial" panose="020B0604020202020204" pitchFamily="34" charset="0"/>
              <a:buChar char="•"/>
            </a:pPr>
            <a:r>
              <a:rPr lang="en-US" sz="3200" spc="-2" dirty="0">
                <a:solidFill>
                  <a:srgbClr val="000000"/>
                </a:solidFill>
                <a:latin typeface="Times New Roman" panose="02020603050405020304" pitchFamily="18" charset="0"/>
              </a:rPr>
              <a:t>Raspberry Pi </a:t>
            </a:r>
          </a:p>
          <a:p>
            <a:pPr marL="419439" lvl="1">
              <a:lnSpc>
                <a:spcPct val="150000"/>
              </a:lnSpc>
            </a:pPr>
            <a:r>
              <a:rPr lang="en-US" sz="3200" spc="-2" dirty="0">
                <a:solidFill>
                  <a:srgbClr val="000000"/>
                </a:solidFill>
                <a:latin typeface="Times New Roman" panose="02020603050405020304" pitchFamily="18" charset="0"/>
              </a:rPr>
              <a:t>Frontend :</a:t>
            </a:r>
          </a:p>
          <a:p>
            <a:pPr marL="876639" lvl="1" indent="-457200">
              <a:lnSpc>
                <a:spcPct val="150000"/>
              </a:lnSpc>
              <a:buFont typeface="Arial" panose="020B0604020202020204" pitchFamily="34" charset="0"/>
              <a:buChar char="•"/>
            </a:pPr>
            <a:r>
              <a:rPr lang="en-US" sz="3200" spc="-2" dirty="0">
                <a:solidFill>
                  <a:srgbClr val="000000"/>
                </a:solidFill>
                <a:latin typeface="Times New Roman" panose="02020603050405020304" pitchFamily="18" charset="0"/>
              </a:rPr>
              <a:t>Flask –  for dashboard  </a:t>
            </a:r>
          </a:p>
          <a:p>
            <a:pPr marL="419439" lvl="1">
              <a:lnSpc>
                <a:spcPct val="150000"/>
              </a:lnSpc>
            </a:pPr>
            <a:endParaRPr lang="en-US" sz="3200" spc="-2" dirty="0">
              <a:solidFill>
                <a:srgbClr val="000000"/>
              </a:solidFill>
              <a:latin typeface="Times New Roman" panose="02020603050405020304" pitchFamily="18" charset="0"/>
            </a:endParaRPr>
          </a:p>
          <a:p>
            <a:pPr marL="876639" lvl="1" indent="-457200">
              <a:lnSpc>
                <a:spcPct val="150000"/>
              </a:lnSpc>
              <a:buFont typeface="Arial" panose="020B0604020202020204" pitchFamily="34" charset="0"/>
              <a:buChar char="•"/>
            </a:pPr>
            <a:endParaRPr lang="en-US" sz="3200" spc="-2"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694578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0EA4F-C194-C0E2-89C1-39B03ECE527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A6F6CAC-81D2-2D1E-1A9E-A8F7FD145D62}"/>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D731A0CA-7BC4-ABD1-FFC2-26C8E7889410}"/>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CAF3A3DE-2807-C4EF-8110-9A0D5BFB3C1D}"/>
              </a:ext>
            </a:extLst>
          </p:cNvPr>
          <p:cNvGrpSpPr/>
          <p:nvPr/>
        </p:nvGrpSpPr>
        <p:grpSpPr>
          <a:xfrm>
            <a:off x="9143820" y="9937079"/>
            <a:ext cx="9144180" cy="399057"/>
            <a:chOff x="0" y="0"/>
            <a:chExt cx="11316240" cy="466560"/>
          </a:xfrm>
        </p:grpSpPr>
        <p:sp>
          <p:nvSpPr>
            <p:cNvPr id="5" name="Freeform 5">
              <a:extLst>
                <a:ext uri="{FF2B5EF4-FFF2-40B4-BE49-F238E27FC236}">
                  <a16:creationId xmlns:a16="http://schemas.microsoft.com/office/drawing/2014/main" id="{AB612D09-9D62-4E7D-DCC4-4BFBB27FBD74}"/>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a:extLst>
              <a:ext uri="{FF2B5EF4-FFF2-40B4-BE49-F238E27FC236}">
                <a16:creationId xmlns:a16="http://schemas.microsoft.com/office/drawing/2014/main" id="{5EEF9C83-9C72-D2F5-289E-42850174EAE2}"/>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C60CB781-C888-FCB3-684A-B6DE5803CE47}"/>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a:extLst>
              <a:ext uri="{FF2B5EF4-FFF2-40B4-BE49-F238E27FC236}">
                <a16:creationId xmlns:a16="http://schemas.microsoft.com/office/drawing/2014/main" id="{04276B5F-3ED0-8B6C-F387-4A169090172A}"/>
              </a:ext>
            </a:extLst>
          </p:cNvPr>
          <p:cNvSpPr txBox="1"/>
          <p:nvPr/>
        </p:nvSpPr>
        <p:spPr>
          <a:xfrm>
            <a:off x="1028700" y="645322"/>
            <a:ext cx="8877300" cy="772840"/>
          </a:xfrm>
          <a:prstGeom prst="rect">
            <a:avLst/>
          </a:prstGeom>
        </p:spPr>
        <p:txBody>
          <a:bodyPr wrap="square" lIns="0" tIns="0" rIns="0" bIns="0" rtlCol="0" anchor="t">
            <a:spAutoFit/>
          </a:bodyPr>
          <a:lstStyle/>
          <a:p>
            <a:pPr marL="0" marR="0" lvl="0" indent="0" algn="l" rtl="0">
              <a:lnSpc>
                <a:spcPct val="93000"/>
              </a:lnSpc>
              <a:spcBef>
                <a:spcPts val="0"/>
              </a:spcBef>
              <a:spcAft>
                <a:spcPts val="0"/>
              </a:spcAft>
              <a:buClr>
                <a:srgbClr val="000000"/>
              </a:buClr>
              <a:buSzPts val="3600"/>
              <a:buFont typeface="Times New Roman"/>
              <a:buNone/>
            </a:pPr>
            <a:r>
              <a:rPr lang="en-US" sz="5400" b="1" i="0" u="none" dirty="0">
                <a:solidFill>
                  <a:srgbClr val="000000"/>
                </a:solidFill>
                <a:latin typeface="Times New Roman"/>
                <a:ea typeface="Times New Roman"/>
                <a:cs typeface="Times New Roman"/>
                <a:sym typeface="Times New Roman"/>
              </a:rPr>
              <a:t>Implementation</a:t>
            </a:r>
            <a:r>
              <a:rPr lang="en-US" sz="5400" b="1" dirty="0">
                <a:latin typeface="Times New Roman"/>
                <a:ea typeface="Times New Roman"/>
                <a:cs typeface="Times New Roman"/>
                <a:sym typeface="Times New Roman"/>
              </a:rPr>
              <a:t>:</a:t>
            </a:r>
            <a:r>
              <a:rPr lang="en-US" sz="5400" b="1" i="0" u="none" dirty="0">
                <a:solidFill>
                  <a:srgbClr val="000000"/>
                </a:solidFill>
                <a:latin typeface="Times New Roman"/>
                <a:ea typeface="Times New Roman"/>
                <a:cs typeface="Times New Roman"/>
                <a:sym typeface="Times New Roman"/>
              </a:rPr>
              <a:t> </a:t>
            </a:r>
            <a:endParaRPr lang="en-US" sz="4400" dirty="0"/>
          </a:p>
        </p:txBody>
      </p:sp>
      <p:sp>
        <p:nvSpPr>
          <p:cNvPr id="11" name="TextBox 11">
            <a:extLst>
              <a:ext uri="{FF2B5EF4-FFF2-40B4-BE49-F238E27FC236}">
                <a16:creationId xmlns:a16="http://schemas.microsoft.com/office/drawing/2014/main" id="{48321B24-0ACE-2D27-904C-8695129FA82D}"/>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E2F3484C-B705-2939-AA98-21C9E3342849}"/>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927C4CE0-A0A2-EE89-D06D-5AA3AE4F0E8F}"/>
              </a:ext>
            </a:extLst>
          </p:cNvPr>
          <p:cNvSpPr txBox="1"/>
          <p:nvPr/>
        </p:nvSpPr>
        <p:spPr>
          <a:xfrm>
            <a:off x="838200" y="1866900"/>
            <a:ext cx="16192500" cy="1388842"/>
          </a:xfrm>
          <a:prstGeom prst="rect">
            <a:avLst/>
          </a:prstGeom>
        </p:spPr>
        <p:txBody>
          <a:bodyPr wrap="square" lIns="0" tIns="0" rIns="0" bIns="0" rtlCol="0" anchor="t">
            <a:spAutoFit/>
          </a:bodyPr>
          <a:lstStyle/>
          <a:p>
            <a:pPr marL="419439" lvl="1">
              <a:lnSpc>
                <a:spcPct val="150000"/>
              </a:lnSpc>
            </a:pPr>
            <a:endParaRPr lang="en-US" sz="3200" spc="-2" dirty="0">
              <a:solidFill>
                <a:srgbClr val="000000"/>
              </a:solidFill>
              <a:latin typeface="Times New Roman" panose="02020603050405020304" pitchFamily="18" charset="0"/>
            </a:endParaRPr>
          </a:p>
          <a:p>
            <a:pPr marL="876639" lvl="1" indent="-457200">
              <a:lnSpc>
                <a:spcPct val="150000"/>
              </a:lnSpc>
              <a:buFont typeface="Arial" panose="020B0604020202020204" pitchFamily="34" charset="0"/>
              <a:buChar char="•"/>
            </a:pPr>
            <a:endParaRPr lang="en-US" sz="3200" spc="-2" dirty="0">
              <a:solidFill>
                <a:srgbClr val="000000"/>
              </a:solidFill>
              <a:latin typeface="Times New Roman" panose="02020603050405020304" pitchFamily="18" charset="0"/>
            </a:endParaRPr>
          </a:p>
        </p:txBody>
      </p:sp>
      <p:pic>
        <p:nvPicPr>
          <p:cNvPr id="14" name="Picture 13">
            <a:extLst>
              <a:ext uri="{FF2B5EF4-FFF2-40B4-BE49-F238E27FC236}">
                <a16:creationId xmlns:a16="http://schemas.microsoft.com/office/drawing/2014/main" id="{030B6D6C-9EFE-9CD1-31B4-9EB7E677D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11" y="1680351"/>
            <a:ext cx="17395078" cy="7577949"/>
          </a:xfrm>
          <a:prstGeom prst="rect">
            <a:avLst/>
          </a:prstGeom>
        </p:spPr>
      </p:pic>
    </p:spTree>
    <p:extLst>
      <p:ext uri="{BB962C8B-B14F-4D97-AF65-F5344CB8AC3E}">
        <p14:creationId xmlns:p14="http://schemas.microsoft.com/office/powerpoint/2010/main" val="2924701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AAE3D-95EF-823B-DAE9-950198C88AA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9E775CE-DC81-8CBE-57BC-557BD1711777}"/>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79BD64DC-CA4A-71C9-2D43-0C5C59417D2C}"/>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5CBE396A-556D-83D2-B3D1-51FF7E994A54}"/>
              </a:ext>
            </a:extLst>
          </p:cNvPr>
          <p:cNvGrpSpPr/>
          <p:nvPr/>
        </p:nvGrpSpPr>
        <p:grpSpPr>
          <a:xfrm>
            <a:off x="9143820" y="9937079"/>
            <a:ext cx="9144180" cy="399057"/>
            <a:chOff x="0" y="0"/>
            <a:chExt cx="11316240" cy="466560"/>
          </a:xfrm>
        </p:grpSpPr>
        <p:sp>
          <p:nvSpPr>
            <p:cNvPr id="5" name="Freeform 5">
              <a:extLst>
                <a:ext uri="{FF2B5EF4-FFF2-40B4-BE49-F238E27FC236}">
                  <a16:creationId xmlns:a16="http://schemas.microsoft.com/office/drawing/2014/main" id="{D43C6331-6F7B-1FD1-9941-CC0B021DB4E5}"/>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a:extLst>
              <a:ext uri="{FF2B5EF4-FFF2-40B4-BE49-F238E27FC236}">
                <a16:creationId xmlns:a16="http://schemas.microsoft.com/office/drawing/2014/main" id="{AE5C2681-3A1A-29C8-09DB-2126B7BC450C}"/>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042B7AC1-F0F3-6504-88D5-275916EB5063}"/>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a:extLst>
              <a:ext uri="{FF2B5EF4-FFF2-40B4-BE49-F238E27FC236}">
                <a16:creationId xmlns:a16="http://schemas.microsoft.com/office/drawing/2014/main" id="{6780FE67-4352-631A-536D-69CF22663A5D}"/>
              </a:ext>
            </a:extLst>
          </p:cNvPr>
          <p:cNvSpPr txBox="1"/>
          <p:nvPr/>
        </p:nvSpPr>
        <p:spPr>
          <a:xfrm>
            <a:off x="1028700" y="645322"/>
            <a:ext cx="8877300" cy="772840"/>
          </a:xfrm>
          <a:prstGeom prst="rect">
            <a:avLst/>
          </a:prstGeom>
        </p:spPr>
        <p:txBody>
          <a:bodyPr wrap="square" lIns="0" tIns="0" rIns="0" bIns="0" rtlCol="0" anchor="t">
            <a:spAutoFit/>
          </a:bodyPr>
          <a:lstStyle/>
          <a:p>
            <a:pPr marL="0" marR="0" lvl="0" indent="0" algn="l" rtl="0">
              <a:lnSpc>
                <a:spcPct val="93000"/>
              </a:lnSpc>
              <a:spcBef>
                <a:spcPts val="0"/>
              </a:spcBef>
              <a:spcAft>
                <a:spcPts val="0"/>
              </a:spcAft>
              <a:buClr>
                <a:srgbClr val="000000"/>
              </a:buClr>
              <a:buSzPts val="3600"/>
              <a:buFont typeface="Times New Roman"/>
              <a:buNone/>
            </a:pPr>
            <a:r>
              <a:rPr lang="en-US" sz="5400" b="1" i="0" u="none" dirty="0">
                <a:solidFill>
                  <a:srgbClr val="000000"/>
                </a:solidFill>
                <a:latin typeface="Times New Roman"/>
                <a:ea typeface="Times New Roman"/>
                <a:cs typeface="Times New Roman"/>
                <a:sym typeface="Times New Roman"/>
              </a:rPr>
              <a:t>Implementation</a:t>
            </a:r>
            <a:r>
              <a:rPr lang="en-US" sz="5400" b="1" dirty="0">
                <a:latin typeface="Times New Roman"/>
                <a:ea typeface="Times New Roman"/>
                <a:cs typeface="Times New Roman"/>
                <a:sym typeface="Times New Roman"/>
              </a:rPr>
              <a:t>:</a:t>
            </a:r>
            <a:r>
              <a:rPr lang="en-US" sz="5400" b="1" i="0" u="none" dirty="0">
                <a:solidFill>
                  <a:srgbClr val="000000"/>
                </a:solidFill>
                <a:latin typeface="Times New Roman"/>
                <a:ea typeface="Times New Roman"/>
                <a:cs typeface="Times New Roman"/>
                <a:sym typeface="Times New Roman"/>
              </a:rPr>
              <a:t> </a:t>
            </a:r>
            <a:endParaRPr lang="en-US" sz="4400" dirty="0"/>
          </a:p>
        </p:txBody>
      </p:sp>
      <p:sp>
        <p:nvSpPr>
          <p:cNvPr id="11" name="TextBox 11">
            <a:extLst>
              <a:ext uri="{FF2B5EF4-FFF2-40B4-BE49-F238E27FC236}">
                <a16:creationId xmlns:a16="http://schemas.microsoft.com/office/drawing/2014/main" id="{F30B6DCC-93EA-A191-D64F-3C364757C15B}"/>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DB693294-58B0-B1A9-987C-1DA5DFE16A03}"/>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C4CA44E5-7162-2772-49F9-F09BC8173DBF}"/>
              </a:ext>
            </a:extLst>
          </p:cNvPr>
          <p:cNvSpPr txBox="1"/>
          <p:nvPr/>
        </p:nvSpPr>
        <p:spPr>
          <a:xfrm>
            <a:off x="838200" y="1866900"/>
            <a:ext cx="16192500" cy="1388842"/>
          </a:xfrm>
          <a:prstGeom prst="rect">
            <a:avLst/>
          </a:prstGeom>
        </p:spPr>
        <p:txBody>
          <a:bodyPr wrap="square" lIns="0" tIns="0" rIns="0" bIns="0" rtlCol="0" anchor="t">
            <a:spAutoFit/>
          </a:bodyPr>
          <a:lstStyle/>
          <a:p>
            <a:pPr marL="419439" lvl="1">
              <a:lnSpc>
                <a:spcPct val="150000"/>
              </a:lnSpc>
            </a:pPr>
            <a:endParaRPr lang="en-US" sz="3200" spc="-2" dirty="0">
              <a:solidFill>
                <a:srgbClr val="000000"/>
              </a:solidFill>
              <a:latin typeface="Times New Roman" panose="02020603050405020304" pitchFamily="18" charset="0"/>
            </a:endParaRPr>
          </a:p>
          <a:p>
            <a:pPr marL="876639" lvl="1" indent="-457200">
              <a:lnSpc>
                <a:spcPct val="150000"/>
              </a:lnSpc>
              <a:buFont typeface="Arial" panose="020B0604020202020204" pitchFamily="34" charset="0"/>
              <a:buChar char="•"/>
            </a:pPr>
            <a:endParaRPr lang="en-US" sz="3200" spc="-2" dirty="0">
              <a:solidFill>
                <a:srgbClr val="000000"/>
              </a:solidFill>
              <a:latin typeface="Times New Roman" panose="02020603050405020304" pitchFamily="18" charset="0"/>
            </a:endParaRPr>
          </a:p>
        </p:txBody>
      </p:sp>
      <p:pic>
        <p:nvPicPr>
          <p:cNvPr id="7" name="Picture 6">
            <a:extLst>
              <a:ext uri="{FF2B5EF4-FFF2-40B4-BE49-F238E27FC236}">
                <a16:creationId xmlns:a16="http://schemas.microsoft.com/office/drawing/2014/main" id="{ED151F28-CD92-E4AE-848D-07E0C15A1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08" y="1713534"/>
            <a:ext cx="17252183" cy="7773366"/>
          </a:xfrm>
          <a:prstGeom prst="rect">
            <a:avLst/>
          </a:prstGeom>
        </p:spPr>
      </p:pic>
    </p:spTree>
    <p:extLst>
      <p:ext uri="{BB962C8B-B14F-4D97-AF65-F5344CB8AC3E}">
        <p14:creationId xmlns:p14="http://schemas.microsoft.com/office/powerpoint/2010/main" val="36654313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248AB-959A-E28A-5111-AD9816E6928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6BADAC4-A073-BCD3-D609-844FE0361A9B}"/>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C585B876-3FD0-210B-1EBE-A29BB27883AD}"/>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D3CA22D3-57DA-22DB-C1E0-18CE19429800}"/>
              </a:ext>
            </a:extLst>
          </p:cNvPr>
          <p:cNvGrpSpPr/>
          <p:nvPr/>
        </p:nvGrpSpPr>
        <p:grpSpPr>
          <a:xfrm>
            <a:off x="9143820" y="9937079"/>
            <a:ext cx="9144180" cy="399057"/>
            <a:chOff x="0" y="0"/>
            <a:chExt cx="11316240" cy="466560"/>
          </a:xfrm>
        </p:grpSpPr>
        <p:sp>
          <p:nvSpPr>
            <p:cNvPr id="5" name="Freeform 5">
              <a:extLst>
                <a:ext uri="{FF2B5EF4-FFF2-40B4-BE49-F238E27FC236}">
                  <a16:creationId xmlns:a16="http://schemas.microsoft.com/office/drawing/2014/main" id="{5C8B723E-0FB8-E82F-A351-EEAD4585458E}"/>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a:extLst>
              <a:ext uri="{FF2B5EF4-FFF2-40B4-BE49-F238E27FC236}">
                <a16:creationId xmlns:a16="http://schemas.microsoft.com/office/drawing/2014/main" id="{109ABE44-D3FD-F2D4-A4A9-3834A5BA3F1F}"/>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250CA0B1-8038-C634-7302-7AF1143120B9}"/>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a:extLst>
              <a:ext uri="{FF2B5EF4-FFF2-40B4-BE49-F238E27FC236}">
                <a16:creationId xmlns:a16="http://schemas.microsoft.com/office/drawing/2014/main" id="{D28E6742-43D7-387D-D75E-63E9FEF52CDB}"/>
              </a:ext>
            </a:extLst>
          </p:cNvPr>
          <p:cNvSpPr txBox="1"/>
          <p:nvPr/>
        </p:nvSpPr>
        <p:spPr>
          <a:xfrm>
            <a:off x="1028700" y="645322"/>
            <a:ext cx="8877300" cy="772840"/>
          </a:xfrm>
          <a:prstGeom prst="rect">
            <a:avLst/>
          </a:prstGeom>
        </p:spPr>
        <p:txBody>
          <a:bodyPr wrap="square" lIns="0" tIns="0" rIns="0" bIns="0" rtlCol="0" anchor="t">
            <a:spAutoFit/>
          </a:bodyPr>
          <a:lstStyle/>
          <a:p>
            <a:pPr marL="0" marR="0" lvl="0" indent="0" algn="l" rtl="0">
              <a:lnSpc>
                <a:spcPct val="93000"/>
              </a:lnSpc>
              <a:spcBef>
                <a:spcPts val="0"/>
              </a:spcBef>
              <a:spcAft>
                <a:spcPts val="0"/>
              </a:spcAft>
              <a:buClr>
                <a:srgbClr val="000000"/>
              </a:buClr>
              <a:buSzPts val="3600"/>
              <a:buFont typeface="Times New Roman"/>
              <a:buNone/>
            </a:pPr>
            <a:r>
              <a:rPr lang="en-US" sz="5400" b="1" i="0" u="none" dirty="0">
                <a:solidFill>
                  <a:srgbClr val="000000"/>
                </a:solidFill>
                <a:latin typeface="Times New Roman"/>
                <a:ea typeface="Times New Roman"/>
                <a:cs typeface="Times New Roman"/>
                <a:sym typeface="Times New Roman"/>
              </a:rPr>
              <a:t>Implementation</a:t>
            </a:r>
            <a:r>
              <a:rPr lang="en-US" sz="5400" b="1" dirty="0">
                <a:latin typeface="Times New Roman"/>
                <a:ea typeface="Times New Roman"/>
                <a:cs typeface="Times New Roman"/>
                <a:sym typeface="Times New Roman"/>
              </a:rPr>
              <a:t>:</a:t>
            </a:r>
            <a:r>
              <a:rPr lang="en-US" sz="5400" b="1" i="0" u="none" dirty="0">
                <a:solidFill>
                  <a:srgbClr val="000000"/>
                </a:solidFill>
                <a:latin typeface="Times New Roman"/>
                <a:ea typeface="Times New Roman"/>
                <a:cs typeface="Times New Roman"/>
                <a:sym typeface="Times New Roman"/>
              </a:rPr>
              <a:t> </a:t>
            </a:r>
            <a:endParaRPr lang="en-US" sz="4400" dirty="0"/>
          </a:p>
        </p:txBody>
      </p:sp>
      <p:sp>
        <p:nvSpPr>
          <p:cNvPr id="11" name="TextBox 11">
            <a:extLst>
              <a:ext uri="{FF2B5EF4-FFF2-40B4-BE49-F238E27FC236}">
                <a16:creationId xmlns:a16="http://schemas.microsoft.com/office/drawing/2014/main" id="{3034D628-5656-519F-670F-21F16EE04154}"/>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620C379D-A6EC-5D72-6E0E-8B51DEABDD40}"/>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2ABC7452-6533-6410-4F12-FB0BEA83AD1C}"/>
              </a:ext>
            </a:extLst>
          </p:cNvPr>
          <p:cNvSpPr txBox="1"/>
          <p:nvPr/>
        </p:nvSpPr>
        <p:spPr>
          <a:xfrm>
            <a:off x="838200" y="1866900"/>
            <a:ext cx="16192500" cy="1388842"/>
          </a:xfrm>
          <a:prstGeom prst="rect">
            <a:avLst/>
          </a:prstGeom>
        </p:spPr>
        <p:txBody>
          <a:bodyPr wrap="square" lIns="0" tIns="0" rIns="0" bIns="0" rtlCol="0" anchor="t">
            <a:spAutoFit/>
          </a:bodyPr>
          <a:lstStyle/>
          <a:p>
            <a:pPr marL="419439" lvl="1">
              <a:lnSpc>
                <a:spcPct val="150000"/>
              </a:lnSpc>
            </a:pPr>
            <a:endParaRPr lang="en-US" sz="3200" spc="-2" dirty="0">
              <a:solidFill>
                <a:srgbClr val="000000"/>
              </a:solidFill>
              <a:latin typeface="Times New Roman" panose="02020603050405020304" pitchFamily="18" charset="0"/>
            </a:endParaRPr>
          </a:p>
          <a:p>
            <a:pPr marL="876639" lvl="1" indent="-457200">
              <a:lnSpc>
                <a:spcPct val="150000"/>
              </a:lnSpc>
              <a:buFont typeface="Arial" panose="020B0604020202020204" pitchFamily="34" charset="0"/>
              <a:buChar char="•"/>
            </a:pPr>
            <a:endParaRPr lang="en-US" sz="3200" spc="-2" dirty="0">
              <a:solidFill>
                <a:srgbClr val="000000"/>
              </a:solidFill>
              <a:latin typeface="Times New Roman" panose="02020603050405020304" pitchFamily="18" charset="0"/>
            </a:endParaRPr>
          </a:p>
        </p:txBody>
      </p:sp>
      <p:pic>
        <p:nvPicPr>
          <p:cNvPr id="7" name="Picture 6">
            <a:extLst>
              <a:ext uri="{FF2B5EF4-FFF2-40B4-BE49-F238E27FC236}">
                <a16:creationId xmlns:a16="http://schemas.microsoft.com/office/drawing/2014/main" id="{C100CABF-4084-E8AB-7B28-12E7B6177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005" y="1713535"/>
            <a:ext cx="7525800" cy="6030167"/>
          </a:xfrm>
          <a:prstGeom prst="rect">
            <a:avLst/>
          </a:prstGeom>
        </p:spPr>
      </p:pic>
      <p:pic>
        <p:nvPicPr>
          <p:cNvPr id="15" name="Picture 14">
            <a:extLst>
              <a:ext uri="{FF2B5EF4-FFF2-40B4-BE49-F238E27FC236}">
                <a16:creationId xmlns:a16="http://schemas.microsoft.com/office/drawing/2014/main" id="{0DA9D7B7-A6C4-717D-FAFF-E9FCE58CE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9573" y="1713535"/>
            <a:ext cx="7525800" cy="6030167"/>
          </a:xfrm>
          <a:prstGeom prst="rect">
            <a:avLst/>
          </a:prstGeom>
        </p:spPr>
      </p:pic>
    </p:spTree>
    <p:extLst>
      <p:ext uri="{BB962C8B-B14F-4D97-AF65-F5344CB8AC3E}">
        <p14:creationId xmlns:p14="http://schemas.microsoft.com/office/powerpoint/2010/main" val="1751686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812416" y="968453"/>
            <a:ext cx="6731384" cy="1152944"/>
          </a:xfrm>
          <a:prstGeom prst="rect">
            <a:avLst/>
          </a:prstGeom>
        </p:spPr>
        <p:txBody>
          <a:bodyPr wrap="square" lIns="0" tIns="0" rIns="0" bIns="0" rtlCol="0" anchor="t">
            <a:spAutoFit/>
          </a:bodyPr>
          <a:lstStyle/>
          <a:p>
            <a:pPr algn="ctr">
              <a:lnSpc>
                <a:spcPts val="9799"/>
              </a:lnSpc>
              <a:spcBef>
                <a:spcPct val="0"/>
              </a:spcBef>
            </a:pPr>
            <a:r>
              <a:rPr lang="en-US" sz="6999" dirty="0">
                <a:solidFill>
                  <a:srgbClr val="000000"/>
                </a:solidFill>
                <a:latin typeface="Times New Roman" panose="02020603050405020304" pitchFamily="18" charset="0"/>
                <a:cs typeface="Times New Roman" panose="02020603050405020304" pitchFamily="18" charset="0"/>
              </a:rPr>
              <a:t>CONCLUSION:</a:t>
            </a:r>
          </a:p>
        </p:txBody>
      </p:sp>
      <p:sp>
        <p:nvSpPr>
          <p:cNvPr id="14" name="TextBox 14"/>
          <p:cNvSpPr txBox="1"/>
          <p:nvPr/>
        </p:nvSpPr>
        <p:spPr>
          <a:xfrm>
            <a:off x="1" y="2962354"/>
            <a:ext cx="17145000" cy="4520468"/>
          </a:xfrm>
          <a:prstGeom prst="rect">
            <a:avLst/>
          </a:prstGeom>
        </p:spPr>
        <p:txBody>
          <a:bodyPr wrap="square" lIns="0" tIns="0" rIns="0" bIns="0" rtlCol="0" anchor="t">
            <a:spAutoFit/>
          </a:bodyPr>
          <a:lstStyle/>
          <a:p>
            <a:pPr marL="464187" lvl="1" algn="just">
              <a:lnSpc>
                <a:spcPts val="6020"/>
              </a:lnSpc>
            </a:pPr>
            <a:r>
              <a:rPr lang="en-US" sz="3200" dirty="0">
                <a:solidFill>
                  <a:srgbClr val="000000"/>
                </a:solidFill>
                <a:latin typeface="Times New Roman" panose="02020603050405020304" pitchFamily="18" charset="0"/>
              </a:rPr>
              <a:t>Real-time object detection using IoT and computer vision enhances automation, security, and decision-making across industries. While challenges like high computation, network dependency, and security risks exist, advancements in AI, edge computing, and IoT infrastructure are improving efficiency. By addressing these limitations, this technology can drive smarter, safer, and more connected systems, shaping the future of intelligent automation.</a:t>
            </a:r>
          </a:p>
          <a:p>
            <a:pPr marL="464187" lvl="1" algn="just">
              <a:lnSpc>
                <a:spcPts val="6020"/>
              </a:lnSpc>
            </a:pPr>
            <a:endParaRPr lang="en-US"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059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txBody>
            <a:bodyPr/>
            <a:lstStyle/>
            <a:p>
              <a:endParaRPr lang="en-IN" dirty="0"/>
            </a:p>
          </p:txBody>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700562" y="792637"/>
            <a:ext cx="5243038" cy="1152944"/>
          </a:xfrm>
          <a:prstGeom prst="rect">
            <a:avLst/>
          </a:prstGeom>
        </p:spPr>
        <p:txBody>
          <a:bodyPr wrap="square" lIns="0" tIns="0" rIns="0" bIns="0" rtlCol="0" anchor="t">
            <a:spAutoFit/>
          </a:bodyPr>
          <a:lstStyle/>
          <a:p>
            <a:pPr algn="ctr">
              <a:lnSpc>
                <a:spcPts val="9799"/>
              </a:lnSpc>
              <a:spcBef>
                <a:spcPct val="0"/>
              </a:spcBef>
            </a:pPr>
            <a:r>
              <a:rPr lang="en-US" sz="6999" dirty="0">
                <a:solidFill>
                  <a:srgbClr val="000000"/>
                </a:solidFill>
                <a:latin typeface="Times New Roman" panose="02020603050405020304" pitchFamily="18" charset="0"/>
                <a:cs typeface="Times New Roman" panose="02020603050405020304" pitchFamily="18" charset="0"/>
              </a:rPr>
              <a:t>REFERENCE</a:t>
            </a:r>
          </a:p>
        </p:txBody>
      </p:sp>
      <p:sp>
        <p:nvSpPr>
          <p:cNvPr id="14" name="TextBox 14"/>
          <p:cNvSpPr txBox="1"/>
          <p:nvPr/>
        </p:nvSpPr>
        <p:spPr>
          <a:xfrm>
            <a:off x="333802" y="2481134"/>
            <a:ext cx="17115998" cy="1969770"/>
          </a:xfrm>
          <a:prstGeom prst="rect">
            <a:avLst/>
          </a:prstGeom>
        </p:spPr>
        <p:txBody>
          <a:bodyPr wrap="square"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Henrique, B. M., Sobreiro, V. A., &amp; Kimura, H. (2019). Literature review: Machine learning techniques applied to financial market prediction. Expert Systems with Applications, 124, 226-251.</a:t>
            </a:r>
            <a:r>
              <a:rPr lang="en-IN" sz="3200" b="0" i="0" dirty="0">
                <a:solidFill>
                  <a:srgbClr val="222222"/>
                </a:solidFill>
                <a:effectLst/>
                <a:latin typeface="Times New Roman" panose="02020603050405020304" pitchFamily="18" charset="0"/>
                <a:cs typeface="Times New Roman" panose="02020603050405020304" pitchFamily="18" charset="0"/>
              </a:rPr>
              <a:t>[1]</a:t>
            </a:r>
          </a:p>
          <a:p>
            <a:pPr marL="291466" lvl="1"/>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5" name="TextBox 15"/>
          <p:cNvSpPr txBox="1"/>
          <p:nvPr/>
        </p:nvSpPr>
        <p:spPr>
          <a:xfrm>
            <a:off x="273825" y="4321339"/>
            <a:ext cx="17392238" cy="984885"/>
          </a:xfrm>
          <a:prstGeom prst="rect">
            <a:avLst/>
          </a:prstGeom>
        </p:spPr>
        <p:txBody>
          <a:bodyPr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Baliyan, Kartik, Shubham Vishnoi, and Swati Sharma. "Financial Tracker using NLP." International Journal of Engineering and Management Research 11.3 (2021): 124-125.[2]</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6" name="TextBox 16"/>
          <p:cNvSpPr txBox="1"/>
          <p:nvPr/>
        </p:nvSpPr>
        <p:spPr>
          <a:xfrm>
            <a:off x="319545" y="5552444"/>
            <a:ext cx="16840695" cy="1477328"/>
          </a:xfrm>
          <a:prstGeom prst="rect">
            <a:avLst/>
          </a:prstGeom>
        </p:spPr>
        <p:txBody>
          <a:bodyPr wrap="square"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Aydin, Alev Dilek, and Seyma Caliskan Cavdar. "Prediction of financial crisis with artificial neural network: an empirical analysis on Turkey." International journal of financial research 6.4 (2015): 36.[3]</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7" name="TextBox 17"/>
          <p:cNvSpPr txBox="1"/>
          <p:nvPr/>
        </p:nvSpPr>
        <p:spPr>
          <a:xfrm>
            <a:off x="319545" y="7270123"/>
            <a:ext cx="16840695" cy="1477328"/>
          </a:xfrm>
          <a:prstGeom prst="rect">
            <a:avLst/>
          </a:prstGeom>
        </p:spPr>
        <p:txBody>
          <a:bodyPr wrap="square" lIns="0" tIns="0" rIns="0" bIns="0" rtlCol="0" anchor="t">
            <a:spAutoFit/>
          </a:bodyPr>
          <a:lstStyle/>
          <a:p>
            <a:pPr marL="582933" lvl="1" indent="-291467">
              <a:buFont typeface="Arial"/>
              <a:buChar char="•"/>
            </a:pPr>
            <a:r>
              <a:rPr lang="en-US" sz="3200" b="0" i="0" dirty="0">
                <a:solidFill>
                  <a:srgbClr val="222222"/>
                </a:solidFill>
                <a:effectLst/>
                <a:latin typeface="Times New Roman" panose="02020603050405020304" pitchFamily="18" charset="0"/>
                <a:cs typeface="Times New Roman" panose="02020603050405020304" pitchFamily="18" charset="0"/>
              </a:rPr>
              <a:t>Kalid, Khairul Shafee, Muhammad Zulhilmi Bachok, and Md Akhir Mohd Sharif. "Financial indicators tracker application (FIT)." 2012 International Conference on Computer &amp; Information Science (ICCIS). Vol. 1. IEEE, 2012.[4]</a:t>
            </a:r>
            <a:endParaRPr lang="en-US" sz="3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65"/>
            <a:ext cx="9144090" cy="505831"/>
            <a:chOff x="0" y="0"/>
            <a:chExt cx="12192120" cy="674441"/>
          </a:xfrm>
        </p:grpSpPr>
        <p:sp>
          <p:nvSpPr>
            <p:cNvPr id="3" name="Freeform 3"/>
            <p:cNvSpPr/>
            <p:nvPr/>
          </p:nvSpPr>
          <p:spPr>
            <a:xfrm>
              <a:off x="0" y="0"/>
              <a:ext cx="12192105" cy="674479"/>
            </a:xfrm>
            <a:custGeom>
              <a:avLst/>
              <a:gdLst/>
              <a:ahLst/>
              <a:cxnLst/>
              <a:rect l="l" t="t" r="r" b="b"/>
              <a:pathLst>
                <a:path w="12192105" h="674479">
                  <a:moveTo>
                    <a:pt x="0" y="0"/>
                  </a:moveTo>
                  <a:lnTo>
                    <a:pt x="12192105" y="0"/>
                  </a:lnTo>
                  <a:lnTo>
                    <a:pt x="12192105" y="674479"/>
                  </a:lnTo>
                  <a:lnTo>
                    <a:pt x="0" y="674479"/>
                  </a:lnTo>
                  <a:close/>
                </a:path>
              </a:pathLst>
            </a:custGeom>
            <a:solidFill>
              <a:srgbClr val="00349E"/>
            </a:solidFill>
          </p:spPr>
        </p:sp>
        <p:sp>
          <p:nvSpPr>
            <p:cNvPr id="4" name="TextBox 4"/>
            <p:cNvSpPr txBox="1"/>
            <p:nvPr/>
          </p:nvSpPr>
          <p:spPr>
            <a:xfrm>
              <a:off x="0" y="-47625"/>
              <a:ext cx="12192120" cy="722066"/>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5" name="Group 5"/>
          <p:cNvGrpSpPr/>
          <p:nvPr/>
        </p:nvGrpSpPr>
        <p:grpSpPr>
          <a:xfrm>
            <a:off x="9144090" y="9897940"/>
            <a:ext cx="9143910" cy="544955"/>
            <a:chOff x="0" y="0"/>
            <a:chExt cx="12191880" cy="726607"/>
          </a:xfrm>
        </p:grpSpPr>
        <p:sp>
          <p:nvSpPr>
            <p:cNvPr id="6" name="Freeform 6"/>
            <p:cNvSpPr/>
            <p:nvPr/>
          </p:nvSpPr>
          <p:spPr>
            <a:xfrm>
              <a:off x="0" y="0"/>
              <a:ext cx="12191845" cy="726645"/>
            </a:xfrm>
            <a:custGeom>
              <a:avLst/>
              <a:gdLst/>
              <a:ahLst/>
              <a:cxnLst/>
              <a:rect l="l" t="t" r="r" b="b"/>
              <a:pathLst>
                <a:path w="12191845" h="726645">
                  <a:moveTo>
                    <a:pt x="0" y="0"/>
                  </a:moveTo>
                  <a:lnTo>
                    <a:pt x="12191845" y="0"/>
                  </a:lnTo>
                  <a:lnTo>
                    <a:pt x="12191845" y="726645"/>
                  </a:lnTo>
                  <a:lnTo>
                    <a:pt x="0" y="726645"/>
                  </a:lnTo>
                  <a:close/>
                </a:path>
              </a:pathLst>
            </a:custGeom>
            <a:solidFill>
              <a:srgbClr val="2196F3"/>
            </a:solidFill>
          </p:spPr>
        </p:sp>
        <p:sp>
          <p:nvSpPr>
            <p:cNvPr id="7" name="TextBox 7"/>
            <p:cNvSpPr txBox="1"/>
            <p:nvPr/>
          </p:nvSpPr>
          <p:spPr>
            <a:xfrm>
              <a:off x="0" y="-47625"/>
              <a:ext cx="12191880" cy="774232"/>
            </a:xfrm>
            <a:prstGeom prst="rect">
              <a:avLst/>
            </a:prstGeom>
          </p:spPr>
          <p:txBody>
            <a:bodyPr lIns="50800" tIns="50800" rIns="50800" bIns="50800" rtlCol="0" anchor="ctr"/>
            <a:lstStyle/>
            <a:p>
              <a:pPr algn="ctr">
                <a:lnSpc>
                  <a:spcPts val="2879"/>
                </a:lnSpc>
              </a:pPr>
              <a:endParaRPr lang="en-US" sz="2400" spc="-1" dirty="0">
                <a:solidFill>
                  <a:srgbClr val="FFFFFF"/>
                </a:solidFill>
                <a:latin typeface="Impact"/>
              </a:endParaRPr>
            </a:p>
          </p:txBody>
        </p:sp>
      </p:grpSp>
      <p:grpSp>
        <p:nvGrpSpPr>
          <p:cNvPr id="8" name="Group 8"/>
          <p:cNvGrpSpPr/>
          <p:nvPr/>
        </p:nvGrpSpPr>
        <p:grpSpPr>
          <a:xfrm>
            <a:off x="0" y="0"/>
            <a:ext cx="18288180" cy="482536"/>
            <a:chOff x="0" y="0"/>
            <a:chExt cx="24384240" cy="643382"/>
          </a:xfrm>
        </p:grpSpPr>
        <p:sp>
          <p:nvSpPr>
            <p:cNvPr id="9" name="Freeform 9"/>
            <p:cNvSpPr/>
            <p:nvPr/>
          </p:nvSpPr>
          <p:spPr>
            <a:xfrm>
              <a:off x="0" y="0"/>
              <a:ext cx="24384254" cy="643420"/>
            </a:xfrm>
            <a:custGeom>
              <a:avLst/>
              <a:gdLst/>
              <a:ahLst/>
              <a:cxnLst/>
              <a:rect l="l" t="t" r="r" b="b"/>
              <a:pathLst>
                <a:path w="24384254" h="643420">
                  <a:moveTo>
                    <a:pt x="0" y="0"/>
                  </a:moveTo>
                  <a:lnTo>
                    <a:pt x="24384254" y="0"/>
                  </a:lnTo>
                  <a:lnTo>
                    <a:pt x="24384254" y="643420"/>
                  </a:lnTo>
                  <a:lnTo>
                    <a:pt x="0" y="643420"/>
                  </a:lnTo>
                  <a:close/>
                </a:path>
              </a:pathLst>
            </a:custGeom>
            <a:solidFill>
              <a:srgbClr val="00349E"/>
            </a:solidFill>
          </p:spPr>
        </p:sp>
        <p:sp>
          <p:nvSpPr>
            <p:cNvPr id="10" name="TextBox 10"/>
            <p:cNvSpPr txBox="1"/>
            <p:nvPr/>
          </p:nvSpPr>
          <p:spPr>
            <a:xfrm>
              <a:off x="0" y="-47625"/>
              <a:ext cx="24384240" cy="691007"/>
            </a:xfrm>
            <a:prstGeom prst="rect">
              <a:avLst/>
            </a:prstGeom>
          </p:spPr>
          <p:txBody>
            <a:bodyPr lIns="50800" tIns="50800" rIns="50800" bIns="50800" rtlCol="0" anchor="ctr"/>
            <a:lstStyle/>
            <a:p>
              <a:pPr algn="ctr">
                <a:lnSpc>
                  <a:spcPts val="2700"/>
                </a:lnSpc>
              </a:pPr>
              <a:endParaRPr dirty="0"/>
            </a:p>
          </p:txBody>
        </p:sp>
      </p:grpSp>
      <p:sp>
        <p:nvSpPr>
          <p:cNvPr id="13" name="TextBox 13"/>
          <p:cNvSpPr txBox="1"/>
          <p:nvPr/>
        </p:nvSpPr>
        <p:spPr>
          <a:xfrm>
            <a:off x="4113900" y="3555345"/>
            <a:ext cx="12133620" cy="2162580"/>
          </a:xfrm>
          <a:prstGeom prst="rect">
            <a:avLst/>
          </a:prstGeom>
        </p:spPr>
        <p:txBody>
          <a:bodyPr lIns="0" tIns="0" rIns="0" bIns="0" rtlCol="0" anchor="t">
            <a:spAutoFit/>
          </a:bodyPr>
          <a:lstStyle/>
          <a:p>
            <a:pPr algn="l">
              <a:lnSpc>
                <a:spcPts val="18489"/>
              </a:lnSpc>
            </a:pPr>
            <a:r>
              <a:rPr lang="en-US" sz="14400" spc="-1" dirty="0">
                <a:effectLst>
                  <a:outerShdw blurRad="38100" dist="38100" dir="2700000" algn="tl">
                    <a:srgbClr val="000000">
                      <a:alpha val="43137"/>
                    </a:srgbClr>
                  </a:outerShdw>
                </a:effectLst>
                <a:latin typeface="Impact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p:cNvSpPr txBox="1"/>
          <p:nvPr/>
        </p:nvSpPr>
        <p:spPr>
          <a:xfrm>
            <a:off x="6275665" y="174974"/>
            <a:ext cx="5746195" cy="1148328"/>
          </a:xfrm>
          <a:prstGeom prst="rect">
            <a:avLst/>
          </a:prstGeom>
        </p:spPr>
        <p:txBody>
          <a:bodyPr lIns="0" tIns="0" rIns="0" bIns="0" rtlCol="0" anchor="t">
            <a:spAutoFit/>
          </a:bodyPr>
          <a:lstStyle/>
          <a:p>
            <a:pPr algn="ctr">
              <a:lnSpc>
                <a:spcPts val="9799"/>
              </a:lnSpc>
            </a:pPr>
            <a:r>
              <a:rPr lang="en-US" sz="6999" dirty="0">
                <a:solidFill>
                  <a:srgbClr val="000000"/>
                </a:solidFill>
                <a:latin typeface="Times New Roman" panose="02020603050405020304" pitchFamily="18" charset="0"/>
                <a:cs typeface="Times New Roman" panose="02020603050405020304" pitchFamily="18" charset="0"/>
              </a:rPr>
              <a:t>Outline</a:t>
            </a:r>
            <a:r>
              <a:rPr lang="en-US" sz="6999" dirty="0">
                <a:solidFill>
                  <a:srgbClr val="000000"/>
                </a:solidFill>
                <a:latin typeface="Impact"/>
              </a:rPr>
              <a:t> </a:t>
            </a:r>
          </a:p>
        </p:txBody>
      </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57275" y="1886346"/>
            <a:ext cx="10625044" cy="7274107"/>
          </a:xfrm>
          <a:prstGeom prst="rect">
            <a:avLst/>
          </a:prstGeom>
        </p:spPr>
        <p:txBody>
          <a:bodyPr lIns="0" tIns="0" rIns="0" bIns="0" rtlCol="0" anchor="t">
            <a:spAutoFit/>
          </a:bodyPr>
          <a:lstStyle/>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INTRODUCTION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LITERATURE SURVEY OF THE EXISTING SYSTEMS</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LIMITATIONS OF THE EXISTING SYSTEM </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PROBLEM STATEMENT</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PROPOSED  SYSTEM DESIGN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	FRAMEWORK/ALGORITHM</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TECHNOLOGIES STACK FOR PROPOSED SYSTEM</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IMPLEMENTATION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CONCLUSION</a:t>
            </a:r>
          </a:p>
          <a:p>
            <a:pPr marL="878628" lvl="1" indent="-439314" algn="just">
              <a:lnSpc>
                <a:spcPct val="200000"/>
              </a:lnSpc>
              <a:buFont typeface="Arial"/>
              <a:buChar char="•"/>
            </a:pPr>
            <a:r>
              <a:rPr lang="en-US" sz="2400" dirty="0">
                <a:solidFill>
                  <a:srgbClr val="000000"/>
                </a:solidFill>
                <a:latin typeface="Times New Roman" panose="02020603050405020304" pitchFamily="18" charset="0"/>
                <a:cs typeface="Times New Roman" panose="02020603050405020304" pitchFamily="18" charset="0"/>
              </a:rPr>
              <a:t>REFERENCES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79"/>
            <a:ext cx="9144180" cy="399057"/>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0" name="TextBox 10"/>
          <p:cNvSpPr txBox="1"/>
          <p:nvPr/>
        </p:nvSpPr>
        <p:spPr>
          <a:xfrm>
            <a:off x="1028700" y="645322"/>
            <a:ext cx="5746195" cy="1110945"/>
          </a:xfrm>
          <a:prstGeom prst="rect">
            <a:avLst/>
          </a:prstGeom>
        </p:spPr>
        <p:txBody>
          <a:bodyPr lIns="0" tIns="0" rIns="0" bIns="0" rtlCol="0" anchor="t">
            <a:spAutoFit/>
          </a:bodyPr>
          <a:lstStyle/>
          <a:p>
            <a:pPr algn="ctr">
              <a:lnSpc>
                <a:spcPts val="9799"/>
              </a:lnSpc>
            </a:pPr>
            <a:r>
              <a:rPr lang="en-US" sz="5600" b="1" dirty="0">
                <a:solidFill>
                  <a:srgbClr val="000000"/>
                </a:solidFill>
                <a:latin typeface="Times New Roman" panose="02020603050405020304" pitchFamily="18" charset="0"/>
                <a:cs typeface="Times New Roman" panose="02020603050405020304" pitchFamily="18" charset="0"/>
              </a:rPr>
              <a:t>INTRODUCTION</a:t>
            </a:r>
          </a:p>
        </p:txBody>
      </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28700" y="1762598"/>
            <a:ext cx="13925001" cy="7386638"/>
          </a:xfrm>
          <a:prstGeom prst="rect">
            <a:avLst/>
          </a:prstGeom>
        </p:spPr>
        <p:txBody>
          <a:bodyPr lIns="0" tIns="0" rIns="0" bIns="0" rtlCol="0" anchor="t">
            <a:spAutoFit/>
          </a:bodyPr>
          <a:lstStyle/>
          <a:p>
            <a:pPr marL="838878" lvl="1" indent="-419439" algn="just">
              <a:buFont typeface="Arial"/>
              <a:buChar char="•"/>
            </a:pPr>
            <a:r>
              <a:rPr lang="en-US" sz="3200" dirty="0">
                <a:solidFill>
                  <a:srgbClr val="000000"/>
                </a:solidFill>
                <a:latin typeface="Times New Roman" panose="02020603050405020304" pitchFamily="18" charset="0"/>
              </a:rPr>
              <a:t>Real-time object detection using IoT and computer vision enables smart devices to identify, track, and analyze objects with high accuracy and speed.</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solidFill>
                  <a:srgbClr val="000000"/>
                </a:solidFill>
                <a:latin typeface="Times New Roman" panose="02020603050405020304" pitchFamily="18" charset="0"/>
              </a:rPr>
              <a:t>This technology leverages AI-powered deep learning models like YOLO to process visual data from cameras and sensors in real time.</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solidFill>
                  <a:srgbClr val="000000"/>
                </a:solidFill>
                <a:latin typeface="Times New Roman" panose="02020603050405020304" pitchFamily="18" charset="0"/>
              </a:rPr>
              <a:t> AI-powered smart cameras analyze traffic flow, detect violations, and improve road safety. Autonomous vehicles also rely on object detection to navigate, identify pedestrians, and avoid collisions.</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solidFill>
                  <a:srgbClr val="000000"/>
                </a:solidFill>
                <a:latin typeface="Times New Roman" panose="02020603050405020304" pitchFamily="18" charset="0"/>
              </a:rPr>
              <a:t>AI models continue to evolve, and edge computing technology advances, the adoption of smart vision-based IoT systems will increase across various sectors.</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latin typeface="Times New Roman" panose="02020603050405020304" pitchFamily="18" charset="0"/>
                <a:cs typeface="Times New Roman" panose="02020603050405020304" pitchFamily="18" charset="0"/>
              </a:rPr>
              <a:t>This technology is paving the way for a future where machines can perceive and react to their surroundings with human-like intelligence</a:t>
            </a:r>
            <a:r>
              <a:rPr lang="en-US" sz="3200" dirty="0">
                <a:solidFill>
                  <a:srgbClr val="000000"/>
                </a:solidFill>
                <a:latin typeface="Times New Roman" panose="02020603050405020304" pitchFamily="18" charset="0"/>
              </a:rPr>
              <a: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79"/>
            <a:ext cx="9144180" cy="399057"/>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990600" y="1045645"/>
            <a:ext cx="13925001" cy="7831631"/>
          </a:xfrm>
          <a:prstGeom prst="rect">
            <a:avLst/>
          </a:prstGeom>
        </p:spPr>
        <p:txBody>
          <a:bodyPr lIns="0" tIns="0" rIns="0" bIns="0" rtlCol="0" anchor="t">
            <a:spAutoFit/>
          </a:bodyPr>
          <a:lstStyle/>
          <a:p>
            <a:pPr marL="419439" lvl="1" algn="just">
              <a:lnSpc>
                <a:spcPts val="5633"/>
              </a:lnSpc>
            </a:pPr>
            <a:r>
              <a:rPr lang="en-US" sz="3200" dirty="0">
                <a:solidFill>
                  <a:srgbClr val="000000"/>
                </a:solidFill>
                <a:latin typeface="Times New Roman" panose="02020603050405020304" pitchFamily="18" charset="0"/>
              </a:rPr>
              <a:t>This project aims to address the following key objectives:</a:t>
            </a:r>
          </a:p>
          <a:p>
            <a:pPr marL="838878" lvl="1" indent="-419439" algn="just">
              <a:buFont typeface="Arial"/>
              <a:buChar char="•"/>
            </a:pPr>
            <a:r>
              <a:rPr lang="en-US" sz="3200" dirty="0">
                <a:solidFill>
                  <a:srgbClr val="000000"/>
                </a:solidFill>
                <a:latin typeface="Times New Roman" panose="02020603050405020304" pitchFamily="18" charset="0"/>
              </a:rPr>
              <a:t>Develop Smart Systems – Enable AI-powered automation for real-time object identification and decision-making.</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solidFill>
                  <a:srgbClr val="000000"/>
                </a:solidFill>
                <a:latin typeface="Times New Roman" panose="02020603050405020304" pitchFamily="18" charset="0"/>
              </a:rPr>
              <a:t>Enhance Road Safety – Detect violations, accidents, and obstacles to prevent collisions.</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solidFill>
                  <a:srgbClr val="000000"/>
                </a:solidFill>
                <a:latin typeface="Times New Roman" panose="02020603050405020304" pitchFamily="18" charset="0"/>
              </a:rPr>
              <a:t>Improve Traffic &amp; Transportation – Implement smart traffic monitoring, vehicle tracking, and autonomous navigation for safer roads.</a:t>
            </a:r>
          </a:p>
          <a:p>
            <a:pPr marL="419439" lvl="1" algn="just"/>
            <a:endParaRPr lang="en-US" sz="3200" dirty="0">
              <a:solidFill>
                <a:srgbClr val="000000"/>
              </a:solidFill>
              <a:latin typeface="Times New Roman" panose="02020603050405020304" pitchFamily="18" charset="0"/>
            </a:endParaRPr>
          </a:p>
          <a:p>
            <a:pPr marL="838878" lvl="1" indent="-419439" algn="just">
              <a:buFont typeface="Arial"/>
              <a:buChar char="•"/>
            </a:pPr>
            <a:r>
              <a:rPr lang="en-US" sz="3200" dirty="0">
                <a:solidFill>
                  <a:srgbClr val="000000"/>
                </a:solidFill>
                <a:latin typeface="Times New Roman" panose="02020603050405020304" pitchFamily="18" charset="0"/>
              </a:rPr>
              <a:t>Facilitate Real-Time Decision-Making – Use edge computing and IoT networks for instant data processing and response.</a:t>
            </a:r>
          </a:p>
          <a:p>
            <a:pPr marL="419439" lvl="1" algn="just"/>
            <a:endParaRPr lang="en-US" sz="3200" dirty="0">
              <a:solidFill>
                <a:srgbClr val="000000"/>
              </a:solidFill>
              <a:latin typeface="Times New Roman" panose="02020603050405020304" pitchFamily="18" charset="0"/>
            </a:endParaRPr>
          </a:p>
          <a:p>
            <a:pPr marL="838878" lvl="1" indent="-419439" algn="just">
              <a:lnSpc>
                <a:spcPct val="300000"/>
              </a:lnSpc>
              <a:buFont typeface="Arial"/>
              <a:buChar char="•"/>
            </a:pPr>
            <a:endParaRPr lang="en-US" sz="3200" spc="-2"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483053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p:cNvGraphicFramePr>
            <a:graphicFrameLocks noGrp="1"/>
          </p:cNvGraphicFramePr>
          <p:nvPr>
            <p:extLst>
              <p:ext uri="{D42A27DB-BD31-4B8C-83A1-F6EECF244321}">
                <p14:modId xmlns:p14="http://schemas.microsoft.com/office/powerpoint/2010/main" val="2645374079"/>
              </p:ext>
            </p:extLst>
          </p:nvPr>
        </p:nvGraphicFramePr>
        <p:xfrm>
          <a:off x="237653" y="1670631"/>
          <a:ext cx="17801934" cy="8100470"/>
        </p:xfrm>
        <a:graphic>
          <a:graphicData uri="http://schemas.openxmlformats.org/drawingml/2006/table">
            <a:tbl>
              <a:tblPr/>
              <a:tblGrid>
                <a:gridCol w="1210147">
                  <a:extLst>
                    <a:ext uri="{9D8B030D-6E8A-4147-A177-3AD203B41FA5}">
                      <a16:colId xmlns:a16="http://schemas.microsoft.com/office/drawing/2014/main" val="20000"/>
                    </a:ext>
                  </a:extLst>
                </a:gridCol>
                <a:gridCol w="3303505">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273600" y="2388225"/>
            <a:ext cx="1235381"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p>
        </p:txBody>
      </p:sp>
      <p:sp>
        <p:nvSpPr>
          <p:cNvPr id="14" name="TextBox 14"/>
          <p:cNvSpPr txBox="1"/>
          <p:nvPr/>
        </p:nvSpPr>
        <p:spPr>
          <a:xfrm>
            <a:off x="1283783" y="2540908"/>
            <a:ext cx="3527360"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p:cNvSpPr txBox="1"/>
          <p:nvPr/>
        </p:nvSpPr>
        <p:spPr>
          <a:xfrm>
            <a:off x="411309" y="296340"/>
            <a:ext cx="9418491" cy="1152944"/>
          </a:xfrm>
          <a:prstGeom prst="rect">
            <a:avLst/>
          </a:prstGeom>
        </p:spPr>
        <p:txBody>
          <a:bodyPr wrap="square" lIns="0" tIns="0" rIns="0" bIns="0" rtlCol="0" anchor="t">
            <a:spAutoFit/>
          </a:bodyPr>
          <a:lstStyle/>
          <a:p>
            <a:pPr algn="ctr">
              <a:lnSpc>
                <a:spcPts val="9799"/>
              </a:lnSpc>
            </a:pPr>
            <a:r>
              <a:rPr lang="en-US" sz="6999" dirty="0">
                <a:solidFill>
                  <a:srgbClr val="000000"/>
                </a:solidFill>
                <a:latin typeface="Times New Roman" panose="02020603050405020304" pitchFamily="18" charset="0"/>
                <a:cs typeface="Times New Roman" panose="02020603050405020304" pitchFamily="18" charset="0"/>
              </a:rPr>
              <a:t>LITERATURE SURVEY</a:t>
            </a:r>
          </a:p>
        </p:txBody>
      </p:sp>
      <p:sp>
        <p:nvSpPr>
          <p:cNvPr id="18" name="TextBox 18"/>
          <p:cNvSpPr txBox="1"/>
          <p:nvPr/>
        </p:nvSpPr>
        <p:spPr>
          <a:xfrm>
            <a:off x="1473034" y="4676413"/>
            <a:ext cx="3200995" cy="2434577"/>
          </a:xfrm>
          <a:prstGeom prst="rect">
            <a:avLst/>
          </a:prstGeom>
        </p:spPr>
        <p:txBody>
          <a:bodyPr wrap="square" lIns="0" tIns="0" rIns="0" bIns="0" rtlCol="0" anchor="t">
            <a:spAutoFit/>
          </a:bodyPr>
          <a:lstStyle/>
          <a:p>
            <a:pPr algn="ctr">
              <a:lnSpc>
                <a:spcPts val="4900"/>
              </a:lnSpc>
              <a:spcBef>
                <a:spcPct val="0"/>
              </a:spcBef>
            </a:pPr>
            <a:r>
              <a:rPr lang="en-US" sz="2600" spc="-1" dirty="0">
                <a:solidFill>
                  <a:srgbClr val="000000"/>
                </a:solidFill>
                <a:latin typeface="Times New Roman" panose="02020603050405020304" pitchFamily="18" charset="0"/>
              </a:rPr>
              <a:t>Real-time object detection method based on improved YOLOv4-tiny</a:t>
            </a:r>
          </a:p>
        </p:txBody>
      </p:sp>
      <p:sp>
        <p:nvSpPr>
          <p:cNvPr id="19" name="TextBox 19"/>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p:cNvSpPr txBox="1"/>
          <p:nvPr/>
        </p:nvSpPr>
        <p:spPr>
          <a:xfrm>
            <a:off x="-405639" y="6142945"/>
            <a:ext cx="2231061" cy="776175"/>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1.</a:t>
            </a:r>
            <a:endParaRPr lang="en-US" sz="4999" spc="-2" dirty="0">
              <a:solidFill>
                <a:srgbClr val="000000"/>
              </a:solidFill>
              <a:latin typeface="Impact Bold"/>
            </a:endParaRPr>
          </a:p>
        </p:txBody>
      </p:sp>
      <p:sp>
        <p:nvSpPr>
          <p:cNvPr id="21" name="TextBox 21"/>
          <p:cNvSpPr txBox="1"/>
          <p:nvPr/>
        </p:nvSpPr>
        <p:spPr>
          <a:xfrm>
            <a:off x="13395700" y="4914900"/>
            <a:ext cx="4654647" cy="2448876"/>
          </a:xfrm>
          <a:prstGeom prst="rect">
            <a:avLst/>
          </a:prstGeom>
        </p:spPr>
        <p:txBody>
          <a:bodyPr wrap="square" lIns="0" tIns="0" rIns="0" bIns="0" rtlCol="0" anchor="t">
            <a:spAutoFit/>
          </a:bodyPr>
          <a:lstStyle/>
          <a:p>
            <a:pPr marL="457200" indent="-457200">
              <a:lnSpc>
                <a:spcPts val="4899"/>
              </a:lnSpc>
              <a:spcBef>
                <a:spcPct val="0"/>
              </a:spcBef>
              <a:buFont typeface="Wingdings" panose="05000000000000000000" pitchFamily="2" charset="2"/>
              <a:buChar char="v"/>
            </a:pPr>
            <a:r>
              <a:rPr lang="en-IN" sz="2800" dirty="0"/>
              <a:t>Potential Trade-off in Accuracy</a:t>
            </a:r>
          </a:p>
          <a:p>
            <a:pPr marL="457200" indent="-457200">
              <a:lnSpc>
                <a:spcPts val="4899"/>
              </a:lnSpc>
              <a:spcBef>
                <a:spcPct val="0"/>
              </a:spcBef>
              <a:buFont typeface="Wingdings" panose="05000000000000000000" pitchFamily="2" charset="2"/>
              <a:buChar char="v"/>
            </a:pPr>
            <a:r>
              <a:rPr lang="en-IN" sz="2800" dirty="0"/>
              <a:t>Increased Architectural Complexity</a:t>
            </a:r>
            <a:endParaRPr lang="en-US" sz="2600" dirty="0">
              <a:solidFill>
                <a:srgbClr val="000000"/>
              </a:solidFill>
              <a:latin typeface="Times New Roman" panose="02020603050405020304" pitchFamily="18" charset="0"/>
            </a:endParaRPr>
          </a:p>
        </p:txBody>
      </p:sp>
      <p:sp>
        <p:nvSpPr>
          <p:cNvPr id="22" name="TextBox 22"/>
          <p:cNvSpPr txBox="1"/>
          <p:nvPr/>
        </p:nvSpPr>
        <p:spPr>
          <a:xfrm>
            <a:off x="8390166" y="4914900"/>
            <a:ext cx="4815854" cy="1820498"/>
          </a:xfrm>
          <a:prstGeom prst="rect">
            <a:avLst/>
          </a:prstGeom>
        </p:spPr>
        <p:txBody>
          <a:bodyPr lIns="0" tIns="0" rIns="0" bIns="0" rtlCol="0" anchor="t">
            <a:spAutoFit/>
          </a:bodyPr>
          <a:lstStyle/>
          <a:p>
            <a:pPr marL="514350" indent="-514350">
              <a:lnSpc>
                <a:spcPts val="4899"/>
              </a:lnSpc>
              <a:buFont typeface="Wingdings" panose="05000000000000000000" pitchFamily="2" charset="2"/>
              <a:buChar char="v"/>
            </a:pPr>
            <a:r>
              <a:rPr lang="en-IN" sz="2800" dirty="0"/>
              <a:t>Faster Detection Speed</a:t>
            </a:r>
          </a:p>
          <a:p>
            <a:pPr marL="514350" indent="-514350">
              <a:lnSpc>
                <a:spcPts val="4899"/>
              </a:lnSpc>
              <a:buFont typeface="Wingdings" panose="05000000000000000000" pitchFamily="2" charset="2"/>
              <a:buChar char="v"/>
            </a:pPr>
            <a:endParaRPr lang="en-IN" sz="2800" dirty="0"/>
          </a:p>
          <a:p>
            <a:pPr marL="514350" indent="-514350">
              <a:lnSpc>
                <a:spcPts val="4899"/>
              </a:lnSpc>
              <a:buFont typeface="Wingdings" panose="05000000000000000000" pitchFamily="2" charset="2"/>
              <a:buChar char="v"/>
            </a:pPr>
            <a:r>
              <a:rPr lang="en-IN" sz="2800" dirty="0"/>
              <a:t>Enhanced Feature Extraction</a:t>
            </a:r>
            <a:endParaRPr lang="en-US" sz="2600" spc="-1" dirty="0">
              <a:solidFill>
                <a:srgbClr val="000000"/>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4855287" y="5013700"/>
            <a:ext cx="3353097" cy="1806200"/>
          </a:xfrm>
          <a:prstGeom prst="rect">
            <a:avLst/>
          </a:prstGeom>
        </p:spPr>
        <p:txBody>
          <a:bodyPr lIns="0" tIns="0" rIns="0" bIns="0" rtlCol="0" anchor="t">
            <a:spAutoFit/>
          </a:bodyPr>
          <a:lstStyle/>
          <a:p>
            <a:pPr algn="ctr">
              <a:lnSpc>
                <a:spcPts val="4900"/>
              </a:lnSpc>
              <a:spcBef>
                <a:spcPct val="0"/>
              </a:spcBef>
            </a:pPr>
            <a:r>
              <a:rPr lang="pt-BR" sz="2600" spc="-1" dirty="0">
                <a:solidFill>
                  <a:srgbClr val="000000"/>
                </a:solidFill>
                <a:latin typeface="Times New Roman" panose="02020603050405020304" pitchFamily="18" charset="0"/>
              </a:rPr>
              <a:t>Zicong Jiang, Liquan Zhao, Shuaiyang Li, Yanfei Jia</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p:cNvGraphicFramePr>
            <a:graphicFrameLocks noGrp="1"/>
          </p:cNvGraphicFramePr>
          <p:nvPr>
            <p:extLst>
              <p:ext uri="{D42A27DB-BD31-4B8C-83A1-F6EECF244321}">
                <p14:modId xmlns:p14="http://schemas.microsoft.com/office/powerpoint/2010/main" val="2418169556"/>
              </p:ext>
            </p:extLst>
          </p:nvPr>
        </p:nvGraphicFramePr>
        <p:xfrm>
          <a:off x="157657" y="1836611"/>
          <a:ext cx="17801934" cy="8100470"/>
        </p:xfrm>
        <a:graphic>
          <a:graphicData uri="http://schemas.openxmlformats.org/drawingml/2006/table">
            <a:tbl>
              <a:tblPr/>
              <a:tblGrid>
                <a:gridCol w="1213943">
                  <a:extLst>
                    <a:ext uri="{9D8B030D-6E8A-4147-A177-3AD203B41FA5}">
                      <a16:colId xmlns:a16="http://schemas.microsoft.com/office/drawing/2014/main" val="20000"/>
                    </a:ext>
                  </a:extLst>
                </a:gridCol>
                <a:gridCol w="3299709">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50000"/>
                        </a:lnSpc>
                        <a:defRPr/>
                      </a:pPr>
                      <a:r>
                        <a:rPr lang="en-US" sz="2600" dirty="0">
                          <a:latin typeface="Times New Roman" panose="02020603050405020304" pitchFamily="18" charset="0"/>
                          <a:cs typeface="Times New Roman" panose="02020603050405020304" pitchFamily="18" charset="0"/>
                        </a:rPr>
                        <a:t> </a:t>
                      </a:r>
                      <a:r>
                        <a:rPr lang="fr-FR" sz="2600" dirty="0">
                          <a:latin typeface="Times New Roman" panose="02020603050405020304" pitchFamily="18" charset="0"/>
                          <a:cs typeface="Times New Roman" panose="02020603050405020304" pitchFamily="18" charset="0"/>
                        </a:rPr>
                        <a:t>D.M. </a:t>
                      </a:r>
                      <a:r>
                        <a:rPr lang="fr-FR" sz="2600" dirty="0" err="1">
                          <a:latin typeface="Times New Roman" panose="02020603050405020304" pitchFamily="18" charset="0"/>
                          <a:cs typeface="Times New Roman" panose="02020603050405020304" pitchFamily="18" charset="0"/>
                        </a:rPr>
                        <a:t>Gavrila</a:t>
                      </a:r>
                      <a:r>
                        <a:rPr lang="fr-FR" sz="2600" dirty="0">
                          <a:latin typeface="Times New Roman" panose="02020603050405020304" pitchFamily="18" charset="0"/>
                          <a:cs typeface="Times New Roman" panose="02020603050405020304" pitchFamily="18" charset="0"/>
                        </a:rPr>
                        <a:t>; </a:t>
                      </a:r>
                    </a:p>
                    <a:p>
                      <a:pPr algn="ctr">
                        <a:lnSpc>
                          <a:spcPct val="150000"/>
                        </a:lnSpc>
                        <a:defRPr/>
                      </a:pPr>
                      <a:r>
                        <a:rPr lang="fr-FR" sz="2600" dirty="0">
                          <a:latin typeface="Times New Roman" panose="02020603050405020304" pitchFamily="18" charset="0"/>
                          <a:cs typeface="Times New Roman" panose="02020603050405020304" pitchFamily="18" charset="0"/>
                        </a:rPr>
                        <a:t>V. </a:t>
                      </a:r>
                      <a:r>
                        <a:rPr lang="fr-FR" sz="2600" dirty="0" err="1">
                          <a:latin typeface="Times New Roman" panose="02020603050405020304" pitchFamily="18" charset="0"/>
                          <a:cs typeface="Times New Roman" panose="02020603050405020304" pitchFamily="18" charset="0"/>
                        </a:rPr>
                        <a:t>Philomin</a:t>
                      </a: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26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0" y="2610793"/>
            <a:ext cx="1518743"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p>
        </p:txBody>
      </p:sp>
      <p:sp>
        <p:nvSpPr>
          <p:cNvPr id="14" name="TextBox 14"/>
          <p:cNvSpPr txBox="1"/>
          <p:nvPr/>
        </p:nvSpPr>
        <p:spPr>
          <a:xfrm>
            <a:off x="1352248" y="2610794"/>
            <a:ext cx="3312519" cy="778483"/>
          </a:xfrm>
          <a:prstGeom prst="rect">
            <a:avLst/>
          </a:prstGeom>
        </p:spPr>
        <p:txBody>
          <a:bodyPr wrap="square"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p:cNvSpPr txBox="1"/>
          <p:nvPr/>
        </p:nvSpPr>
        <p:spPr>
          <a:xfrm>
            <a:off x="709892" y="296340"/>
            <a:ext cx="14758708" cy="1152944"/>
          </a:xfrm>
          <a:prstGeom prst="rect">
            <a:avLst/>
          </a:prstGeom>
        </p:spPr>
        <p:txBody>
          <a:bodyPr wrap="square" lIns="0" tIns="0" rIns="0" bIns="0" rtlCol="0" anchor="t">
            <a:spAutoFit/>
          </a:bodyPr>
          <a:lstStyle/>
          <a:p>
            <a:pPr>
              <a:lnSpc>
                <a:spcPts val="9799"/>
              </a:lnSpc>
            </a:pPr>
            <a:r>
              <a:rPr lang="en-US" sz="6999" dirty="0">
                <a:solidFill>
                  <a:srgbClr val="000000"/>
                </a:solidFill>
                <a:latin typeface="Times New Roman" panose="02020603050405020304" pitchFamily="18" charset="0"/>
                <a:cs typeface="Times New Roman" panose="02020603050405020304" pitchFamily="18" charset="0"/>
              </a:rPr>
              <a:t>LITERATURE SURVEY</a:t>
            </a:r>
          </a:p>
        </p:txBody>
      </p:sp>
      <p:sp>
        <p:nvSpPr>
          <p:cNvPr id="18" name="TextBox 18"/>
          <p:cNvSpPr txBox="1"/>
          <p:nvPr/>
        </p:nvSpPr>
        <p:spPr>
          <a:xfrm>
            <a:off x="1370915" y="5306333"/>
            <a:ext cx="3353097" cy="1806200"/>
          </a:xfrm>
          <a:prstGeom prst="rect">
            <a:avLst/>
          </a:prstGeom>
        </p:spPr>
        <p:txBody>
          <a:bodyPr lIns="0" tIns="0" rIns="0" bIns="0" rtlCol="0" anchor="t">
            <a:spAutoFit/>
          </a:bodyPr>
          <a:lstStyle/>
          <a:p>
            <a:pPr algn="ctr">
              <a:lnSpc>
                <a:spcPts val="4900"/>
              </a:lnSpc>
              <a:spcBef>
                <a:spcPct val="0"/>
              </a:spcBef>
            </a:pPr>
            <a:r>
              <a:rPr lang="en-US" sz="2600" spc="-1" dirty="0">
                <a:solidFill>
                  <a:srgbClr val="000000"/>
                </a:solidFill>
                <a:latin typeface="Times New Roman" panose="02020603050405020304" pitchFamily="18" charset="0"/>
              </a:rPr>
              <a:t>Real-time object detection for "smart" vehicles</a:t>
            </a:r>
          </a:p>
        </p:txBody>
      </p:sp>
      <p:sp>
        <p:nvSpPr>
          <p:cNvPr id="19" name="TextBox 19"/>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p:cNvSpPr txBox="1"/>
          <p:nvPr/>
        </p:nvSpPr>
        <p:spPr>
          <a:xfrm>
            <a:off x="-405639" y="6142945"/>
            <a:ext cx="2231061"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2.</a:t>
            </a:r>
          </a:p>
        </p:txBody>
      </p:sp>
      <p:sp>
        <p:nvSpPr>
          <p:cNvPr id="22" name="TextBox 22"/>
          <p:cNvSpPr txBox="1"/>
          <p:nvPr/>
        </p:nvSpPr>
        <p:spPr>
          <a:xfrm>
            <a:off x="8421659" y="5497159"/>
            <a:ext cx="4667440" cy="1573636"/>
          </a:xfrm>
          <a:prstGeom prst="rect">
            <a:avLst/>
          </a:prstGeom>
        </p:spPr>
        <p:txBody>
          <a:bodyPr lIns="0" tIns="0" rIns="0" bIns="0" rtlCol="0" anchor="t">
            <a:spAutoFit/>
          </a:bodyPr>
          <a:lstStyle/>
          <a:p>
            <a:pPr>
              <a:lnSpc>
                <a:spcPts val="4249"/>
              </a:lnSpc>
            </a:pPr>
            <a:r>
              <a:rPr lang="en-IN" sz="2800" dirty="0"/>
              <a:t>Efficient Shape-Based Detection</a:t>
            </a:r>
          </a:p>
          <a:p>
            <a:pPr>
              <a:lnSpc>
                <a:spcPts val="4249"/>
              </a:lnSpc>
            </a:pPr>
            <a:endParaRPr lang="en-IN" sz="2800" dirty="0"/>
          </a:p>
          <a:p>
            <a:pPr>
              <a:lnSpc>
                <a:spcPts val="4249"/>
              </a:lnSpc>
            </a:pPr>
            <a:r>
              <a:rPr lang="en-IN" sz="2800" dirty="0"/>
              <a:t>High-Speed Performance</a:t>
            </a:r>
            <a:endParaRPr lang="en-US" sz="2600" dirty="0">
              <a:solidFill>
                <a:srgbClr val="000000"/>
              </a:solidFill>
              <a:latin typeface="Times New Roman" panose="02020603050405020304" pitchFamily="18" charset="0"/>
            </a:endParaRPr>
          </a:p>
        </p:txBody>
      </p:sp>
      <p:sp>
        <p:nvSpPr>
          <p:cNvPr id="23" name="TextBox 23"/>
          <p:cNvSpPr txBox="1"/>
          <p:nvPr/>
        </p:nvSpPr>
        <p:spPr>
          <a:xfrm>
            <a:off x="13370747" y="4555362"/>
            <a:ext cx="4526571" cy="2256515"/>
          </a:xfrm>
          <a:prstGeom prst="rect">
            <a:avLst/>
          </a:prstGeom>
        </p:spPr>
        <p:txBody>
          <a:bodyPr lIns="0" tIns="0" rIns="0" bIns="0" rtlCol="0" anchor="t">
            <a:spAutoFit/>
          </a:bodyPr>
          <a:lstStyle/>
          <a:p>
            <a:pPr>
              <a:lnSpc>
                <a:spcPts val="4506"/>
              </a:lnSpc>
            </a:pPr>
            <a:r>
              <a:rPr lang="en-IN" sz="2800" dirty="0"/>
              <a:t>Limited to Shape-Based Detection</a:t>
            </a:r>
          </a:p>
          <a:p>
            <a:pPr>
              <a:lnSpc>
                <a:spcPts val="4506"/>
              </a:lnSpc>
            </a:pPr>
            <a:r>
              <a:rPr lang="en-IN" sz="2800" dirty="0"/>
              <a:t>Hardware-Specific Implementation Challenges</a:t>
            </a:r>
            <a:endParaRPr lang="en-US" sz="2600" dirty="0">
              <a:solidFill>
                <a:srgbClr val="000000"/>
              </a:solidFill>
              <a:latin typeface="Times New Roman" panose="02020603050405020304" pitchFamily="18"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A884E-7F8F-E4D8-D157-ACD8ED7BE29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DE93572-A5E6-834F-643A-65A6894C18B4}"/>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6564D093-8EA7-0613-DB0F-04C9FF0A2494}"/>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F6ED3465-3D47-2E98-CB69-19F6C488E42F}"/>
              </a:ext>
            </a:extLst>
          </p:cNvPr>
          <p:cNvGrpSpPr/>
          <p:nvPr/>
        </p:nvGrpSpPr>
        <p:grpSpPr>
          <a:xfrm>
            <a:off x="9143820" y="9937080"/>
            <a:ext cx="8487180" cy="349920"/>
            <a:chOff x="0" y="0"/>
            <a:chExt cx="11316240" cy="466560"/>
          </a:xfrm>
        </p:grpSpPr>
        <p:sp>
          <p:nvSpPr>
            <p:cNvPr id="5" name="Freeform 5">
              <a:extLst>
                <a:ext uri="{FF2B5EF4-FFF2-40B4-BE49-F238E27FC236}">
                  <a16:creationId xmlns:a16="http://schemas.microsoft.com/office/drawing/2014/main" id="{D1CE7F72-EEAA-C3CB-870B-2EF456BE67F8}"/>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a:extLst>
              <a:ext uri="{FF2B5EF4-FFF2-40B4-BE49-F238E27FC236}">
                <a16:creationId xmlns:a16="http://schemas.microsoft.com/office/drawing/2014/main" id="{2AA78FEF-CACA-37C0-F231-0FED5D34AB4D}"/>
              </a:ext>
            </a:extLst>
          </p:cNvPr>
          <p:cNvGrpSpPr/>
          <p:nvPr/>
        </p:nvGrpSpPr>
        <p:grpSpPr>
          <a:xfrm>
            <a:off x="17631000" y="9937080"/>
            <a:ext cx="657180" cy="349920"/>
            <a:chOff x="0" y="0"/>
            <a:chExt cx="876240" cy="466560"/>
          </a:xfrm>
        </p:grpSpPr>
        <p:sp>
          <p:nvSpPr>
            <p:cNvPr id="7" name="Freeform 7">
              <a:extLst>
                <a:ext uri="{FF2B5EF4-FFF2-40B4-BE49-F238E27FC236}">
                  <a16:creationId xmlns:a16="http://schemas.microsoft.com/office/drawing/2014/main" id="{3CDF2BF6-F1BF-3EAA-896F-3369030E6A32}"/>
                </a:ext>
              </a:extLst>
            </p:cNvPr>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a:extLst>
              <a:ext uri="{FF2B5EF4-FFF2-40B4-BE49-F238E27FC236}">
                <a16:creationId xmlns:a16="http://schemas.microsoft.com/office/drawing/2014/main" id="{72A30573-33A5-D408-5D21-D8D724AB774F}"/>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219AD4CD-77C9-1D6B-32F3-90FBA4007959}"/>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a:extLst>
              <a:ext uri="{FF2B5EF4-FFF2-40B4-BE49-F238E27FC236}">
                <a16:creationId xmlns:a16="http://schemas.microsoft.com/office/drawing/2014/main" id="{A0746B3A-1BC8-FEA0-014A-BFEB12F3726E}"/>
              </a:ext>
            </a:extLst>
          </p:cNvPr>
          <p:cNvGraphicFramePr>
            <a:graphicFrameLocks noGrp="1"/>
          </p:cNvGraphicFramePr>
          <p:nvPr>
            <p:extLst>
              <p:ext uri="{D42A27DB-BD31-4B8C-83A1-F6EECF244321}">
                <p14:modId xmlns:p14="http://schemas.microsoft.com/office/powerpoint/2010/main" val="2524664307"/>
              </p:ext>
            </p:extLst>
          </p:nvPr>
        </p:nvGraphicFramePr>
        <p:xfrm>
          <a:off x="237653" y="1670631"/>
          <a:ext cx="17801934" cy="8100470"/>
        </p:xfrm>
        <a:graphic>
          <a:graphicData uri="http://schemas.openxmlformats.org/drawingml/2006/table">
            <a:tbl>
              <a:tblPr/>
              <a:tblGrid>
                <a:gridCol w="1210147">
                  <a:extLst>
                    <a:ext uri="{9D8B030D-6E8A-4147-A177-3AD203B41FA5}">
                      <a16:colId xmlns:a16="http://schemas.microsoft.com/office/drawing/2014/main" val="20000"/>
                    </a:ext>
                  </a:extLst>
                </a:gridCol>
                <a:gridCol w="3303505">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r>
                        <a:rPr lang="en-US" sz="2600" dirty="0">
                          <a:latin typeface="Times New Roman" panose="02020603050405020304" pitchFamily="18" charset="0"/>
                          <a:cs typeface="Times New Roman" panose="02020603050405020304" pitchFamily="18" charset="0"/>
                        </a:rPr>
                        <a:t>Alev Dilek Aydin</a:t>
                      </a:r>
                    </a:p>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a:extLst>
              <a:ext uri="{FF2B5EF4-FFF2-40B4-BE49-F238E27FC236}">
                <a16:creationId xmlns:a16="http://schemas.microsoft.com/office/drawing/2014/main" id="{6E33136A-9B3F-0991-C0A2-70B6EA864787}"/>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0E89EFB4-FAF4-A15A-4657-F0D2B054DD8B}"/>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EDBC711F-7500-1D8A-896D-2D7CB873F847}"/>
              </a:ext>
            </a:extLst>
          </p:cNvPr>
          <p:cNvSpPr txBox="1"/>
          <p:nvPr/>
        </p:nvSpPr>
        <p:spPr>
          <a:xfrm>
            <a:off x="237653" y="2463219"/>
            <a:ext cx="1213258"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p>
        </p:txBody>
      </p:sp>
      <p:sp>
        <p:nvSpPr>
          <p:cNvPr id="14" name="TextBox 14">
            <a:extLst>
              <a:ext uri="{FF2B5EF4-FFF2-40B4-BE49-F238E27FC236}">
                <a16:creationId xmlns:a16="http://schemas.microsoft.com/office/drawing/2014/main" id="{38F432A6-1DF4-C517-E88D-83BF1264C899}"/>
              </a:ext>
            </a:extLst>
          </p:cNvPr>
          <p:cNvSpPr txBox="1"/>
          <p:nvPr/>
        </p:nvSpPr>
        <p:spPr>
          <a:xfrm>
            <a:off x="1283783" y="2540908"/>
            <a:ext cx="3527360"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a:extLst>
              <a:ext uri="{FF2B5EF4-FFF2-40B4-BE49-F238E27FC236}">
                <a16:creationId xmlns:a16="http://schemas.microsoft.com/office/drawing/2014/main" id="{F7109DEF-7D63-695A-0957-9A656F06542F}"/>
              </a:ext>
            </a:extLst>
          </p:cNvPr>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a:extLst>
              <a:ext uri="{FF2B5EF4-FFF2-40B4-BE49-F238E27FC236}">
                <a16:creationId xmlns:a16="http://schemas.microsoft.com/office/drawing/2014/main" id="{DD0C0A41-FB97-FB19-26F2-2F2932DBC272}"/>
              </a:ext>
            </a:extLst>
          </p:cNvPr>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a:extLst>
              <a:ext uri="{FF2B5EF4-FFF2-40B4-BE49-F238E27FC236}">
                <a16:creationId xmlns:a16="http://schemas.microsoft.com/office/drawing/2014/main" id="{0062E1A8-D1DB-65BE-F1D6-F3C093B05A01}"/>
              </a:ext>
            </a:extLst>
          </p:cNvPr>
          <p:cNvSpPr txBox="1"/>
          <p:nvPr/>
        </p:nvSpPr>
        <p:spPr>
          <a:xfrm>
            <a:off x="411309" y="296340"/>
            <a:ext cx="9418491" cy="1152944"/>
          </a:xfrm>
          <a:prstGeom prst="rect">
            <a:avLst/>
          </a:prstGeom>
        </p:spPr>
        <p:txBody>
          <a:bodyPr wrap="square" lIns="0" tIns="0" rIns="0" bIns="0" rtlCol="0" anchor="t">
            <a:spAutoFit/>
          </a:bodyPr>
          <a:lstStyle/>
          <a:p>
            <a:pPr>
              <a:lnSpc>
                <a:spcPts val="9799"/>
              </a:lnSpc>
            </a:pPr>
            <a:r>
              <a:rPr lang="en-US" sz="7000" dirty="0">
                <a:solidFill>
                  <a:srgbClr val="000000"/>
                </a:solidFill>
                <a:latin typeface="Times New Roman" panose="02020603050405020304" pitchFamily="18" charset="0"/>
                <a:cs typeface="Times New Roman" panose="02020603050405020304" pitchFamily="18" charset="0"/>
              </a:rPr>
              <a:t>LITERATURE SURVEY</a:t>
            </a:r>
          </a:p>
        </p:txBody>
      </p:sp>
      <p:sp>
        <p:nvSpPr>
          <p:cNvPr id="18" name="TextBox 18">
            <a:extLst>
              <a:ext uri="{FF2B5EF4-FFF2-40B4-BE49-F238E27FC236}">
                <a16:creationId xmlns:a16="http://schemas.microsoft.com/office/drawing/2014/main" id="{563DF850-C971-925B-12A3-6292DD87403C}"/>
              </a:ext>
            </a:extLst>
          </p:cNvPr>
          <p:cNvSpPr txBox="1"/>
          <p:nvPr/>
        </p:nvSpPr>
        <p:spPr>
          <a:xfrm>
            <a:off x="1473034" y="4676413"/>
            <a:ext cx="3200995" cy="3691332"/>
          </a:xfrm>
          <a:prstGeom prst="rect">
            <a:avLst/>
          </a:prstGeom>
        </p:spPr>
        <p:txBody>
          <a:bodyPr wrap="square" lIns="0" tIns="0" rIns="0" bIns="0" rtlCol="0" anchor="t">
            <a:spAutoFit/>
          </a:bodyPr>
          <a:lstStyle/>
          <a:p>
            <a:pPr algn="ctr">
              <a:lnSpc>
                <a:spcPts val="4900"/>
              </a:lnSpc>
              <a:spcBef>
                <a:spcPct val="0"/>
              </a:spcBef>
            </a:pPr>
            <a:r>
              <a:rPr lang="en-US" sz="2600" b="0" i="0" dirty="0">
                <a:effectLst/>
                <a:latin typeface="Times New Roman" panose="02020603050405020304" pitchFamily="18" charset="0"/>
                <a:cs typeface="Times New Roman" panose="02020603050405020304" pitchFamily="18" charset="0"/>
              </a:rPr>
              <a:t>Design and implementation of real-time object detection system based on single-shoot detector and OpenCV</a:t>
            </a:r>
          </a:p>
        </p:txBody>
      </p:sp>
      <p:sp>
        <p:nvSpPr>
          <p:cNvPr id="19" name="TextBox 19">
            <a:extLst>
              <a:ext uri="{FF2B5EF4-FFF2-40B4-BE49-F238E27FC236}">
                <a16:creationId xmlns:a16="http://schemas.microsoft.com/office/drawing/2014/main" id="{91FC0C5C-B80B-83DC-E9E2-12EA76FD756D}"/>
              </a:ext>
            </a:extLst>
          </p:cNvPr>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a:extLst>
              <a:ext uri="{FF2B5EF4-FFF2-40B4-BE49-F238E27FC236}">
                <a16:creationId xmlns:a16="http://schemas.microsoft.com/office/drawing/2014/main" id="{760E9110-E813-E76F-A81F-A327E6DDE672}"/>
              </a:ext>
            </a:extLst>
          </p:cNvPr>
          <p:cNvSpPr txBox="1"/>
          <p:nvPr/>
        </p:nvSpPr>
        <p:spPr>
          <a:xfrm>
            <a:off x="-405639" y="6142945"/>
            <a:ext cx="2231061"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3.</a:t>
            </a:r>
          </a:p>
        </p:txBody>
      </p:sp>
      <p:sp>
        <p:nvSpPr>
          <p:cNvPr id="21" name="TextBox 21">
            <a:extLst>
              <a:ext uri="{FF2B5EF4-FFF2-40B4-BE49-F238E27FC236}">
                <a16:creationId xmlns:a16="http://schemas.microsoft.com/office/drawing/2014/main" id="{81B51C49-5655-ED1F-52FE-4C2490DE0BBD}"/>
              </a:ext>
            </a:extLst>
          </p:cNvPr>
          <p:cNvSpPr txBox="1"/>
          <p:nvPr/>
        </p:nvSpPr>
        <p:spPr>
          <a:xfrm>
            <a:off x="13474780" y="4830256"/>
            <a:ext cx="4651114" cy="1820498"/>
          </a:xfrm>
          <a:prstGeom prst="rect">
            <a:avLst/>
          </a:prstGeom>
        </p:spPr>
        <p:txBody>
          <a:bodyPr lIns="0" tIns="0" rIns="0" bIns="0" rtlCol="0" anchor="t">
            <a:spAutoFit/>
          </a:bodyPr>
          <a:lstStyle/>
          <a:p>
            <a:pPr marL="514350" indent="-514350">
              <a:lnSpc>
                <a:spcPts val="4899"/>
              </a:lnSpc>
              <a:spcBef>
                <a:spcPct val="0"/>
              </a:spcBef>
              <a:buAutoNum type="arabicParenR"/>
            </a:pPr>
            <a:r>
              <a:rPr lang="en-IN" sz="2800" dirty="0"/>
              <a:t>Hardware Limitations</a:t>
            </a:r>
          </a:p>
          <a:p>
            <a:pPr marL="514350" indent="-514350">
              <a:lnSpc>
                <a:spcPts val="4899"/>
              </a:lnSpc>
              <a:spcBef>
                <a:spcPct val="0"/>
              </a:spcBef>
              <a:buAutoNum type="arabicParenR"/>
            </a:pPr>
            <a:r>
              <a:rPr lang="en-US" sz="2800" dirty="0"/>
              <a:t>Potential Trade-Off Between Speed and Accuracy</a:t>
            </a:r>
            <a:endParaRPr lang="en-US" sz="2600" dirty="0">
              <a:solidFill>
                <a:srgbClr val="000000"/>
              </a:solidFill>
              <a:latin typeface="Times New Roman" panose="02020603050405020304" pitchFamily="18" charset="0"/>
            </a:endParaRPr>
          </a:p>
        </p:txBody>
      </p:sp>
      <p:sp>
        <p:nvSpPr>
          <p:cNvPr id="22" name="TextBox 22">
            <a:extLst>
              <a:ext uri="{FF2B5EF4-FFF2-40B4-BE49-F238E27FC236}">
                <a16:creationId xmlns:a16="http://schemas.microsoft.com/office/drawing/2014/main" id="{29AE18B7-27B0-FF43-69F9-B1550A5B4428}"/>
              </a:ext>
            </a:extLst>
          </p:cNvPr>
          <p:cNvSpPr txBox="1"/>
          <p:nvPr/>
        </p:nvSpPr>
        <p:spPr>
          <a:xfrm>
            <a:off x="8571544" y="4844554"/>
            <a:ext cx="4815854" cy="1806200"/>
          </a:xfrm>
          <a:prstGeom prst="rect">
            <a:avLst/>
          </a:prstGeom>
        </p:spPr>
        <p:txBody>
          <a:bodyPr lIns="0" tIns="0" rIns="0" bIns="0" rtlCol="0" anchor="t">
            <a:spAutoFit/>
          </a:bodyPr>
          <a:lstStyle/>
          <a:p>
            <a:pPr>
              <a:lnSpc>
                <a:spcPts val="4899"/>
              </a:lnSpc>
            </a:pPr>
            <a:r>
              <a:rPr lang="en-US" sz="2600" dirty="0">
                <a:latin typeface="Times New Roman" panose="02020603050405020304" pitchFamily="18" charset="0"/>
              </a:rPr>
              <a:t>High Accuracy and Efficiency</a:t>
            </a:r>
          </a:p>
          <a:p>
            <a:pPr>
              <a:lnSpc>
                <a:spcPts val="4899"/>
              </a:lnSpc>
            </a:pPr>
            <a:r>
              <a:rPr lang="en-US" sz="2600" spc="-1" dirty="0">
                <a:solidFill>
                  <a:srgbClr val="000000"/>
                </a:solidFill>
                <a:latin typeface="Times New Roman" panose="02020603050405020304" pitchFamily="18" charset="0"/>
                <a:cs typeface="Times New Roman" panose="02020603050405020304" pitchFamily="18" charset="0"/>
              </a:rPr>
              <a:t>Use of Pre-Trained Models and Freely Available Datasets</a:t>
            </a:r>
          </a:p>
        </p:txBody>
      </p:sp>
      <p:sp>
        <p:nvSpPr>
          <p:cNvPr id="23" name="TextBox 23">
            <a:extLst>
              <a:ext uri="{FF2B5EF4-FFF2-40B4-BE49-F238E27FC236}">
                <a16:creationId xmlns:a16="http://schemas.microsoft.com/office/drawing/2014/main" id="{70E4E983-9F04-32B7-1028-67930C3A9BAD}"/>
              </a:ext>
            </a:extLst>
          </p:cNvPr>
          <p:cNvSpPr txBox="1"/>
          <p:nvPr/>
        </p:nvSpPr>
        <p:spPr>
          <a:xfrm>
            <a:off x="4674029" y="6030204"/>
            <a:ext cx="3353097" cy="563744"/>
          </a:xfrm>
          <a:prstGeom prst="rect">
            <a:avLst/>
          </a:prstGeom>
        </p:spPr>
        <p:txBody>
          <a:bodyPr lIns="0" tIns="0" rIns="0" bIns="0" rtlCol="0" anchor="t">
            <a:spAutoFit/>
          </a:bodyPr>
          <a:lstStyle/>
          <a:p>
            <a:pPr algn="ctr">
              <a:lnSpc>
                <a:spcPts val="4900"/>
              </a:lnSpc>
              <a:spcBef>
                <a:spcPct val="0"/>
              </a:spcBef>
            </a:pPr>
            <a:r>
              <a:rPr lang="en-IN" sz="2800" b="1" i="0" dirty="0">
                <a:solidFill>
                  <a:srgbClr val="000000"/>
                </a:solidFill>
                <a:effectLst/>
                <a:latin typeface="IBM Plex Sans" panose="020F0502020204030204" pitchFamily="34" charset="0"/>
              </a:rPr>
              <a:t> </a:t>
            </a:r>
            <a:endParaRPr lang="en-US" sz="2600"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785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30F98-035F-049D-0066-EA83D32BAAA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BE921A1-AD49-E657-48EB-19D7B339CB7E}"/>
              </a:ext>
            </a:extLst>
          </p:cNvPr>
          <p:cNvGrpSpPr/>
          <p:nvPr/>
        </p:nvGrpSpPr>
        <p:grpSpPr>
          <a:xfrm>
            <a:off x="0" y="9937080"/>
            <a:ext cx="9143820" cy="349920"/>
            <a:chOff x="0" y="0"/>
            <a:chExt cx="12191760" cy="466560"/>
          </a:xfrm>
        </p:grpSpPr>
        <p:sp>
          <p:nvSpPr>
            <p:cNvPr id="3" name="Freeform 3">
              <a:extLst>
                <a:ext uri="{FF2B5EF4-FFF2-40B4-BE49-F238E27FC236}">
                  <a16:creationId xmlns:a16="http://schemas.microsoft.com/office/drawing/2014/main" id="{27E43B97-5E3F-9842-5C62-D69D4D36C3D5}"/>
                </a:ext>
              </a:extLst>
            </p:cNvPr>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a:extLst>
              <a:ext uri="{FF2B5EF4-FFF2-40B4-BE49-F238E27FC236}">
                <a16:creationId xmlns:a16="http://schemas.microsoft.com/office/drawing/2014/main" id="{704155D9-175F-05D7-7683-06AE82C09682}"/>
              </a:ext>
            </a:extLst>
          </p:cNvPr>
          <p:cNvGrpSpPr/>
          <p:nvPr/>
        </p:nvGrpSpPr>
        <p:grpSpPr>
          <a:xfrm>
            <a:off x="9143820" y="9937080"/>
            <a:ext cx="8487180" cy="349920"/>
            <a:chOff x="0" y="0"/>
            <a:chExt cx="11316240" cy="466560"/>
          </a:xfrm>
        </p:grpSpPr>
        <p:sp>
          <p:nvSpPr>
            <p:cNvPr id="5" name="Freeform 5">
              <a:extLst>
                <a:ext uri="{FF2B5EF4-FFF2-40B4-BE49-F238E27FC236}">
                  <a16:creationId xmlns:a16="http://schemas.microsoft.com/office/drawing/2014/main" id="{BB6079B8-78CB-8424-EF3A-5E3292F16ADB}"/>
                </a:ext>
              </a:extLst>
            </p:cNvPr>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a:extLst>
              <a:ext uri="{FF2B5EF4-FFF2-40B4-BE49-F238E27FC236}">
                <a16:creationId xmlns:a16="http://schemas.microsoft.com/office/drawing/2014/main" id="{98D31842-B115-C78E-A4B1-16087DEC6789}"/>
              </a:ext>
            </a:extLst>
          </p:cNvPr>
          <p:cNvGrpSpPr/>
          <p:nvPr/>
        </p:nvGrpSpPr>
        <p:grpSpPr>
          <a:xfrm>
            <a:off x="17631000" y="9937080"/>
            <a:ext cx="657180" cy="349920"/>
            <a:chOff x="0" y="0"/>
            <a:chExt cx="876240" cy="466560"/>
          </a:xfrm>
        </p:grpSpPr>
        <p:sp>
          <p:nvSpPr>
            <p:cNvPr id="7" name="Freeform 7">
              <a:extLst>
                <a:ext uri="{FF2B5EF4-FFF2-40B4-BE49-F238E27FC236}">
                  <a16:creationId xmlns:a16="http://schemas.microsoft.com/office/drawing/2014/main" id="{3B9854FF-1146-40C9-FF97-0D8E2B72520A}"/>
                </a:ext>
              </a:extLst>
            </p:cNvPr>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a:extLst>
              <a:ext uri="{FF2B5EF4-FFF2-40B4-BE49-F238E27FC236}">
                <a16:creationId xmlns:a16="http://schemas.microsoft.com/office/drawing/2014/main" id="{47833F74-10B3-0216-89F7-0A8988CFA6C3}"/>
              </a:ext>
            </a:extLst>
          </p:cNvPr>
          <p:cNvGrpSpPr/>
          <p:nvPr/>
        </p:nvGrpSpPr>
        <p:grpSpPr>
          <a:xfrm>
            <a:off x="0" y="0"/>
            <a:ext cx="18288180" cy="349920"/>
            <a:chOff x="0" y="0"/>
            <a:chExt cx="24384240" cy="466560"/>
          </a:xfrm>
        </p:grpSpPr>
        <p:sp>
          <p:nvSpPr>
            <p:cNvPr id="9" name="Freeform 9">
              <a:extLst>
                <a:ext uri="{FF2B5EF4-FFF2-40B4-BE49-F238E27FC236}">
                  <a16:creationId xmlns:a16="http://schemas.microsoft.com/office/drawing/2014/main" id="{2C9E6C73-0184-9260-7F7E-1F51672B7523}"/>
                </a:ext>
              </a:extLst>
            </p:cNvPr>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graphicFrame>
        <p:nvGraphicFramePr>
          <p:cNvPr id="10" name="Table 10">
            <a:extLst>
              <a:ext uri="{FF2B5EF4-FFF2-40B4-BE49-F238E27FC236}">
                <a16:creationId xmlns:a16="http://schemas.microsoft.com/office/drawing/2014/main" id="{23182029-5DD6-3AF0-67B5-25EC12213F76}"/>
              </a:ext>
            </a:extLst>
          </p:cNvPr>
          <p:cNvGraphicFramePr>
            <a:graphicFrameLocks noGrp="1"/>
          </p:cNvGraphicFramePr>
          <p:nvPr>
            <p:extLst>
              <p:ext uri="{D42A27DB-BD31-4B8C-83A1-F6EECF244321}">
                <p14:modId xmlns:p14="http://schemas.microsoft.com/office/powerpoint/2010/main" val="638246630"/>
              </p:ext>
            </p:extLst>
          </p:nvPr>
        </p:nvGraphicFramePr>
        <p:xfrm>
          <a:off x="237653" y="1670631"/>
          <a:ext cx="17801934" cy="8100470"/>
        </p:xfrm>
        <a:graphic>
          <a:graphicData uri="http://schemas.openxmlformats.org/drawingml/2006/table">
            <a:tbl>
              <a:tblPr/>
              <a:tblGrid>
                <a:gridCol w="1210147">
                  <a:extLst>
                    <a:ext uri="{9D8B030D-6E8A-4147-A177-3AD203B41FA5}">
                      <a16:colId xmlns:a16="http://schemas.microsoft.com/office/drawing/2014/main" val="20000"/>
                    </a:ext>
                  </a:extLst>
                </a:gridCol>
                <a:gridCol w="3303505">
                  <a:extLst>
                    <a:ext uri="{9D8B030D-6E8A-4147-A177-3AD203B41FA5}">
                      <a16:colId xmlns:a16="http://schemas.microsoft.com/office/drawing/2014/main" val="20001"/>
                    </a:ext>
                  </a:extLst>
                </a:gridCol>
                <a:gridCol w="3531854">
                  <a:extLst>
                    <a:ext uri="{9D8B030D-6E8A-4147-A177-3AD203B41FA5}">
                      <a16:colId xmlns:a16="http://schemas.microsoft.com/office/drawing/2014/main" val="20002"/>
                    </a:ext>
                  </a:extLst>
                </a:gridCol>
                <a:gridCol w="4942459">
                  <a:extLst>
                    <a:ext uri="{9D8B030D-6E8A-4147-A177-3AD203B41FA5}">
                      <a16:colId xmlns:a16="http://schemas.microsoft.com/office/drawing/2014/main" val="20003"/>
                    </a:ext>
                  </a:extLst>
                </a:gridCol>
                <a:gridCol w="4813969">
                  <a:extLst>
                    <a:ext uri="{9D8B030D-6E8A-4147-A177-3AD203B41FA5}">
                      <a16:colId xmlns:a16="http://schemas.microsoft.com/office/drawing/2014/main" val="20004"/>
                    </a:ext>
                  </a:extLst>
                </a:gridCol>
              </a:tblGrid>
              <a:tr h="1736806">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63664">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50000"/>
                        </a:lnSpc>
                        <a:defRPr/>
                      </a:pPr>
                      <a:r>
                        <a:rPr lang="en-US" sz="2600" dirty="0">
                          <a:latin typeface="Times New Roman" panose="02020603050405020304" pitchFamily="18" charset="0"/>
                          <a:cs typeface="Times New Roman" panose="02020603050405020304" pitchFamily="18" charset="0"/>
                        </a:rPr>
                        <a:t>Multiple Object Recognition Using OpenCV</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Khairul Shafee Kalid</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Muhammad Zulhilmi Bachok</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Md Akhir Mohd Sharif</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20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42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a:extLst>
              <a:ext uri="{FF2B5EF4-FFF2-40B4-BE49-F238E27FC236}">
                <a16:creationId xmlns:a16="http://schemas.microsoft.com/office/drawing/2014/main" id="{C01505D1-459B-5BA1-6336-7B8305BEBF78}"/>
              </a:ext>
            </a:extLst>
          </p:cNvPr>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a:extLst>
              <a:ext uri="{FF2B5EF4-FFF2-40B4-BE49-F238E27FC236}">
                <a16:creationId xmlns:a16="http://schemas.microsoft.com/office/drawing/2014/main" id="{FFA4D1CD-8B3E-4901-BDC3-9A40435A9947}"/>
              </a:ext>
            </a:extLst>
          </p:cNvPr>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a:extLst>
              <a:ext uri="{FF2B5EF4-FFF2-40B4-BE49-F238E27FC236}">
                <a16:creationId xmlns:a16="http://schemas.microsoft.com/office/drawing/2014/main" id="{9D6CB66A-88B8-4ACF-0C0B-0462C9122C9C}"/>
              </a:ext>
            </a:extLst>
          </p:cNvPr>
          <p:cNvSpPr txBox="1"/>
          <p:nvPr/>
        </p:nvSpPr>
        <p:spPr>
          <a:xfrm>
            <a:off x="237653" y="2463219"/>
            <a:ext cx="1213258" cy="923330"/>
          </a:xfrm>
          <a:prstGeom prst="rect">
            <a:avLst/>
          </a:prstGeom>
        </p:spPr>
        <p:txBody>
          <a:bodyPr wrap="square" lIns="0" tIns="0" rIns="0" bIns="0" rtlCol="0" anchor="t">
            <a:spAutoFit/>
          </a:bodyPr>
          <a:lstStyle/>
          <a:p>
            <a:pPr algn="ctr">
              <a:lnSpc>
                <a:spcPts val="3622"/>
              </a:lnSpc>
            </a:pPr>
            <a:r>
              <a:rPr lang="en-US" sz="3500" dirty="0">
                <a:solidFill>
                  <a:srgbClr val="000000"/>
                </a:solidFill>
                <a:latin typeface="Times New Roman" panose="02020603050405020304" pitchFamily="18" charset="0"/>
                <a:cs typeface="Times New Roman" panose="02020603050405020304" pitchFamily="18" charset="0"/>
              </a:rPr>
              <a:t>SR. NO</a:t>
            </a:r>
            <a:r>
              <a:rPr lang="en-US" sz="2600" dirty="0">
                <a:solidFill>
                  <a:srgbClr val="000000"/>
                </a:solidFill>
                <a:latin typeface="Times New Roman" panose="02020603050405020304" pitchFamily="18" charset="0"/>
                <a:cs typeface="Times New Roman" panose="02020603050405020304" pitchFamily="18" charset="0"/>
              </a:rPr>
              <a:t>.</a:t>
            </a:r>
          </a:p>
        </p:txBody>
      </p:sp>
      <p:sp>
        <p:nvSpPr>
          <p:cNvPr id="14" name="TextBox 14">
            <a:extLst>
              <a:ext uri="{FF2B5EF4-FFF2-40B4-BE49-F238E27FC236}">
                <a16:creationId xmlns:a16="http://schemas.microsoft.com/office/drawing/2014/main" id="{7727B141-EF23-FB1D-D7E0-0935D90FDFD9}"/>
              </a:ext>
            </a:extLst>
          </p:cNvPr>
          <p:cNvSpPr txBox="1"/>
          <p:nvPr/>
        </p:nvSpPr>
        <p:spPr>
          <a:xfrm>
            <a:off x="1283783" y="2540908"/>
            <a:ext cx="3527360"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PAPER NAME</a:t>
            </a:r>
          </a:p>
        </p:txBody>
      </p:sp>
      <p:sp>
        <p:nvSpPr>
          <p:cNvPr id="15" name="TextBox 15">
            <a:extLst>
              <a:ext uri="{FF2B5EF4-FFF2-40B4-BE49-F238E27FC236}">
                <a16:creationId xmlns:a16="http://schemas.microsoft.com/office/drawing/2014/main" id="{5EAB9885-7989-F259-5A93-D409F7E1A995}"/>
              </a:ext>
            </a:extLst>
          </p:cNvPr>
          <p:cNvSpPr txBox="1"/>
          <p:nvPr/>
        </p:nvSpPr>
        <p:spPr>
          <a:xfrm>
            <a:off x="8722453" y="2529786"/>
            <a:ext cx="4127448"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PROS</a:t>
            </a:r>
          </a:p>
        </p:txBody>
      </p:sp>
      <p:sp>
        <p:nvSpPr>
          <p:cNvPr id="16" name="TextBox 16">
            <a:extLst>
              <a:ext uri="{FF2B5EF4-FFF2-40B4-BE49-F238E27FC236}">
                <a16:creationId xmlns:a16="http://schemas.microsoft.com/office/drawing/2014/main" id="{F4218A62-7097-D3AA-AFE5-1AB4CA13152D}"/>
              </a:ext>
            </a:extLst>
          </p:cNvPr>
          <p:cNvSpPr txBox="1"/>
          <p:nvPr/>
        </p:nvSpPr>
        <p:spPr>
          <a:xfrm>
            <a:off x="13597589" y="2529786"/>
            <a:ext cx="4072889" cy="778483"/>
          </a:xfrm>
          <a:prstGeom prst="rect">
            <a:avLst/>
          </a:prstGeom>
        </p:spPr>
        <p:txBody>
          <a:bodyPr lIns="0" tIns="0" rIns="0" bIns="0" rtlCol="0" anchor="t">
            <a:spAutoFit/>
          </a:bodyPr>
          <a:lstStyle/>
          <a:p>
            <a:pPr algn="ctr">
              <a:lnSpc>
                <a:spcPts val="7000"/>
              </a:lnSpc>
            </a:pPr>
            <a:r>
              <a:rPr lang="en-US" sz="3500" dirty="0">
                <a:solidFill>
                  <a:srgbClr val="000000"/>
                </a:solidFill>
                <a:latin typeface="Times New Roman" panose="02020603050405020304" pitchFamily="18" charset="0"/>
                <a:cs typeface="Times New Roman" panose="02020603050405020304" pitchFamily="18" charset="0"/>
              </a:rPr>
              <a:t>CONS</a:t>
            </a:r>
          </a:p>
        </p:txBody>
      </p:sp>
      <p:sp>
        <p:nvSpPr>
          <p:cNvPr id="17" name="TextBox 17">
            <a:extLst>
              <a:ext uri="{FF2B5EF4-FFF2-40B4-BE49-F238E27FC236}">
                <a16:creationId xmlns:a16="http://schemas.microsoft.com/office/drawing/2014/main" id="{FB490B79-8AD5-255C-E4C3-3A5623BC4261}"/>
              </a:ext>
            </a:extLst>
          </p:cNvPr>
          <p:cNvSpPr txBox="1"/>
          <p:nvPr/>
        </p:nvSpPr>
        <p:spPr>
          <a:xfrm>
            <a:off x="411309" y="296340"/>
            <a:ext cx="9418491" cy="1152944"/>
          </a:xfrm>
          <a:prstGeom prst="rect">
            <a:avLst/>
          </a:prstGeom>
        </p:spPr>
        <p:txBody>
          <a:bodyPr wrap="square" lIns="0" tIns="0" rIns="0" bIns="0" rtlCol="0" anchor="t">
            <a:spAutoFit/>
          </a:bodyPr>
          <a:lstStyle/>
          <a:p>
            <a:pPr>
              <a:lnSpc>
                <a:spcPts val="9799"/>
              </a:lnSpc>
            </a:pPr>
            <a:r>
              <a:rPr lang="en-US" sz="6999" dirty="0">
                <a:solidFill>
                  <a:srgbClr val="000000"/>
                </a:solidFill>
                <a:latin typeface="Times New Roman" panose="02020603050405020304" pitchFamily="18" charset="0"/>
                <a:cs typeface="Times New Roman" panose="02020603050405020304" pitchFamily="18" charset="0"/>
              </a:rPr>
              <a:t>LITERATURE SURVEY</a:t>
            </a:r>
          </a:p>
        </p:txBody>
      </p:sp>
      <p:sp>
        <p:nvSpPr>
          <p:cNvPr id="19" name="TextBox 19">
            <a:extLst>
              <a:ext uri="{FF2B5EF4-FFF2-40B4-BE49-F238E27FC236}">
                <a16:creationId xmlns:a16="http://schemas.microsoft.com/office/drawing/2014/main" id="{605C15B0-983E-30D6-4373-13592F22CE92}"/>
              </a:ext>
            </a:extLst>
          </p:cNvPr>
          <p:cNvSpPr txBox="1"/>
          <p:nvPr/>
        </p:nvSpPr>
        <p:spPr>
          <a:xfrm>
            <a:off x="4571910" y="2540908"/>
            <a:ext cx="3919852"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AUTHORS</a:t>
            </a:r>
          </a:p>
        </p:txBody>
      </p:sp>
      <p:sp>
        <p:nvSpPr>
          <p:cNvPr id="20" name="TextBox 20">
            <a:extLst>
              <a:ext uri="{FF2B5EF4-FFF2-40B4-BE49-F238E27FC236}">
                <a16:creationId xmlns:a16="http://schemas.microsoft.com/office/drawing/2014/main" id="{96792809-3458-1D6B-40CD-8B1667147F16}"/>
              </a:ext>
            </a:extLst>
          </p:cNvPr>
          <p:cNvSpPr txBox="1"/>
          <p:nvPr/>
        </p:nvSpPr>
        <p:spPr>
          <a:xfrm>
            <a:off x="-405639" y="6142945"/>
            <a:ext cx="2231061" cy="778483"/>
          </a:xfrm>
          <a:prstGeom prst="rect">
            <a:avLst/>
          </a:prstGeom>
        </p:spPr>
        <p:txBody>
          <a:bodyPr lIns="0" tIns="0" rIns="0" bIns="0" rtlCol="0" anchor="t">
            <a:spAutoFit/>
          </a:bodyPr>
          <a:lstStyle/>
          <a:p>
            <a:pPr algn="ctr">
              <a:lnSpc>
                <a:spcPts val="6999"/>
              </a:lnSpc>
              <a:spcBef>
                <a:spcPct val="0"/>
              </a:spcBef>
            </a:pPr>
            <a:r>
              <a:rPr lang="en-US" sz="3500" spc="-2" dirty="0">
                <a:solidFill>
                  <a:srgbClr val="000000"/>
                </a:solidFill>
                <a:latin typeface="Times New Roman" panose="02020603050405020304" pitchFamily="18" charset="0"/>
                <a:cs typeface="Times New Roman" panose="02020603050405020304" pitchFamily="18" charset="0"/>
              </a:rPr>
              <a:t>4.</a:t>
            </a:r>
          </a:p>
        </p:txBody>
      </p:sp>
      <p:sp>
        <p:nvSpPr>
          <p:cNvPr id="21" name="TextBox 21">
            <a:extLst>
              <a:ext uri="{FF2B5EF4-FFF2-40B4-BE49-F238E27FC236}">
                <a16:creationId xmlns:a16="http://schemas.microsoft.com/office/drawing/2014/main" id="{288FA193-1381-95B6-4457-182D6F09B318}"/>
              </a:ext>
            </a:extLst>
          </p:cNvPr>
          <p:cNvSpPr txBox="1"/>
          <p:nvPr/>
        </p:nvSpPr>
        <p:spPr>
          <a:xfrm>
            <a:off x="13465309" y="4967287"/>
            <a:ext cx="4651114" cy="2448876"/>
          </a:xfrm>
          <a:prstGeom prst="rect">
            <a:avLst/>
          </a:prstGeom>
        </p:spPr>
        <p:txBody>
          <a:bodyPr lIns="0" tIns="0" rIns="0" bIns="0" rtlCol="0" anchor="t">
            <a:spAutoFit/>
          </a:bodyPr>
          <a:lstStyle/>
          <a:p>
            <a:pPr marL="457200" indent="-457200">
              <a:lnSpc>
                <a:spcPts val="4899"/>
              </a:lnSpc>
              <a:spcBef>
                <a:spcPct val="0"/>
              </a:spcBef>
              <a:buAutoNum type="arabicParenR"/>
            </a:pPr>
            <a:r>
              <a:rPr lang="en-US" sz="2600" dirty="0">
                <a:solidFill>
                  <a:srgbClr val="000000"/>
                </a:solidFill>
                <a:latin typeface="Times New Roman" panose="02020603050405020304" pitchFamily="18" charset="0"/>
              </a:rPr>
              <a:t>Dependency on Image Quality and Environmental Factors</a:t>
            </a:r>
          </a:p>
          <a:p>
            <a:pPr marL="457200" indent="-457200">
              <a:lnSpc>
                <a:spcPts val="4899"/>
              </a:lnSpc>
              <a:spcBef>
                <a:spcPct val="0"/>
              </a:spcBef>
              <a:buAutoNum type="arabicParenR"/>
            </a:pPr>
            <a:r>
              <a:rPr lang="en-US" sz="2800" dirty="0"/>
              <a:t>Computational Complexity for Real-Time Processing</a:t>
            </a:r>
            <a:endParaRPr lang="en-US" sz="2600" dirty="0">
              <a:solidFill>
                <a:srgbClr val="000000"/>
              </a:solidFill>
              <a:latin typeface="Times New Roman" panose="02020603050405020304" pitchFamily="18" charset="0"/>
            </a:endParaRPr>
          </a:p>
        </p:txBody>
      </p:sp>
      <p:sp>
        <p:nvSpPr>
          <p:cNvPr id="22" name="TextBox 22">
            <a:extLst>
              <a:ext uri="{FF2B5EF4-FFF2-40B4-BE49-F238E27FC236}">
                <a16:creationId xmlns:a16="http://schemas.microsoft.com/office/drawing/2014/main" id="{B15A007E-780C-256B-7D9E-13CE926A6C7D}"/>
              </a:ext>
            </a:extLst>
          </p:cNvPr>
          <p:cNvSpPr txBox="1"/>
          <p:nvPr/>
        </p:nvSpPr>
        <p:spPr>
          <a:xfrm>
            <a:off x="8467806" y="5143500"/>
            <a:ext cx="4815854" cy="2448876"/>
          </a:xfrm>
          <a:prstGeom prst="rect">
            <a:avLst/>
          </a:prstGeom>
        </p:spPr>
        <p:txBody>
          <a:bodyPr lIns="0" tIns="0" rIns="0" bIns="0" rtlCol="0" anchor="t">
            <a:spAutoFit/>
          </a:bodyPr>
          <a:lstStyle/>
          <a:p>
            <a:pPr>
              <a:lnSpc>
                <a:spcPts val="4899"/>
              </a:lnSpc>
            </a:pPr>
            <a:r>
              <a:rPr lang="en-IN" sz="2800" dirty="0"/>
              <a:t>Effective for Agricultural Monitoring</a:t>
            </a:r>
          </a:p>
          <a:p>
            <a:pPr>
              <a:lnSpc>
                <a:spcPts val="4899"/>
              </a:lnSpc>
            </a:pPr>
            <a:r>
              <a:rPr lang="en-US" sz="2800" dirty="0"/>
              <a:t>High Classification Accuracy with Neural Networks</a:t>
            </a:r>
            <a:endParaRPr lang="en-US" sz="2600" spc="-1" dirty="0">
              <a:solidFill>
                <a:srgbClr val="000000"/>
              </a:solidFill>
              <a:latin typeface="Times New Roman" panose="02020603050405020304" pitchFamily="18" charset="0"/>
            </a:endParaRPr>
          </a:p>
        </p:txBody>
      </p:sp>
      <p:sp>
        <p:nvSpPr>
          <p:cNvPr id="23" name="TextBox 23">
            <a:extLst>
              <a:ext uri="{FF2B5EF4-FFF2-40B4-BE49-F238E27FC236}">
                <a16:creationId xmlns:a16="http://schemas.microsoft.com/office/drawing/2014/main" id="{DBC38FCD-84E4-F484-4F5A-48FFDDAA9EB8}"/>
              </a:ext>
            </a:extLst>
          </p:cNvPr>
          <p:cNvSpPr txBox="1"/>
          <p:nvPr/>
        </p:nvSpPr>
        <p:spPr>
          <a:xfrm>
            <a:off x="4674029" y="6030204"/>
            <a:ext cx="3353097" cy="563744"/>
          </a:xfrm>
          <a:prstGeom prst="rect">
            <a:avLst/>
          </a:prstGeom>
        </p:spPr>
        <p:txBody>
          <a:bodyPr lIns="0" tIns="0" rIns="0" bIns="0" rtlCol="0" anchor="t">
            <a:spAutoFit/>
          </a:bodyPr>
          <a:lstStyle/>
          <a:p>
            <a:pPr algn="ctr">
              <a:lnSpc>
                <a:spcPts val="4900"/>
              </a:lnSpc>
              <a:spcBef>
                <a:spcPct val="0"/>
              </a:spcBef>
            </a:pPr>
            <a:r>
              <a:rPr lang="en-IN" sz="2800" b="1" i="0" dirty="0">
                <a:solidFill>
                  <a:srgbClr val="000000"/>
                </a:solidFill>
                <a:effectLst/>
                <a:latin typeface="IBM Plex Sans" panose="020F0502020204030204" pitchFamily="34" charset="0"/>
              </a:rPr>
              <a:t> </a:t>
            </a:r>
            <a:endParaRPr lang="en-US" sz="2600" spc="-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43490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937080"/>
            <a:ext cx="9143820" cy="349920"/>
            <a:chOff x="0" y="0"/>
            <a:chExt cx="12191760" cy="466560"/>
          </a:xfrm>
        </p:grpSpPr>
        <p:sp>
          <p:nvSpPr>
            <p:cNvPr id="3" name="Freeform 3"/>
            <p:cNvSpPr/>
            <p:nvPr/>
          </p:nvSpPr>
          <p:spPr>
            <a:xfrm>
              <a:off x="0" y="0"/>
              <a:ext cx="12191746" cy="466598"/>
            </a:xfrm>
            <a:custGeom>
              <a:avLst/>
              <a:gdLst/>
              <a:ahLst/>
              <a:cxnLst/>
              <a:rect l="l" t="t" r="r" b="b"/>
              <a:pathLst>
                <a:path w="12191746" h="466598">
                  <a:moveTo>
                    <a:pt x="0" y="0"/>
                  </a:moveTo>
                  <a:lnTo>
                    <a:pt x="12191746" y="0"/>
                  </a:lnTo>
                  <a:lnTo>
                    <a:pt x="12191746" y="466598"/>
                  </a:lnTo>
                  <a:lnTo>
                    <a:pt x="0" y="466598"/>
                  </a:lnTo>
                  <a:close/>
                </a:path>
              </a:pathLst>
            </a:custGeom>
            <a:solidFill>
              <a:srgbClr val="00349E"/>
            </a:solidFill>
          </p:spPr>
        </p:sp>
      </p:grpSp>
      <p:grpSp>
        <p:nvGrpSpPr>
          <p:cNvPr id="4" name="Group 4"/>
          <p:cNvGrpSpPr/>
          <p:nvPr/>
        </p:nvGrpSpPr>
        <p:grpSpPr>
          <a:xfrm>
            <a:off x="9143820" y="9937080"/>
            <a:ext cx="8487180" cy="349920"/>
            <a:chOff x="0" y="0"/>
            <a:chExt cx="11316240" cy="466560"/>
          </a:xfrm>
        </p:grpSpPr>
        <p:sp>
          <p:nvSpPr>
            <p:cNvPr id="5" name="Freeform 5"/>
            <p:cNvSpPr/>
            <p:nvPr/>
          </p:nvSpPr>
          <p:spPr>
            <a:xfrm>
              <a:off x="0" y="0"/>
              <a:ext cx="11316208" cy="466598"/>
            </a:xfrm>
            <a:custGeom>
              <a:avLst/>
              <a:gdLst/>
              <a:ahLst/>
              <a:cxnLst/>
              <a:rect l="l" t="t" r="r" b="b"/>
              <a:pathLst>
                <a:path w="11316208" h="466598">
                  <a:moveTo>
                    <a:pt x="0" y="0"/>
                  </a:moveTo>
                  <a:lnTo>
                    <a:pt x="11316208" y="0"/>
                  </a:lnTo>
                  <a:lnTo>
                    <a:pt x="11316208" y="466598"/>
                  </a:lnTo>
                  <a:lnTo>
                    <a:pt x="0" y="466598"/>
                  </a:lnTo>
                  <a:close/>
                </a:path>
              </a:pathLst>
            </a:custGeom>
            <a:solidFill>
              <a:srgbClr val="0099FF"/>
            </a:solidFill>
          </p:spPr>
        </p:sp>
      </p:grpSp>
      <p:grpSp>
        <p:nvGrpSpPr>
          <p:cNvPr id="6" name="Group 6"/>
          <p:cNvGrpSpPr/>
          <p:nvPr/>
        </p:nvGrpSpPr>
        <p:grpSpPr>
          <a:xfrm>
            <a:off x="17631000" y="9937080"/>
            <a:ext cx="657180" cy="349920"/>
            <a:chOff x="0" y="0"/>
            <a:chExt cx="876240" cy="466560"/>
          </a:xfrm>
        </p:grpSpPr>
        <p:sp>
          <p:nvSpPr>
            <p:cNvPr id="7" name="Freeform 7"/>
            <p:cNvSpPr/>
            <p:nvPr/>
          </p:nvSpPr>
          <p:spPr>
            <a:xfrm>
              <a:off x="0" y="0"/>
              <a:ext cx="876300" cy="466598"/>
            </a:xfrm>
            <a:custGeom>
              <a:avLst/>
              <a:gdLst/>
              <a:ahLst/>
              <a:cxnLst/>
              <a:rect l="l" t="t" r="r" b="b"/>
              <a:pathLst>
                <a:path w="876300" h="466598">
                  <a:moveTo>
                    <a:pt x="0" y="0"/>
                  </a:moveTo>
                  <a:lnTo>
                    <a:pt x="876300" y="0"/>
                  </a:lnTo>
                  <a:lnTo>
                    <a:pt x="876300" y="466598"/>
                  </a:lnTo>
                  <a:lnTo>
                    <a:pt x="0" y="466598"/>
                  </a:lnTo>
                  <a:close/>
                </a:path>
              </a:pathLst>
            </a:custGeom>
            <a:solidFill>
              <a:srgbClr val="1971B6"/>
            </a:solidFill>
          </p:spPr>
        </p:sp>
      </p:grpSp>
      <p:grpSp>
        <p:nvGrpSpPr>
          <p:cNvPr id="8" name="Group 8"/>
          <p:cNvGrpSpPr/>
          <p:nvPr/>
        </p:nvGrpSpPr>
        <p:grpSpPr>
          <a:xfrm>
            <a:off x="0" y="0"/>
            <a:ext cx="18288180" cy="349920"/>
            <a:chOff x="0" y="0"/>
            <a:chExt cx="24384240" cy="466560"/>
          </a:xfrm>
        </p:grpSpPr>
        <p:sp>
          <p:nvSpPr>
            <p:cNvPr id="9" name="Freeform 9"/>
            <p:cNvSpPr/>
            <p:nvPr/>
          </p:nvSpPr>
          <p:spPr>
            <a:xfrm>
              <a:off x="0" y="0"/>
              <a:ext cx="24384254" cy="466598"/>
            </a:xfrm>
            <a:custGeom>
              <a:avLst/>
              <a:gdLst/>
              <a:ahLst/>
              <a:cxnLst/>
              <a:rect l="l" t="t" r="r" b="b"/>
              <a:pathLst>
                <a:path w="24384254" h="466598">
                  <a:moveTo>
                    <a:pt x="0" y="0"/>
                  </a:moveTo>
                  <a:lnTo>
                    <a:pt x="24384254" y="0"/>
                  </a:lnTo>
                  <a:lnTo>
                    <a:pt x="24384254" y="466598"/>
                  </a:lnTo>
                  <a:lnTo>
                    <a:pt x="0" y="466598"/>
                  </a:lnTo>
                  <a:close/>
                </a:path>
              </a:pathLst>
            </a:custGeom>
            <a:solidFill>
              <a:srgbClr val="00349E"/>
            </a:solidFill>
          </p:spPr>
        </p:sp>
      </p:grpSp>
      <p:sp>
        <p:nvSpPr>
          <p:cNvPr id="11" name="TextBox 11"/>
          <p:cNvSpPr txBox="1"/>
          <p:nvPr/>
        </p:nvSpPr>
        <p:spPr>
          <a:xfrm>
            <a:off x="9139238" y="4914900"/>
            <a:ext cx="9525" cy="409575"/>
          </a:xfrm>
          <a:prstGeom prst="rect">
            <a:avLst/>
          </a:prstGeom>
        </p:spPr>
        <p:txBody>
          <a:bodyPr lIns="0" tIns="0" rIns="0" bIns="0" rtlCol="0" anchor="t">
            <a:spAutoFit/>
          </a:bodyPr>
          <a:lstStyle/>
          <a:p>
            <a:pPr algn="ctr">
              <a:lnSpc>
                <a:spcPts val="2879"/>
              </a:lnSpc>
              <a:spcBef>
                <a:spcPct val="0"/>
              </a:spcBef>
            </a:pPr>
            <a:endParaRPr dirty="0"/>
          </a:p>
        </p:txBody>
      </p:sp>
      <p:sp>
        <p:nvSpPr>
          <p:cNvPr id="12" name="TextBox 12"/>
          <p:cNvSpPr txBox="1"/>
          <p:nvPr/>
        </p:nvSpPr>
        <p:spPr>
          <a:xfrm>
            <a:off x="9139238" y="4093528"/>
            <a:ext cx="9525" cy="1747519"/>
          </a:xfrm>
          <a:prstGeom prst="rect">
            <a:avLst/>
          </a:prstGeom>
        </p:spPr>
        <p:txBody>
          <a:bodyPr lIns="0" tIns="0" rIns="0" bIns="0" rtlCol="0" anchor="t">
            <a:spAutoFit/>
          </a:bodyPr>
          <a:lstStyle/>
          <a:p>
            <a:pPr algn="ctr">
              <a:lnSpc>
                <a:spcPts val="12880"/>
              </a:lnSpc>
            </a:pPr>
            <a:endParaRPr dirty="0"/>
          </a:p>
        </p:txBody>
      </p:sp>
      <p:sp>
        <p:nvSpPr>
          <p:cNvPr id="13" name="TextBox 13"/>
          <p:cNvSpPr txBox="1"/>
          <p:nvPr/>
        </p:nvSpPr>
        <p:spPr>
          <a:xfrm>
            <a:off x="1028700" y="762000"/>
            <a:ext cx="11258550" cy="1104900"/>
          </a:xfrm>
          <a:prstGeom prst="rect">
            <a:avLst/>
          </a:prstGeom>
        </p:spPr>
        <p:txBody>
          <a:bodyPr wrap="square" lIns="0" tIns="0" rIns="0" bIns="0" rtlCol="0" anchor="t">
            <a:spAutoFit/>
          </a:bodyPr>
          <a:lstStyle/>
          <a:p>
            <a:pPr>
              <a:lnSpc>
                <a:spcPts val="9799"/>
              </a:lnSpc>
              <a:spcBef>
                <a:spcPct val="0"/>
              </a:spcBef>
            </a:pPr>
            <a:r>
              <a:rPr lang="en-US" sz="5200" dirty="0">
                <a:solidFill>
                  <a:srgbClr val="000000"/>
                </a:solidFill>
                <a:latin typeface="Times New Roman" panose="02020603050405020304" pitchFamily="18" charset="0"/>
                <a:cs typeface="Times New Roman" panose="02020603050405020304" pitchFamily="18" charset="0"/>
              </a:rPr>
              <a:t>LIMITATIONS OF EXISTING SYSTEM</a:t>
            </a:r>
          </a:p>
        </p:txBody>
      </p:sp>
      <p:sp>
        <p:nvSpPr>
          <p:cNvPr id="19" name="TextBox 18">
            <a:extLst>
              <a:ext uri="{FF2B5EF4-FFF2-40B4-BE49-F238E27FC236}">
                <a16:creationId xmlns:a16="http://schemas.microsoft.com/office/drawing/2014/main" id="{2F2CDF09-4878-704E-6BC2-6FBD5DDC6058}"/>
              </a:ext>
            </a:extLst>
          </p:cNvPr>
          <p:cNvSpPr txBox="1"/>
          <p:nvPr/>
        </p:nvSpPr>
        <p:spPr>
          <a:xfrm>
            <a:off x="761999" y="2365106"/>
            <a:ext cx="15906751" cy="649408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Latency Issues: Processing large amounts of data in real-time can cause delays, especially when relying on cloud-based processing instead of edge computing.</a:t>
            </a:r>
          </a:p>
          <a:p>
            <a:pPr algn="just">
              <a:lnSpc>
                <a:spcPct val="150000"/>
              </a:lnSpc>
            </a:pPr>
            <a:endParaRPr lang="en-US" sz="26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Limited Accuracy: Challenges in detecting small, fast-moving, or overlapping objects </a:t>
            </a:r>
          </a:p>
          <a:p>
            <a:pPr algn="just">
              <a:lnSpc>
                <a:spcPct val="150000"/>
              </a:lnSpc>
            </a:pPr>
            <a:endParaRPr lang="en-US" sz="26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High Cost Implementing AI-powered IoT systems requires expensive hardware (cameras, sensors, edge devices) and software.</a:t>
            </a:r>
          </a:p>
          <a:p>
            <a:pPr algn="just">
              <a:lnSpc>
                <a:spcPct val="150000"/>
              </a:lnSpc>
            </a:pPr>
            <a:endParaRPr lang="en-US" sz="26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Energy Consumption</a:t>
            </a:r>
            <a:r>
              <a:rPr lang="en-US" sz="2600" dirty="0">
                <a:latin typeface="Times New Roman" panose="02020603050405020304" pitchFamily="18" charset="0"/>
                <a:cs typeface="Times New Roman" panose="02020603050405020304" pitchFamily="18" charset="0"/>
              </a:rPr>
              <a:t>: Continuous processing of high-resolution images and video feeds consumes significant power, making battery-operated IoT devices less efficient.</a:t>
            </a:r>
          </a:p>
          <a:p>
            <a:pPr marL="457200" indent="-457200" algn="just">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993</Words>
  <Application>Microsoft Office PowerPoint</Application>
  <PresentationFormat>Custom</PresentationFormat>
  <Paragraphs>168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Times New Roman</vt:lpstr>
      <vt:lpstr>Arial</vt:lpstr>
      <vt:lpstr>Impact</vt:lpstr>
      <vt:lpstr>IBM Plex Sans</vt:lpstr>
      <vt:lpstr>Calibri</vt:lpstr>
      <vt:lpstr>Impact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MR: Sidd</dc:creator>
  <cp:lastModifiedBy>Sarita Angane</cp:lastModifiedBy>
  <cp:revision>18</cp:revision>
  <dcterms:created xsi:type="dcterms:W3CDTF">2006-08-16T00:00:00Z</dcterms:created>
  <dcterms:modified xsi:type="dcterms:W3CDTF">2025-04-16T16:07:55Z</dcterms:modified>
  <dc:identifier>DAFpedFX0BM</dc:identifier>
</cp:coreProperties>
</file>