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0" r:id="rId3"/>
    <p:sldId id="282" r:id="rId4"/>
    <p:sldId id="281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2CB8-6C59-4DA0-B933-0C307E917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1EC53-7478-43DD-B018-98255A835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5F29-77D8-4908-8D83-56B92FF8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08C8-A05D-4F7C-898F-31ED5712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2860-8EC6-49E6-9212-AB1F897C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A62-81C5-4061-AA6B-30F23DC0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033D7-1C93-4045-9078-EEFFCA52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10BA-59FB-4601-AD9E-4D2BB84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CBFE-5245-4C8D-AC6C-A2DBEEC0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BAEA-6FC4-445C-B0F1-C5A358FC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0B685-CFB4-4E87-A453-8ABF82F0A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CD2B-5762-47BB-AA64-8ED990C21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F9D8-AEC3-4893-AD9C-D57DA47A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6D2C-B799-4695-99AF-4EB6D38A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915F-490B-4387-ADA7-5C98E047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0652-2FEE-449E-AC36-0888562E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8619-C393-4634-BC8B-D668C5EE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C013-9BB6-48BA-8318-34E887B0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F0F5-9370-4F60-BE13-03C3CA6C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1465B-737F-4F39-B8E3-0F00903D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7873-4AD2-4092-84BD-72D79E30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C13D-1C73-45B9-A737-09F8BC4D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A6F7-6832-4D02-8E93-20954B26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688C-F79C-48CB-BEC7-B8224168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82F5-D43A-4C46-BFB9-61572209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8909-274F-4F47-9369-C91D8037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EB9A-8B91-4D27-9C43-B03E47923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A845D-7458-4543-A54F-C876ABF0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897A1-053A-402A-98CE-83C3026B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45326-0530-4C6C-B67D-5766D9E3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5B13B-4892-418A-BD91-ED48B298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D511-6C08-48B6-B13B-3C47ADB9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4AFB-91D2-456E-91BA-901A6755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CD06F-5A10-447C-AD84-CB98680B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B4DF5-CB1F-4083-A651-AAB560735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0B327-46A6-4F3B-89A2-B266E0766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40B32-309B-4D90-8627-87D5D789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6340B-A454-4503-AAB4-F52D04F0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51CEC-11A7-4698-B8BD-DDBA781B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979D-2BF0-49D2-A40C-9923F826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4D09C-B424-4BDA-AAA3-5AE3E29A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F87E-A075-4102-959D-F4C8A08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E11ED-9428-4FE8-AD70-99D776E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69E4-B7AE-4FF6-BE57-720A82E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ABB41-B364-4819-A11E-996E46EB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69E0-9D37-492C-B2EF-FA3798A6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0BA8-5E57-4A2F-AEB1-8E45F69E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D3C7-EC3A-434B-84AF-431299AD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2D074-4681-4187-9B3A-2618BE109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E31E8-E917-4E27-9240-818330B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959CB-7FB2-4920-B4FB-2F1504C3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66D2-DD0F-40EF-804E-9043DA29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7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6B4B-89A0-43C7-8B38-B50EDCF1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D7F67-B41C-4C32-B6C5-9FA0B6E3D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B1035-6F41-4EC1-8338-F619DE286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1649-DF62-4034-AA46-047B431A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599F2-85FC-41E1-8AF6-6E16BA2A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AC49-9877-44A1-A6E6-9F87CCA5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9297E-C2B3-4A3A-A35C-EC7478BD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1CBF2-9B58-40C4-9090-6939C541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5EF5-E432-430B-801C-D47130B0E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3278-3033-49BB-ADEA-8E802E0B11B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FC1B-C281-4C31-A687-D385F6724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BF7D-BEBA-4D22-8026-4E6E31984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5806-D597-4A04-BACA-494A6AABA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7258-B2A1-4E4F-9DE7-F32CBF40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221B-80D1-4D50-B348-753D3AAD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45" y="1959131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Even if our data doesn’t have joint marginals for all the variables available, we have information about the correlation between these variables available from some other dataset</a:t>
            </a:r>
          </a:p>
          <a:p>
            <a:pPr lvl="1"/>
            <a:r>
              <a:rPr lang="en-US" dirty="0"/>
              <a:t>How can we incorporate the correlation information into the synthetic generation process to help preserve the associations between variables?</a:t>
            </a:r>
          </a:p>
          <a:p>
            <a:pPr lvl="1"/>
            <a:r>
              <a:rPr lang="en-US" dirty="0"/>
              <a:t>Can we add it to the maximum entropy approach as an additional constraint? If so, how?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18F34-D0A9-4184-A777-AB3EC3883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" y="2087830"/>
            <a:ext cx="6282489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4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Sample 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acro data for multiple counties - From OEPS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4C1E22CE-135F-4F91-A5E4-D9329FD7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6" y="2025227"/>
            <a:ext cx="6722588" cy="26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D6FE034-1169-4918-AD57-832C1DF07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695" y="405691"/>
            <a:ext cx="4341253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2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Sample of the generated synthetic data for one county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AB0809C2-C6CC-474B-A7D9-96016D2A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50" y="881553"/>
            <a:ext cx="4140100" cy="405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B632FE-3A0A-49B5-A918-63D5FF3A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52" y="5749599"/>
            <a:ext cx="10058400" cy="7027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Can we get the dependency structure from this macro dataset and use it to improve results for the micro dataset?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9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A3BF-B9FD-46D7-9F0E-B016C3F6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8C07-4310-4EB1-AC45-D75A62875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4212"/>
            <a:ext cx="10328324" cy="3824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1) Can we just compute the correlation matrix for both datasets during the training process and minimize the normalized difference of the values using a loss function? This would be an additional constraint to the maximum entropy model</a:t>
            </a:r>
          </a:p>
          <a:p>
            <a:r>
              <a:rPr lang="en-US" sz="2200" dirty="0"/>
              <a:t>Few things make this difficult:</a:t>
            </a:r>
          </a:p>
          <a:p>
            <a:pPr lvl="1"/>
            <a:r>
              <a:rPr lang="en-US" sz="1900" dirty="0"/>
              <a:t> Although both datasets have some common variables, they are in different forms:</a:t>
            </a:r>
          </a:p>
          <a:p>
            <a:pPr marL="457200" lvl="1" indent="0">
              <a:buNone/>
            </a:pPr>
            <a:r>
              <a:rPr lang="en-US" sz="1900" dirty="0"/>
              <a:t>     </a:t>
            </a:r>
            <a:r>
              <a:rPr lang="en-US" sz="1900" dirty="0" err="1"/>
              <a:t>eg</a:t>
            </a:r>
            <a:r>
              <a:rPr lang="en-US" sz="1900" dirty="0"/>
              <a:t>: Consider two variables </a:t>
            </a:r>
            <a:r>
              <a:rPr lang="en-US" sz="1900" dirty="0" err="1"/>
              <a:t>edu_attain</a:t>
            </a:r>
            <a:r>
              <a:rPr lang="en-US" sz="1900" dirty="0"/>
              <a:t> and Insurance: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Edu attain: In the microdata, </a:t>
            </a:r>
            <a:r>
              <a:rPr lang="en-US" dirty="0" err="1"/>
              <a:t>edu</a:t>
            </a:r>
            <a:r>
              <a:rPr lang="en-US" dirty="0"/>
              <a:t> attain is a categorical variable with different categories: Less than high school, grad school, undergrad, etc. In the </a:t>
            </a:r>
            <a:r>
              <a:rPr lang="en-US" dirty="0" err="1"/>
              <a:t>macrodata</a:t>
            </a:r>
            <a:r>
              <a:rPr lang="en-US" dirty="0"/>
              <a:t>, </a:t>
            </a:r>
            <a:r>
              <a:rPr lang="en-US" dirty="0" err="1"/>
              <a:t>edu_attain</a:t>
            </a:r>
            <a:r>
              <a:rPr lang="en-US" dirty="0"/>
              <a:t> is given by the variable </a:t>
            </a:r>
            <a:r>
              <a:rPr lang="en-US" dirty="0" err="1"/>
              <a:t>noHSP</a:t>
            </a:r>
            <a:r>
              <a:rPr lang="en-US" dirty="0"/>
              <a:t> representing the percentage of population without high school degree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Insurance: In the microdata, Insurance is a categorical variable with two categories: Insured and Uninsured. In the </a:t>
            </a:r>
            <a:r>
              <a:rPr lang="en-US" dirty="0" err="1"/>
              <a:t>macrodata</a:t>
            </a:r>
            <a:r>
              <a:rPr lang="en-US" dirty="0"/>
              <a:t>, Insurance is given by the variable PCTIC representing the percentage of population with Insurance</a:t>
            </a:r>
          </a:p>
          <a:p>
            <a:pPr lvl="2"/>
            <a:r>
              <a:rPr lang="en-US" sz="1900" dirty="0"/>
              <a:t>Thus, the association between these two variables are found differently in both datasets and do not return the same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0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91D2-DF00-4FE8-BE8A-F6287FD9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C882-9917-4874-B18E-2E47128B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804"/>
            <a:ext cx="10058400" cy="313029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86D096-1576-4452-A0F9-6D34F3A2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1" y="2992861"/>
            <a:ext cx="2612959" cy="2850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99BE6-454B-4B87-BE45-CEDD55561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11" y="2802209"/>
            <a:ext cx="4025907" cy="304129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12A87D-CBB4-4FF4-9CC2-D3165D1435EB}"/>
              </a:ext>
            </a:extLst>
          </p:cNvPr>
          <p:cNvSpPr txBox="1">
            <a:spLocks/>
          </p:cNvSpPr>
          <p:nvPr/>
        </p:nvSpPr>
        <p:spPr>
          <a:xfrm>
            <a:off x="1097280" y="2044212"/>
            <a:ext cx="10328324" cy="38248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Pearson’s correlation (-1 to 1) for continuous vs Cramer’s V (0 to 1) for categorical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B3C1D-FF98-454B-A4E9-A2FD3CBE2319}"/>
              </a:ext>
            </a:extLst>
          </p:cNvPr>
          <p:cNvSpPr txBox="1"/>
          <p:nvPr/>
        </p:nvSpPr>
        <p:spPr>
          <a:xfrm>
            <a:off x="1648558" y="6037952"/>
            <a:ext cx="34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of </a:t>
            </a:r>
            <a:r>
              <a:rPr lang="en-US" dirty="0" err="1"/>
              <a:t>macrodata</a:t>
            </a:r>
            <a:r>
              <a:rPr lang="en-US" dirty="0"/>
              <a:t> variables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2DD75-BF1A-4F0F-9B75-FAAF8C5810B3}"/>
              </a:ext>
            </a:extLst>
          </p:cNvPr>
          <p:cNvSpPr txBox="1"/>
          <p:nvPr/>
        </p:nvSpPr>
        <p:spPr>
          <a:xfrm>
            <a:off x="6588370" y="6037952"/>
            <a:ext cx="34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of microdata variables </a:t>
            </a:r>
          </a:p>
        </p:txBody>
      </p:sp>
    </p:spTree>
    <p:extLst>
      <p:ext uri="{BB962C8B-B14F-4D97-AF65-F5344CB8AC3E}">
        <p14:creationId xmlns:p14="http://schemas.microsoft.com/office/powerpoint/2010/main" val="365934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5B03-ACAF-44C8-8AC6-887D517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1A41-5A36-4E86-8C0D-AED6ADFA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2) Will transforming the categorical variables to numerical help? That way we can find Pearson's correlation in both datasets.</a:t>
            </a:r>
          </a:p>
          <a:p>
            <a:pPr lvl="1"/>
            <a:r>
              <a:rPr lang="en-US" sz="1800" dirty="0"/>
              <a:t>We do so by one hot encoding the categorical variables in the microdata</a:t>
            </a:r>
          </a:p>
          <a:p>
            <a:pPr lvl="1"/>
            <a:r>
              <a:rPr lang="en-US" sz="1800" dirty="0"/>
              <a:t>Find correlations for only those categories that are included in the macro data. For instance, For </a:t>
            </a:r>
            <a:r>
              <a:rPr lang="en-US" sz="1800" dirty="0" err="1"/>
              <a:t>edu_attain</a:t>
            </a:r>
            <a:r>
              <a:rPr lang="en-US" sz="1800" dirty="0"/>
              <a:t>, only use the numerical correspondence for the category “Less than high school”. Because we have percentage of population without a high school degree (</a:t>
            </a:r>
            <a:r>
              <a:rPr lang="en-US" sz="1800" dirty="0" err="1"/>
              <a:t>noHSP</a:t>
            </a:r>
            <a:r>
              <a:rPr lang="en-US" sz="1800" dirty="0"/>
              <a:t>) in the </a:t>
            </a:r>
            <a:r>
              <a:rPr lang="en-US" sz="1800" dirty="0" err="1"/>
              <a:t>macrodata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F5FBF-8015-4FB8-B9DE-88B82C18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8" y="3784301"/>
            <a:ext cx="4025907" cy="249102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058EDCE-52B7-4482-B871-3714084028B5}"/>
              </a:ext>
            </a:extLst>
          </p:cNvPr>
          <p:cNvSpPr/>
          <p:nvPr/>
        </p:nvSpPr>
        <p:spPr>
          <a:xfrm>
            <a:off x="9018739" y="3169560"/>
            <a:ext cx="815458" cy="483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EC664-6EA6-49D1-A3E2-E8D39EDC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330" y="3732335"/>
            <a:ext cx="3610708" cy="2409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B01B3B-C386-4698-9F09-28FAE309BF88}"/>
              </a:ext>
            </a:extLst>
          </p:cNvPr>
          <p:cNvSpPr txBox="1"/>
          <p:nvPr/>
        </p:nvSpPr>
        <p:spPr>
          <a:xfrm>
            <a:off x="232996" y="6327295"/>
            <a:ext cx="34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of </a:t>
            </a:r>
            <a:r>
              <a:rPr lang="en-US" dirty="0" err="1"/>
              <a:t>macrodata</a:t>
            </a:r>
            <a:r>
              <a:rPr lang="en-US" dirty="0"/>
              <a:t> variables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65DE2-E2D6-490C-8CEF-E92E1606DC3B}"/>
              </a:ext>
            </a:extLst>
          </p:cNvPr>
          <p:cNvSpPr txBox="1"/>
          <p:nvPr/>
        </p:nvSpPr>
        <p:spPr>
          <a:xfrm>
            <a:off x="4317525" y="6308209"/>
            <a:ext cx="34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of microdata variables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EA87B5-9713-480F-B650-651AB27F4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11" y="3699183"/>
            <a:ext cx="3517429" cy="31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2A67-62CC-42D2-986D-E8601475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2DBE-2DD6-4311-BE7D-A4AFB349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plots, although the magnitudes are different, the relationships between variables are similar in macro and microdata. For instance, Insurance has a negative association with other variables in both datasets</a:t>
            </a:r>
          </a:p>
          <a:p>
            <a:r>
              <a:rPr lang="en-US" dirty="0"/>
              <a:t>But since we cannot directly use the correlation values in the loss function, how do we incorporate this information in our model?</a:t>
            </a:r>
          </a:p>
        </p:txBody>
      </p:sp>
    </p:spTree>
    <p:extLst>
      <p:ext uri="{BB962C8B-B14F-4D97-AF65-F5344CB8AC3E}">
        <p14:creationId xmlns:p14="http://schemas.microsoft.com/office/powerpoint/2010/main" val="315287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Idea</vt:lpstr>
      <vt:lpstr>PowerPoint Presentation</vt:lpstr>
      <vt:lpstr>Idea</vt:lpstr>
      <vt:lpstr>Example</vt:lpstr>
      <vt:lpstr>Idea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</dc:title>
  <dc:creator>Acharya</dc:creator>
  <cp:lastModifiedBy>Acharya</cp:lastModifiedBy>
  <cp:revision>6</cp:revision>
  <dcterms:created xsi:type="dcterms:W3CDTF">2021-10-13T21:02:39Z</dcterms:created>
  <dcterms:modified xsi:type="dcterms:W3CDTF">2021-10-13T21:36:47Z</dcterms:modified>
</cp:coreProperties>
</file>