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4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/>
        </p:nvSpPr>
        <p:spPr>
          <a:xfrm>
            <a:off x="685800" y="-1314314"/>
            <a:ext cx="7772400" cy="2387600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defRPr sz="60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zh-CN" lang="en-US">
                <a:latin typeface="Arial"/>
              </a:rPr>
              <a:t>K</a:t>
            </a:r>
            <a:r>
              <a:rPr altLang="zh-CN" lang="en-US">
                <a:latin typeface="Arial"/>
              </a:rPr>
              <a:t>e</a:t>
            </a:r>
            <a:r>
              <a:rPr altLang="zh-CN" lang="en-US">
                <a:latin typeface="Arial"/>
              </a:rPr>
              <a:t>y</a:t>
            </a:r>
            <a:r>
              <a:rPr altLang="zh-CN" lang="en-US">
                <a:latin typeface="Arial"/>
              </a:rPr>
              <a:t>l</a:t>
            </a:r>
            <a:r>
              <a:rPr altLang="zh-CN" lang="en-US">
                <a:latin typeface="Arial"/>
              </a:rPr>
              <a:t>o</a:t>
            </a:r>
            <a:r>
              <a:rPr altLang="zh-CN" lang="en-US">
                <a:latin typeface="Arial"/>
              </a:rPr>
              <a:t>g</a:t>
            </a:r>
            <a:r>
              <a:rPr altLang="zh-CN" lang="en-US">
                <a:latin typeface="Arial"/>
              </a:rPr>
              <a:t>gers </a:t>
            </a:r>
            <a:r>
              <a:rPr altLang="zh-CN" lang="en-US">
                <a:latin typeface="Arial"/>
              </a:rPr>
              <a:t>p</a:t>
            </a:r>
            <a:r>
              <a:rPr altLang="zh-CN" lang="en-US">
                <a:latin typeface="Arial"/>
              </a:rPr>
              <a:t>r</a:t>
            </a:r>
            <a:r>
              <a:rPr altLang="zh-CN" lang="en-US">
                <a:latin typeface="Arial"/>
              </a:rPr>
              <a:t>o</a:t>
            </a:r>
            <a:r>
              <a:rPr altLang="zh-CN" lang="en-US">
                <a:latin typeface="Arial"/>
              </a:rPr>
              <a:t>j</a:t>
            </a:r>
            <a:r>
              <a:rPr altLang="zh-CN" lang="en-US">
                <a:latin typeface="Arial"/>
              </a:rPr>
              <a:t>ect </a:t>
            </a:r>
            <a:endParaRPr altLang="zh-CN" lang="en-US"/>
          </a:p>
        </p:txBody>
      </p:sp>
      <p:sp>
        <p:nvSpPr>
          <p:cNvPr id="1048665" name=""/>
          <p:cNvSpPr txBox="1"/>
          <p:nvPr/>
        </p:nvSpPr>
        <p:spPr>
          <a:xfrm>
            <a:off x="841076" y="4235628"/>
            <a:ext cx="8848264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FFFFFF"/>
                </a:solidFill>
              </a:rPr>
              <a:t>P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nt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d </a:t>
            </a:r>
            <a:r>
              <a:rPr sz="2800" lang="en-US">
                <a:solidFill>
                  <a:srgbClr val="FFFFFF"/>
                </a:solidFill>
              </a:rPr>
              <a:t>b</a:t>
            </a:r>
            <a:r>
              <a:rPr sz="2800" lang="en-US">
                <a:solidFill>
                  <a:srgbClr val="FFFFFF"/>
                </a:solidFill>
              </a:rPr>
              <a:t>y</a:t>
            </a:r>
            <a:r>
              <a:rPr sz="2800" lang="en-US">
                <a:solidFill>
                  <a:srgbClr val="FFFFFF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P</a:t>
            </a:r>
            <a:r>
              <a:rPr sz="2800" lang="en-US">
                <a:solidFill>
                  <a:srgbClr val="FFFFFF"/>
                </a:solidFill>
              </a:rPr>
              <a:t>.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g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3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d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y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c</a:t>
            </a:r>
            <a:r>
              <a:rPr sz="2800" lang="en-US">
                <a:solidFill>
                  <a:srgbClr val="FFFFFF"/>
                </a:solidFill>
              </a:rPr>
              <a:t>o</a:t>
            </a:r>
            <a:r>
              <a:rPr sz="2800" lang="en-US">
                <a:solidFill>
                  <a:srgbClr val="FFFFFF"/>
                </a:solidFill>
              </a:rPr>
              <a:t>m</a:t>
            </a:r>
            <a:r>
              <a:rPr sz="2800" lang="en-US">
                <a:solidFill>
                  <a:srgbClr val="FFFFFF"/>
                </a:solidFill>
              </a:rPr>
              <a:t>puter </a:t>
            </a:r>
            <a:r>
              <a:rPr sz="2800" lang="en-US">
                <a:solidFill>
                  <a:srgbClr val="FFFFFF"/>
                </a:solidFill>
              </a:rPr>
              <a:t>science </a:t>
            </a:r>
            <a:r>
              <a:rPr sz="2800" lang="en-US">
                <a:solidFill>
                  <a:srgbClr val="FFFFFF"/>
                </a:solidFill>
              </a:rPr>
              <a:t>and </a:t>
            </a:r>
            <a:r>
              <a:rPr sz="2800" lang="en-US">
                <a:solidFill>
                  <a:srgbClr val="FFFFFF"/>
                </a:solidFill>
              </a:rPr>
              <a:t>engineering </a:t>
            </a:r>
            <a:r>
              <a:rPr sz="2800" lang="en-US">
                <a:solidFill>
                  <a:srgbClr val="FFFFFF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U</a:t>
            </a:r>
            <a:r>
              <a:rPr sz="2800" lang="en-US">
                <a:solidFill>
                  <a:srgbClr val="FFFFFF"/>
                </a:solidFill>
              </a:rPr>
              <a:t>n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v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rsal </a:t>
            </a:r>
            <a:r>
              <a:rPr sz="2800" lang="en-US">
                <a:solidFill>
                  <a:srgbClr val="FFFFFF"/>
                </a:solidFill>
              </a:rPr>
              <a:t>college </a:t>
            </a:r>
            <a:r>
              <a:rPr sz="2800" lang="en-US">
                <a:solidFill>
                  <a:srgbClr val="FFFFFF"/>
                </a:solidFill>
              </a:rPr>
              <a:t>of </a:t>
            </a:r>
            <a:r>
              <a:rPr sz="2800" lang="en-US">
                <a:solidFill>
                  <a:srgbClr val="FFFFFF"/>
                </a:solidFill>
              </a:rPr>
              <a:t>engineering </a:t>
            </a:r>
            <a:r>
              <a:rPr sz="2800" lang="en-US">
                <a:solidFill>
                  <a:srgbClr val="FFFFFF"/>
                </a:solidFill>
              </a:rPr>
              <a:t>and </a:t>
            </a:r>
            <a:r>
              <a:rPr sz="2800" lang="en-US">
                <a:solidFill>
                  <a:srgbClr val="FFFFFF"/>
                </a:solidFill>
              </a:rPr>
              <a:t>technology</a:t>
            </a:r>
            <a:r>
              <a:rPr sz="2800" lang="en-US">
                <a:solidFill>
                  <a:srgbClr val="FFFFFF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>
            <a:spLocks noGrp="1"/>
          </p:cNvSpPr>
          <p:nvPr>
            <p:ph type="title"/>
          </p:nvPr>
        </p:nvSpPr>
        <p:spPr>
          <a:xfrm>
            <a:off x="1909673" y="1593189"/>
            <a:ext cx="7886700" cy="2908206"/>
          </a:xfrm>
        </p:spPr>
        <p:txBody>
          <a:bodyPr/>
          <a:p>
            <a:r>
              <a:rPr b="1" sz="6600" lang="en-US"/>
              <a:t>Thank </a:t>
            </a:r>
            <a:r>
              <a:rPr b="1" sz="6600" lang="en-US"/>
              <a:t>you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e</a:t>
            </a:r>
            <a:endParaRPr lang="en-US"/>
          </a:p>
        </p:txBody>
      </p:sp>
      <p:sp>
        <p:nvSpPr>
          <p:cNvPr id="1048592" name=""/>
          <p:cNvSpPr txBox="1"/>
          <p:nvPr/>
        </p:nvSpPr>
        <p:spPr>
          <a:xfrm>
            <a:off x="2029157" y="2064424"/>
            <a:ext cx="4572000" cy="26060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oggers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loggers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Type of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gger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em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lt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sio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loggers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ition </a:t>
            </a:r>
            <a:endParaRPr lang="en-US"/>
          </a:p>
        </p:txBody>
      </p:sp>
      <p:sp>
        <p:nvSpPr>
          <p:cNvPr id="104859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keylogger or keystroke logger/keyboard capturing is a form of malware or hardware that keeps track of and records your keystrokes as you type. </a:t>
            </a:r>
            <a:endParaRPr lang="en-US"/>
          </a:p>
          <a:p>
            <a:r>
              <a:rPr lang="en-US"/>
              <a:t>It takes the information and sends it to a hacker using a command-and-control (C&amp;C) server.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Types </a:t>
            </a:r>
            <a:r>
              <a:rPr lang="en-US"/>
              <a:t>of </a:t>
            </a:r>
            <a:r>
              <a:rPr lang="en-US"/>
              <a:t>keyloggers </a:t>
            </a:r>
            <a:endParaRPr lang="en-US"/>
          </a:p>
        </p:txBody>
      </p:sp>
      <p:sp>
        <p:nvSpPr>
          <p:cNvPr id="1048607" name="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H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d</a:t>
            </a:r>
            <a:r>
              <a:rPr lang="en-US"/>
              <a:t>ware</a:t>
            </a:r>
            <a:endParaRPr lang="en-US"/>
          </a:p>
          <a:p>
            <a:r>
              <a:rPr lang="en-US"/>
              <a:t> </a:t>
            </a:r>
            <a:r>
              <a:rPr sz="2000" lang="en-US"/>
              <a:t>keylogger or keystroke logger/keyboard capturing is a form of malware or hardware that keeps track of and records your keystrokes as you type.</a:t>
            </a:r>
            <a:endParaRPr sz="1800" lang="en-US"/>
          </a:p>
          <a:p>
            <a:r>
              <a:rPr sz="2000" lang="en-US"/>
              <a:t> It takes the information and sends it to a hacker using a command-and-control (C&amp;C) server</a:t>
            </a:r>
            <a:r>
              <a:rPr lang="en-US"/>
              <a:t>.</a:t>
            </a:r>
            <a:endParaRPr lang="en-US"/>
          </a:p>
        </p:txBody>
      </p:sp>
      <p:sp>
        <p:nvSpPr>
          <p:cNvPr id="1048608" name=""/>
          <p:cNvSpPr>
            <a:spLocks noGrp="1"/>
          </p:cNvSpPr>
          <p:nvPr>
            <p:ph sz="half" idx="2"/>
          </p:nvPr>
        </p:nvSpPr>
        <p:spPr>
          <a:xfrm>
            <a:off x="4944013" y="2552086"/>
            <a:ext cx="3886200" cy="3949342"/>
          </a:xfrm>
        </p:spPr>
        <p:txBody>
          <a:bodyPr>
            <a:normAutofit fontScale="100000" lnSpcReduction="20000"/>
          </a:bodyPr>
          <a:p>
            <a:r>
              <a:rPr sz="2000" lang="en-US"/>
              <a:t>There are two main types of software keyloggers: User mode keyloggers use a Windows application programming interface (API) to intercept keyboard and mouse movements. </a:t>
            </a:r>
            <a:endParaRPr sz="1800" lang="en-US"/>
          </a:p>
          <a:p>
            <a:r>
              <a:rPr sz="2000" lang="en-US"/>
              <a:t>GetAsyncKeyState or GetKeyState API functions might also be captured. These keyloggers require the attacker to actively monitor each key pres</a:t>
            </a:r>
            <a:r>
              <a:rPr sz="2000" lang="en-US"/>
              <a:t>s.</a:t>
            </a:r>
            <a:endParaRPr lang="en-US"/>
          </a:p>
        </p:txBody>
      </p:sp>
      <p:sp>
        <p:nvSpPr>
          <p:cNvPr id="1048609" name=""/>
          <p:cNvSpPr txBox="1"/>
          <p:nvPr/>
        </p:nvSpPr>
        <p:spPr>
          <a:xfrm>
            <a:off x="4572000" y="186611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Sof</a:t>
            </a:r>
            <a:r>
              <a:rPr sz="2800" lang="en-US">
                <a:solidFill>
                  <a:srgbClr val="000000"/>
                </a:solidFill>
              </a:rPr>
              <a:t>tware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loggers </a:t>
            </a:r>
            <a:endParaRPr lang="en-US"/>
          </a:p>
        </p:txBody>
      </p:sp>
      <p:sp>
        <p:nvSpPr>
          <p:cNvPr id="1048611" name=""/>
          <p:cNvSpPr txBox="1"/>
          <p:nvPr/>
        </p:nvSpPr>
        <p:spPr>
          <a:xfrm>
            <a:off x="1449237" y="2138680"/>
            <a:ext cx="7893170" cy="2580640"/>
          </a:xfrm>
          <a:prstGeom prst="rect"/>
        </p:spPr>
        <p:txBody>
          <a:bodyPr rtlCol="0" wrap="square">
            <a:spAutoFit/>
          </a:bodyPr>
          <a:p>
            <a:pPr indent="-342900" marL="342900">
              <a:buFont typeface="Arial"/>
              <a:buChar char="•"/>
            </a:pPr>
            <a:r>
              <a:rPr sz="2400" lang="en-US">
                <a:solidFill>
                  <a:srgbClr val="000000"/>
                </a:solidFill>
              </a:rPr>
              <a:t>Here are some common legitimate uses for keyloggers: IT troubleshooting — to collect details on user problems and resolve accurately. </a:t>
            </a:r>
            <a:endParaRPr sz="2800" lang="en-US">
              <a:solidFill>
                <a:srgbClr val="000000"/>
              </a:solidFill>
            </a:endParaRPr>
          </a:p>
          <a:p>
            <a:pPr indent="-342900" marL="342900">
              <a:buFont typeface="Arial"/>
              <a:buChar char="•"/>
            </a:pPr>
            <a:r>
              <a:rPr sz="2400" lang="en-US">
                <a:solidFill>
                  <a:srgbClr val="000000"/>
                </a:solidFill>
              </a:rPr>
              <a:t>Computer product development — to gather user feedback and improve products. </a:t>
            </a:r>
            <a:endParaRPr sz="2800" lang="en-US">
              <a:solidFill>
                <a:srgbClr val="000000"/>
              </a:solidFill>
            </a:endParaRPr>
          </a:p>
          <a:p>
            <a:pPr indent="-342900" marL="342900">
              <a:buFont typeface="Arial"/>
              <a:buChar char="•"/>
            </a:pP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usiness server monitoring — to watch for unauthorized user activity on web servers.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em </a:t>
            </a:r>
            <a:r>
              <a:rPr lang="en-US"/>
              <a:t>statement </a:t>
            </a:r>
            <a:endParaRPr lang="en-US"/>
          </a:p>
        </p:txBody>
      </p:sp>
      <p:sp>
        <p:nvSpPr>
          <p:cNvPr id="1048613" name=""/>
          <p:cNvSpPr txBox="1"/>
          <p:nvPr/>
        </p:nvSpPr>
        <p:spPr>
          <a:xfrm>
            <a:off x="1345156" y="2021433"/>
            <a:ext cx="6453688" cy="4282439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Keyloggers are a genuine danger to clients and the clients' information, which is considered exploitative movement.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The problem statement is that the keyloggers can be detected using antiviruses.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Installation of hardware keyloggers is difficult without the knowledge of the owner of the system.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lt</a:t>
            </a:r>
            <a:endParaRPr lang="en-US"/>
          </a:p>
        </p:txBody>
      </p:sp>
      <p:sp>
        <p:nvSpPr>
          <p:cNvPr id="1048615" name=""/>
          <p:cNvSpPr txBox="1"/>
          <p:nvPr/>
        </p:nvSpPr>
        <p:spPr>
          <a:xfrm>
            <a:off x="953217" y="2125979"/>
            <a:ext cx="8001000" cy="30251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ype of spyware that records keyboard inputs and sends that information back to the perso</a:t>
            </a:r>
            <a:r>
              <a:rPr sz="2800" lang="en-US">
                <a:solidFill>
                  <a:srgbClr val="000000"/>
                </a:solidFill>
              </a:rPr>
              <a:t>n controlling it.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Keystroke logging (or keystroke capturing) records everything you type — including passwords, account information, emails, searches, and personal information.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r>
              <a:rPr lang="en-US"/>
              <a:t>Conclusion </a:t>
            </a:r>
            <a:endParaRPr lang="en-US"/>
          </a:p>
        </p:txBody>
      </p:sp>
      <p:sp>
        <p:nvSpPr>
          <p:cNvPr id="1048617" name=""/>
          <p:cNvSpPr txBox="1"/>
          <p:nvPr/>
        </p:nvSpPr>
        <p:spPr>
          <a:xfrm>
            <a:off x="1479900" y="1916429"/>
            <a:ext cx="6784203" cy="38633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Keyloggers are a potent threat to both individuals and enterprises, with the potential to cause significant harm if left undetected.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Understanding the nature of keyloggers, their methods of infiltration, and the dangers they pose is crucial for maintaining a secure digital environment.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V2135</dc:creator>
  <dcterms:created xsi:type="dcterms:W3CDTF">2015-05-11T11:30:45Z</dcterms:created>
  <dcterms:modified xsi:type="dcterms:W3CDTF">2024-04-05T06:49:53Z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bb941882a7f5459488c24e2c4c177ee8</vt:lpwstr>
  </property>
</Properties>
</file>