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C6"/>
    <a:srgbClr val="BBE5FF"/>
    <a:srgbClr val="007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A1973-D27C-6EAB-ADC0-5EE376ADA7F2}" v="3" dt="2020-11-01T20:01:26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23E2A-58CF-4739-98F2-FA14CE83E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76BB28-BCB0-4BC1-95AB-A4983F17C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4BE03A-B365-40A0-855C-EE142419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B6D4-D5B8-4853-94A2-CBB1879EE8BB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6A27A-37DE-4511-8503-2BD62E5A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1DBB8-ADA4-4F47-AEAB-00B61603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CAB-82E1-4A3A-9E04-28DD5E4BE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78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340CE-1F00-45A8-A420-0B2F49D7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1C8E2E-B0C1-483A-884A-DF26CABEB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B721F-8D1A-42CA-99FE-243954C3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B6D4-D5B8-4853-94A2-CBB1879EE8BB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978EB-C808-4C6E-9BC4-888D9E1C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7B40F2-200F-4839-8B69-17B5BD10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CAB-82E1-4A3A-9E04-28DD5E4BE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89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1205CE-7438-4AB4-B564-245AC8AB6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BEEEF5-302B-4A41-A246-6820749C0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F87D9-106D-4C51-82B4-E684F35E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B6D4-D5B8-4853-94A2-CBB1879EE8BB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8E6353-69CA-4C55-83F7-B98274CC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1A135-2901-4128-948B-27CDB346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CAB-82E1-4A3A-9E04-28DD5E4BE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11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E7B4-A3A0-428A-8323-CDD341AF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1CCCC0-3949-44C9-A3E6-260E5E1B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A6388-ADBE-4F61-8096-397F2429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B6D4-D5B8-4853-94A2-CBB1879EE8BB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CDEB5-82E5-47A3-891A-797A11DC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08991-A67B-4AF3-AC21-CD3121B1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CAB-82E1-4A3A-9E04-28DD5E4BE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49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DEDD-F67B-4C91-A1A8-5F5E91E8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F66D65-3A4E-4B6B-A70A-C5C6F1023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1B13F-997A-4C31-B4EC-D86BDBAF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B6D4-D5B8-4853-94A2-CBB1879EE8BB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D23FC-D14D-42A1-A8A3-79F07926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DE23A-4D5D-4B70-A01C-4A6FE2FC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CAB-82E1-4A3A-9E04-28DD5E4BE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5F837-DBFA-4237-9D91-69CF31C0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758F2-3CF1-4127-899F-2ECD58D6B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69CB08-413A-4336-A1E4-23FA8D98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3EF416-D8ED-4EA5-A08F-AB3583CE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B6D4-D5B8-4853-94A2-CBB1879EE8BB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D708C4-BD54-45BE-9FCF-75024214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3D840E-8463-4A9B-A4A5-CDB6ED0D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CAB-82E1-4A3A-9E04-28DD5E4BE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76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55075-7C08-45D9-80F8-FC38484D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9C621B-7B40-4430-826B-1B7192314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C3B18F-3912-4E20-A6A0-5D172039B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AD5AD-0286-462F-892D-25283D23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F34D83-486A-4002-B34D-4F89C60D0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186199-CD61-4347-B99B-820D3D5E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B6D4-D5B8-4853-94A2-CBB1879EE8BB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685ABC-9AB4-4E53-B85A-DE565CF7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04044E-5685-453C-9143-AEDF554D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CAB-82E1-4A3A-9E04-28DD5E4BE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61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3DBEB-9DBC-4EE6-BDFF-C2D189C2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B2A3F9-E2C5-4A56-87EB-D1B44450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B6D4-D5B8-4853-94A2-CBB1879EE8BB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590354-F528-45D6-A32A-F7DF922E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5EB332-0739-48ED-8C9B-56987C69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CAB-82E1-4A3A-9E04-28DD5E4BE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50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EC0CB8-E18E-4723-BBAC-62C9ABF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B6D4-D5B8-4853-94A2-CBB1879EE8BB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627E91-F8A2-406C-8E95-F55B7A66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5B3B9A-C0FC-4238-85D9-17FD4673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CAB-82E1-4A3A-9E04-28DD5E4BE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22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7B7AE-6F43-44D4-B8BE-86D24CCB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3F2CE-69D5-4BDB-A2F5-08A8E0AC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80492B-B234-44E5-B970-05EFF6C2E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27C6E8-627F-4085-9166-BE9E737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B6D4-D5B8-4853-94A2-CBB1879EE8BB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4C08B4-3E18-42D0-A6E0-0041CD55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FEBC27-C1C3-4D14-9647-F53143A0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CAB-82E1-4A3A-9E04-28DD5E4BE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32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7B2F4-88EF-4FC6-AC17-BE983A0B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93AEDD-D667-41BA-A190-6CBE35310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F9957E-8E9F-43A5-9751-BA71F175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C3CCC5-87F0-46A8-9B3F-CF401974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B6D4-D5B8-4853-94A2-CBB1879EE8BB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8EAFF5-0532-40A9-ACAE-AB50DCE9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9AF0D9-8544-4413-B572-9D40D1CE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CAB-82E1-4A3A-9E04-28DD5E4BE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84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949527-2D63-43EE-B2B2-42239F5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C7CE78-2A98-4F73-99CE-0C306CA9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05303-25B6-4776-B55C-3501E436E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BB6D4-D5B8-4853-94A2-CBB1879EE8BB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C3ECB-82EB-4C64-B016-15303F0E7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6CE7D6-56B0-4527-A187-B6E61457F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9CAB-82E1-4A3A-9E04-28DD5E4BE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08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4754CF29-DC5A-4AFE-A29B-3354C1FC2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55"/>
          <a:stretch/>
        </p:blipFill>
        <p:spPr>
          <a:xfrm>
            <a:off x="249308" y="2194109"/>
            <a:ext cx="7368555" cy="39163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Bocadillo: rectángulo 4">
            <a:extLst>
              <a:ext uri="{FF2B5EF4-FFF2-40B4-BE49-F238E27FC236}">
                <a16:creationId xmlns:a16="http://schemas.microsoft.com/office/drawing/2014/main" id="{7452F4E4-B101-4A34-A50F-F392A61CEAC4}"/>
              </a:ext>
            </a:extLst>
          </p:cNvPr>
          <p:cNvSpPr/>
          <p:nvPr/>
        </p:nvSpPr>
        <p:spPr>
          <a:xfrm>
            <a:off x="1059679" y="3660886"/>
            <a:ext cx="940038" cy="521294"/>
          </a:xfrm>
          <a:prstGeom prst="wedgeRectCallout">
            <a:avLst>
              <a:gd name="adj1" fmla="val -1443"/>
              <a:gd name="adj2" fmla="val -1253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Actualizar la lista</a:t>
            </a:r>
          </a:p>
        </p:txBody>
      </p:sp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C4ECC4F1-767B-4DB5-B7B7-0136C9BD8208}"/>
              </a:ext>
            </a:extLst>
          </p:cNvPr>
          <p:cNvSpPr/>
          <p:nvPr/>
        </p:nvSpPr>
        <p:spPr>
          <a:xfrm>
            <a:off x="5059109" y="6071785"/>
            <a:ext cx="1375873" cy="606752"/>
          </a:xfrm>
          <a:prstGeom prst="wedgeRectCallout">
            <a:avLst>
              <a:gd name="adj1" fmla="val -140682"/>
              <a:gd name="adj2" fmla="val -1219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Click</a:t>
            </a:r>
            <a:r>
              <a:rPr lang="es-ES" sz="1400" dirty="0"/>
              <a:t> en a fila para entrar en el SDR</a:t>
            </a:r>
          </a:p>
        </p:txBody>
      </p:sp>
      <p:sp>
        <p:nvSpPr>
          <p:cNvPr id="7" name="Bocadillo: rectángulo 6">
            <a:extLst>
              <a:ext uri="{FF2B5EF4-FFF2-40B4-BE49-F238E27FC236}">
                <a16:creationId xmlns:a16="http://schemas.microsoft.com/office/drawing/2014/main" id="{6E2DBAB3-E200-4D27-B7A6-5851A7D41FFB}"/>
              </a:ext>
            </a:extLst>
          </p:cNvPr>
          <p:cNvSpPr/>
          <p:nvPr/>
        </p:nvSpPr>
        <p:spPr>
          <a:xfrm>
            <a:off x="3600939" y="2969038"/>
            <a:ext cx="1018375" cy="315481"/>
          </a:xfrm>
          <a:prstGeom prst="wedgeRectCallout">
            <a:avLst>
              <a:gd name="adj1" fmla="val -108424"/>
              <a:gd name="adj2" fmla="val 317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Nuevo SDR</a:t>
            </a:r>
          </a:p>
        </p:txBody>
      </p:sp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5F23AEC8-C9BE-4575-84DF-E5C4073EAA33}"/>
              </a:ext>
            </a:extLst>
          </p:cNvPr>
          <p:cNvSpPr/>
          <p:nvPr/>
        </p:nvSpPr>
        <p:spPr>
          <a:xfrm>
            <a:off x="4954765" y="2969037"/>
            <a:ext cx="1379961" cy="315481"/>
          </a:xfrm>
          <a:prstGeom prst="wedgeRectCallout">
            <a:avLst>
              <a:gd name="adj1" fmla="val 39584"/>
              <a:gd name="adj2" fmla="val -14163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Log in / Log </a:t>
            </a:r>
            <a:r>
              <a:rPr lang="es-ES" sz="1400" dirty="0" err="1"/>
              <a:t>Out</a:t>
            </a:r>
            <a:endParaRPr lang="es-ES" sz="1400" dirty="0"/>
          </a:p>
        </p:txBody>
      </p:sp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1D3A4F36-E522-424B-A834-A8E6275CBD64}"/>
              </a:ext>
            </a:extLst>
          </p:cNvPr>
          <p:cNvSpPr/>
          <p:nvPr/>
        </p:nvSpPr>
        <p:spPr>
          <a:xfrm>
            <a:off x="8800744" y="4025068"/>
            <a:ext cx="2847174" cy="2350093"/>
          </a:xfrm>
          <a:prstGeom prst="wedgeRectCallout">
            <a:avLst>
              <a:gd name="adj1" fmla="val -105998"/>
              <a:gd name="adj2" fmla="val -66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Cuatro Status:</a:t>
            </a:r>
          </a:p>
          <a:p>
            <a:pPr algn="ctr"/>
            <a:r>
              <a:rPr lang="es-ES" sz="1400" dirty="0"/>
              <a:t> </a:t>
            </a:r>
          </a:p>
          <a:p>
            <a:r>
              <a:rPr lang="es-ES" sz="1400" b="1" dirty="0"/>
              <a:t>Draft </a:t>
            </a:r>
            <a:r>
              <a:rPr lang="es-ES" sz="1400" dirty="0"/>
              <a:t>– Creado por TMA pero sin enviar a ingeniería</a:t>
            </a:r>
          </a:p>
          <a:p>
            <a:r>
              <a:rPr lang="es-ES" sz="1400" b="1" dirty="0"/>
              <a:t>Open</a:t>
            </a:r>
            <a:r>
              <a:rPr lang="es-ES" sz="1400" dirty="0"/>
              <a:t> – En revisión por </a:t>
            </a:r>
            <a:r>
              <a:rPr lang="es-ES" sz="1400" dirty="0" err="1"/>
              <a:t>Ingeneiría</a:t>
            </a:r>
            <a:endParaRPr lang="es-ES" sz="1400" dirty="0"/>
          </a:p>
          <a:p>
            <a:r>
              <a:rPr lang="es-ES" sz="1400" b="1" dirty="0" err="1"/>
              <a:t>Correct</a:t>
            </a:r>
            <a:r>
              <a:rPr lang="es-ES" sz="1400" dirty="0"/>
              <a:t> – Solicitada corrección desde ingeniería</a:t>
            </a:r>
          </a:p>
          <a:p>
            <a:r>
              <a:rPr lang="es-ES" sz="1400" b="1" dirty="0" err="1"/>
              <a:t>Closed</a:t>
            </a:r>
            <a:r>
              <a:rPr lang="es-ES" sz="1400" dirty="0"/>
              <a:t> – SDR completo. Solo son visibles a usuarios tipo “</a:t>
            </a:r>
            <a:r>
              <a:rPr lang="es-ES" sz="1400" dirty="0" err="1"/>
              <a:t>Approver</a:t>
            </a:r>
            <a:r>
              <a:rPr lang="es-ES" sz="1400" dirty="0"/>
              <a:t>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84F9BC-42E6-45C0-A486-5A15C1491B74}"/>
              </a:ext>
            </a:extLst>
          </p:cNvPr>
          <p:cNvSpPr txBox="1"/>
          <p:nvPr/>
        </p:nvSpPr>
        <p:spPr>
          <a:xfrm>
            <a:off x="0" y="8535"/>
            <a:ext cx="12192000" cy="584775"/>
          </a:xfrm>
          <a:prstGeom prst="rect">
            <a:avLst/>
          </a:prstGeom>
          <a:solidFill>
            <a:srgbClr val="007FC6"/>
          </a:solidFill>
        </p:spPr>
        <p:txBody>
          <a:bodyPr wrap="square" rtlCol="0">
            <a:spAutoFit/>
          </a:bodyPr>
          <a:lstStyle/>
          <a:p>
            <a:r>
              <a:rPr lang="es-ES_tradnl" sz="3200" dirty="0" err="1">
                <a:solidFill>
                  <a:schemeClr val="bg1"/>
                </a:solidFill>
              </a:rPr>
              <a:t>eSDR</a:t>
            </a:r>
            <a:r>
              <a:rPr lang="es-ES_tradnl" sz="3200" dirty="0">
                <a:solidFill>
                  <a:schemeClr val="bg1"/>
                </a:solidFill>
              </a:rPr>
              <a:t> – Pantalla principal</a:t>
            </a:r>
            <a:endParaRPr lang="es-ES" sz="3200" dirty="0"/>
          </a:p>
        </p:txBody>
      </p:sp>
      <p:sp>
        <p:nvSpPr>
          <p:cNvPr id="12" name="Bocadillo: rectángulo 11">
            <a:extLst>
              <a:ext uri="{FF2B5EF4-FFF2-40B4-BE49-F238E27FC236}">
                <a16:creationId xmlns:a16="http://schemas.microsoft.com/office/drawing/2014/main" id="{344AA050-B8B9-41C6-9AB0-120F47EBBBD9}"/>
              </a:ext>
            </a:extLst>
          </p:cNvPr>
          <p:cNvSpPr/>
          <p:nvPr/>
        </p:nvSpPr>
        <p:spPr>
          <a:xfrm>
            <a:off x="8800744" y="2037460"/>
            <a:ext cx="2566587" cy="1590943"/>
          </a:xfrm>
          <a:prstGeom prst="wedgeRectCallout">
            <a:avLst>
              <a:gd name="adj1" fmla="val -101012"/>
              <a:gd name="adj2" fmla="val -1922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Dos tipos de usuario:</a:t>
            </a:r>
          </a:p>
          <a:p>
            <a:pPr algn="ctr"/>
            <a:r>
              <a:rPr lang="es-ES" sz="1400" dirty="0"/>
              <a:t> </a:t>
            </a:r>
          </a:p>
          <a:p>
            <a:r>
              <a:rPr lang="es-ES" sz="1400" b="1" dirty="0" err="1"/>
              <a:t>User</a:t>
            </a:r>
            <a:r>
              <a:rPr lang="es-ES" sz="1400" b="1" dirty="0"/>
              <a:t> </a:t>
            </a:r>
            <a:r>
              <a:rPr lang="es-ES" sz="1400" dirty="0"/>
              <a:t>– Puede ver, crear </a:t>
            </a:r>
            <a:r>
              <a:rPr lang="es-ES" sz="1400" dirty="0" err="1"/>
              <a:t>SDRs</a:t>
            </a:r>
            <a:r>
              <a:rPr lang="es-ES" sz="1400" dirty="0"/>
              <a:t> y enviarlos a aprobación.</a:t>
            </a:r>
          </a:p>
          <a:p>
            <a:r>
              <a:rPr lang="es-ES" sz="1400" b="1" dirty="0" err="1"/>
              <a:t>Approver</a:t>
            </a:r>
            <a:r>
              <a:rPr lang="es-ES" sz="1400" dirty="0"/>
              <a:t> – Como </a:t>
            </a:r>
            <a:r>
              <a:rPr lang="es-ES" sz="1400" dirty="0" err="1"/>
              <a:t>user</a:t>
            </a:r>
            <a:r>
              <a:rPr lang="es-ES" sz="1400" dirty="0"/>
              <a:t> y además puede aceptar o rechazar reportes en estado Open.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1D1B85-1027-48FA-8416-C7D3D2E336C5}"/>
              </a:ext>
            </a:extLst>
          </p:cNvPr>
          <p:cNvSpPr txBox="1"/>
          <p:nvPr/>
        </p:nvSpPr>
        <p:spPr>
          <a:xfrm>
            <a:off x="249308" y="1208160"/>
            <a:ext cx="6366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/>
              <a:t>Pantalla Inicial – Lista:</a:t>
            </a:r>
          </a:p>
          <a:p>
            <a:r>
              <a:rPr lang="es-ES_tradnl" dirty="0"/>
              <a:t>Muestra un listado de los </a:t>
            </a:r>
            <a:r>
              <a:rPr lang="es-ES_tradnl" dirty="0" err="1"/>
              <a:t>SDRs</a:t>
            </a:r>
            <a:r>
              <a:rPr lang="es-ES_tradnl" dirty="0"/>
              <a:t> emitidos y permite añadir nuevos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55071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44DC88-7282-41BF-B8A8-63FC3134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19" y="2257262"/>
            <a:ext cx="6962210" cy="21901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084F9BC-42E6-45C0-A486-5A15C1491B74}"/>
              </a:ext>
            </a:extLst>
          </p:cNvPr>
          <p:cNvSpPr txBox="1"/>
          <p:nvPr/>
        </p:nvSpPr>
        <p:spPr>
          <a:xfrm>
            <a:off x="0" y="8535"/>
            <a:ext cx="12192000" cy="584775"/>
          </a:xfrm>
          <a:prstGeom prst="rect">
            <a:avLst/>
          </a:prstGeom>
          <a:solidFill>
            <a:srgbClr val="007FC6"/>
          </a:solidFill>
        </p:spPr>
        <p:txBody>
          <a:bodyPr wrap="square" rtlCol="0">
            <a:spAutoFit/>
          </a:bodyPr>
          <a:lstStyle/>
          <a:p>
            <a:r>
              <a:rPr lang="es-ES_tradnl" sz="3200" dirty="0" err="1">
                <a:solidFill>
                  <a:schemeClr val="bg1"/>
                </a:solidFill>
              </a:rPr>
              <a:t>eSDR</a:t>
            </a:r>
            <a:r>
              <a:rPr lang="es-ES_tradnl" sz="3200" dirty="0">
                <a:solidFill>
                  <a:schemeClr val="bg1"/>
                </a:solidFill>
              </a:rPr>
              <a:t> – New </a:t>
            </a:r>
            <a:r>
              <a:rPr lang="es-ES_tradnl" sz="3200" dirty="0" err="1">
                <a:solidFill>
                  <a:schemeClr val="bg1"/>
                </a:solidFill>
              </a:rPr>
              <a:t>Report</a:t>
            </a:r>
            <a:endParaRPr lang="es-ES" sz="3200" dirty="0"/>
          </a:p>
        </p:txBody>
      </p:sp>
      <p:sp>
        <p:nvSpPr>
          <p:cNvPr id="13" name="Bocadillo: rectángulo 12">
            <a:extLst>
              <a:ext uri="{FF2B5EF4-FFF2-40B4-BE49-F238E27FC236}">
                <a16:creationId xmlns:a16="http://schemas.microsoft.com/office/drawing/2014/main" id="{B958A121-A32F-4762-AC60-301CA55DDC18}"/>
              </a:ext>
            </a:extLst>
          </p:cNvPr>
          <p:cNvSpPr/>
          <p:nvPr/>
        </p:nvSpPr>
        <p:spPr>
          <a:xfrm>
            <a:off x="882053" y="1954137"/>
            <a:ext cx="1381573" cy="521294"/>
          </a:xfrm>
          <a:prstGeom prst="wedgeRectCallout">
            <a:avLst>
              <a:gd name="adj1" fmla="val 66682"/>
              <a:gd name="adj2" fmla="val 13712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1- Seleccionar A/C</a:t>
            </a:r>
          </a:p>
        </p:txBody>
      </p:sp>
      <p:sp>
        <p:nvSpPr>
          <p:cNvPr id="15" name="Bocadillo: rectángulo 14">
            <a:extLst>
              <a:ext uri="{FF2B5EF4-FFF2-40B4-BE49-F238E27FC236}">
                <a16:creationId xmlns:a16="http://schemas.microsoft.com/office/drawing/2014/main" id="{DBD59624-7F4F-4DF4-9D84-D95991827465}"/>
              </a:ext>
            </a:extLst>
          </p:cNvPr>
          <p:cNvSpPr/>
          <p:nvPr/>
        </p:nvSpPr>
        <p:spPr>
          <a:xfrm>
            <a:off x="5408742" y="4510077"/>
            <a:ext cx="1823103" cy="606752"/>
          </a:xfrm>
          <a:prstGeom prst="wedgeRectCallout">
            <a:avLst>
              <a:gd name="adj1" fmla="val -56543"/>
              <a:gd name="adj2" fmla="val -13512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5- Grabar para crear el nuevo SDR</a:t>
            </a: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7C90F066-26C9-4A65-9B1E-738150FF16B1}"/>
              </a:ext>
            </a:extLst>
          </p:cNvPr>
          <p:cNvSpPr/>
          <p:nvPr/>
        </p:nvSpPr>
        <p:spPr>
          <a:xfrm>
            <a:off x="5408742" y="2095101"/>
            <a:ext cx="1485544" cy="315481"/>
          </a:xfrm>
          <a:prstGeom prst="wedgeRectCallout">
            <a:avLst>
              <a:gd name="adj1" fmla="val -86280"/>
              <a:gd name="adj2" fmla="val 198436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2- Indicar BASE</a:t>
            </a:r>
          </a:p>
        </p:txBody>
      </p:sp>
      <p:sp>
        <p:nvSpPr>
          <p:cNvPr id="19" name="Bocadillo: rectángulo 18">
            <a:extLst>
              <a:ext uri="{FF2B5EF4-FFF2-40B4-BE49-F238E27FC236}">
                <a16:creationId xmlns:a16="http://schemas.microsoft.com/office/drawing/2014/main" id="{D84D9D57-2BDE-4D47-98ED-A7DAAD62AA3A}"/>
              </a:ext>
            </a:extLst>
          </p:cNvPr>
          <p:cNvSpPr/>
          <p:nvPr/>
        </p:nvSpPr>
        <p:spPr>
          <a:xfrm>
            <a:off x="6513216" y="3280052"/>
            <a:ext cx="2960933" cy="510611"/>
          </a:xfrm>
          <a:prstGeom prst="wedgeRectCallout">
            <a:avLst>
              <a:gd name="adj1" fmla="val -72740"/>
              <a:gd name="adj2" fmla="val 16203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4- Indicar posible origen del daño</a:t>
            </a:r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id="{625680CA-82CA-43D0-9473-AFD08C35E0A9}"/>
              </a:ext>
            </a:extLst>
          </p:cNvPr>
          <p:cNvSpPr/>
          <p:nvPr/>
        </p:nvSpPr>
        <p:spPr>
          <a:xfrm>
            <a:off x="2803071" y="4447420"/>
            <a:ext cx="1458485" cy="521294"/>
          </a:xfrm>
          <a:prstGeom prst="wedgeRectCallout">
            <a:avLst>
              <a:gd name="adj1" fmla="val -57439"/>
              <a:gd name="adj2" fmla="val -136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Vuelve  a la lista sin grabar</a:t>
            </a:r>
          </a:p>
        </p:txBody>
      </p:sp>
      <p:sp>
        <p:nvSpPr>
          <p:cNvPr id="21" name="Bocadillo: rectángulo 20">
            <a:extLst>
              <a:ext uri="{FF2B5EF4-FFF2-40B4-BE49-F238E27FC236}">
                <a16:creationId xmlns:a16="http://schemas.microsoft.com/office/drawing/2014/main" id="{C606C452-5749-4C87-B300-EB61DA85688B}"/>
              </a:ext>
            </a:extLst>
          </p:cNvPr>
          <p:cNvSpPr/>
          <p:nvPr/>
        </p:nvSpPr>
        <p:spPr>
          <a:xfrm>
            <a:off x="721034" y="3280052"/>
            <a:ext cx="1379499" cy="1040260"/>
          </a:xfrm>
          <a:prstGeom prst="wedgeRectCallout">
            <a:avLst>
              <a:gd name="adj1" fmla="val 77478"/>
              <a:gd name="adj2" fmla="val -20694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3- Indicar momento del descubrimiento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676990-E460-44EF-B683-97C4EAF35979}"/>
              </a:ext>
            </a:extLst>
          </p:cNvPr>
          <p:cNvSpPr txBox="1"/>
          <p:nvPr/>
        </p:nvSpPr>
        <p:spPr>
          <a:xfrm>
            <a:off x="721034" y="927900"/>
            <a:ext cx="636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/>
              <a:t>Crear nuevo SDR</a:t>
            </a:r>
          </a:p>
        </p:txBody>
      </p:sp>
      <p:sp>
        <p:nvSpPr>
          <p:cNvPr id="12" name="Bocadillo: rectángulo 11">
            <a:extLst>
              <a:ext uri="{FF2B5EF4-FFF2-40B4-BE49-F238E27FC236}">
                <a16:creationId xmlns:a16="http://schemas.microsoft.com/office/drawing/2014/main" id="{336F62C3-94AA-4918-BEB2-53E222B0BC5C}"/>
              </a:ext>
            </a:extLst>
          </p:cNvPr>
          <p:cNvSpPr/>
          <p:nvPr/>
        </p:nvSpPr>
        <p:spPr>
          <a:xfrm>
            <a:off x="5495998" y="5097324"/>
            <a:ext cx="4093554" cy="989340"/>
          </a:xfrm>
          <a:prstGeom prst="wedgeRectCallout">
            <a:avLst>
              <a:gd name="adj1" fmla="val 9446"/>
              <a:gd name="adj2" fmla="val -18425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Es obligatorio indicar datos en los campos indicados con el marco grueso para poder avanzar en el proceso de aprobación del SDR</a:t>
            </a:r>
          </a:p>
        </p:txBody>
      </p:sp>
    </p:spTree>
    <p:extLst>
      <p:ext uri="{BB962C8B-B14F-4D97-AF65-F5344CB8AC3E}">
        <p14:creationId xmlns:p14="http://schemas.microsoft.com/office/powerpoint/2010/main" val="138959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9049E91-4811-4C16-B4FA-44887155A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99" y="1965334"/>
            <a:ext cx="8649907" cy="42011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084F9BC-42E6-45C0-A486-5A15C1491B74}"/>
              </a:ext>
            </a:extLst>
          </p:cNvPr>
          <p:cNvSpPr txBox="1"/>
          <p:nvPr/>
        </p:nvSpPr>
        <p:spPr>
          <a:xfrm>
            <a:off x="0" y="8535"/>
            <a:ext cx="12192000" cy="584775"/>
          </a:xfrm>
          <a:prstGeom prst="rect">
            <a:avLst/>
          </a:prstGeom>
          <a:solidFill>
            <a:srgbClr val="007FC6"/>
          </a:solidFill>
        </p:spPr>
        <p:txBody>
          <a:bodyPr wrap="square" rtlCol="0">
            <a:spAutoFit/>
          </a:bodyPr>
          <a:lstStyle/>
          <a:p>
            <a:r>
              <a:rPr lang="es-ES_tradnl" sz="3200" dirty="0" err="1">
                <a:solidFill>
                  <a:schemeClr val="bg1"/>
                </a:solidFill>
              </a:rPr>
              <a:t>eSDR</a:t>
            </a:r>
            <a:r>
              <a:rPr lang="es-ES_tradnl" sz="3200" dirty="0">
                <a:solidFill>
                  <a:schemeClr val="bg1"/>
                </a:solidFill>
              </a:rPr>
              <a:t> – Detalles</a:t>
            </a:r>
            <a:endParaRPr lang="es-ES" sz="3200" dirty="0"/>
          </a:p>
        </p:txBody>
      </p:sp>
      <p:sp>
        <p:nvSpPr>
          <p:cNvPr id="14" name="Bocadillo: rectángulo 13">
            <a:extLst>
              <a:ext uri="{FF2B5EF4-FFF2-40B4-BE49-F238E27FC236}">
                <a16:creationId xmlns:a16="http://schemas.microsoft.com/office/drawing/2014/main" id="{F85FD509-C992-4A55-8F65-688DA43C5804}"/>
              </a:ext>
            </a:extLst>
          </p:cNvPr>
          <p:cNvSpPr/>
          <p:nvPr/>
        </p:nvSpPr>
        <p:spPr>
          <a:xfrm>
            <a:off x="4605574" y="3787360"/>
            <a:ext cx="1889790" cy="657315"/>
          </a:xfrm>
          <a:prstGeom prst="wedgeRectCallout">
            <a:avLst>
              <a:gd name="adj1" fmla="val -82157"/>
              <a:gd name="adj2" fmla="val -9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Añade el campo para indicar la localización </a:t>
            </a:r>
            <a:endParaRPr lang="es-ES" sz="1400" dirty="0"/>
          </a:p>
        </p:txBody>
      </p:sp>
      <p:sp>
        <p:nvSpPr>
          <p:cNvPr id="22" name="Bocadillo: rectángulo 21">
            <a:extLst>
              <a:ext uri="{FF2B5EF4-FFF2-40B4-BE49-F238E27FC236}">
                <a16:creationId xmlns:a16="http://schemas.microsoft.com/office/drawing/2014/main" id="{6E194B75-8931-441D-A0FD-36EE1FB908EE}"/>
              </a:ext>
            </a:extLst>
          </p:cNvPr>
          <p:cNvSpPr/>
          <p:nvPr/>
        </p:nvSpPr>
        <p:spPr>
          <a:xfrm>
            <a:off x="7072741" y="1838234"/>
            <a:ext cx="1823103" cy="606752"/>
          </a:xfrm>
          <a:prstGeom prst="wedgeRectCallout">
            <a:avLst>
              <a:gd name="adj1" fmla="val -190456"/>
              <a:gd name="adj2" fmla="val 1322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dirty="0"/>
              <a:t>Envía el SDR a Ingeniería para su revisión </a:t>
            </a:r>
          </a:p>
        </p:txBody>
      </p:sp>
      <p:sp>
        <p:nvSpPr>
          <p:cNvPr id="26" name="Bocadillo: rectángulo 25">
            <a:extLst>
              <a:ext uri="{FF2B5EF4-FFF2-40B4-BE49-F238E27FC236}">
                <a16:creationId xmlns:a16="http://schemas.microsoft.com/office/drawing/2014/main" id="{B034FF15-91EC-4554-8E2A-24715EAB96C3}"/>
              </a:ext>
            </a:extLst>
          </p:cNvPr>
          <p:cNvSpPr/>
          <p:nvPr/>
        </p:nvSpPr>
        <p:spPr>
          <a:xfrm>
            <a:off x="2999214" y="1336649"/>
            <a:ext cx="1620853" cy="628685"/>
          </a:xfrm>
          <a:prstGeom prst="wedgeRectCallout">
            <a:avLst>
              <a:gd name="adj1" fmla="val -40430"/>
              <a:gd name="adj2" fmla="val 7576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las imágenes y permite sacar fotos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id="{FB4D3AF6-1C3A-482E-A2A7-28150160C9EF}"/>
              </a:ext>
            </a:extLst>
          </p:cNvPr>
          <p:cNvSpPr/>
          <p:nvPr/>
        </p:nvSpPr>
        <p:spPr>
          <a:xfrm>
            <a:off x="1075877" y="1382515"/>
            <a:ext cx="1458485" cy="521294"/>
          </a:xfrm>
          <a:prstGeom prst="wedgeRectCallout">
            <a:avLst>
              <a:gd name="adj1" fmla="val 13309"/>
              <a:gd name="adj2" fmla="val 9485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Vuelve  a la lista</a:t>
            </a:r>
          </a:p>
        </p:txBody>
      </p:sp>
      <p:sp>
        <p:nvSpPr>
          <p:cNvPr id="32" name="Bocadillo: rectángulo 31">
            <a:extLst>
              <a:ext uri="{FF2B5EF4-FFF2-40B4-BE49-F238E27FC236}">
                <a16:creationId xmlns:a16="http://schemas.microsoft.com/office/drawing/2014/main" id="{A1369E9F-0049-45A3-A209-F8862A5506D7}"/>
              </a:ext>
            </a:extLst>
          </p:cNvPr>
          <p:cNvSpPr/>
          <p:nvPr/>
        </p:nvSpPr>
        <p:spPr>
          <a:xfrm>
            <a:off x="7617205" y="3818453"/>
            <a:ext cx="2869034" cy="2235849"/>
          </a:xfrm>
          <a:prstGeom prst="wedgeRectCallout">
            <a:avLst>
              <a:gd name="adj1" fmla="val -9764"/>
              <a:gd name="adj2" fmla="val -1117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No es posible enviar si:</a:t>
            </a:r>
          </a:p>
          <a:p>
            <a:pPr algn="ctr"/>
            <a:r>
              <a:rPr lang="es-ES" sz="1400" dirty="0"/>
              <a:t> </a:t>
            </a:r>
          </a:p>
          <a:p>
            <a:pPr>
              <a:tabLst>
                <a:tab pos="180000" algn="l"/>
                <a:tab pos="360000" algn="l"/>
                <a:tab pos="540000" algn="l"/>
              </a:tabLst>
            </a:pPr>
            <a:r>
              <a:rPr lang="es-ES" sz="1400" dirty="0"/>
              <a:t>- No se ha detallado los campos mandatorios</a:t>
            </a:r>
          </a:p>
          <a:p>
            <a:pPr>
              <a:tabLst>
                <a:tab pos="180000" algn="l"/>
                <a:tab pos="360000" algn="l"/>
                <a:tab pos="540000" algn="l"/>
              </a:tabLst>
            </a:pPr>
            <a:r>
              <a:rPr lang="es-ES" sz="1400" dirty="0"/>
              <a:t>- No hay al menos dos fotografías (general y detalle)</a:t>
            </a:r>
          </a:p>
          <a:p>
            <a:pPr>
              <a:tabLst>
                <a:tab pos="180000" algn="l"/>
                <a:tab pos="360000" algn="l"/>
                <a:tab pos="540000" algn="l"/>
              </a:tabLst>
            </a:pPr>
            <a:r>
              <a:rPr lang="es-ES" sz="1400" dirty="0"/>
              <a:t>- Si no es AOG</a:t>
            </a:r>
          </a:p>
          <a:p>
            <a:pPr>
              <a:tabLst>
                <a:tab pos="180000" algn="l"/>
                <a:tab pos="360000" algn="l"/>
                <a:tab pos="540000" algn="l"/>
              </a:tabLst>
            </a:pPr>
            <a:r>
              <a:rPr lang="es-ES" sz="1400" dirty="0"/>
              <a:t>  - No se indica un DC ítem </a:t>
            </a:r>
          </a:p>
          <a:p>
            <a:pPr>
              <a:tabLst>
                <a:tab pos="180000" algn="l"/>
                <a:tab pos="360000" algn="l"/>
                <a:tab pos="540000" algn="l"/>
              </a:tabLst>
            </a:pPr>
            <a:r>
              <a:rPr lang="es-ES" sz="1400" dirty="0"/>
              <a:t>  - No se indica la referencia y el TLP</a:t>
            </a:r>
          </a:p>
        </p:txBody>
      </p:sp>
      <p:sp>
        <p:nvSpPr>
          <p:cNvPr id="15" name="Bocadillo: rectángulo 14">
            <a:extLst>
              <a:ext uri="{FF2B5EF4-FFF2-40B4-BE49-F238E27FC236}">
                <a16:creationId xmlns:a16="http://schemas.microsoft.com/office/drawing/2014/main" id="{2B237C05-9FBD-418C-94B7-E27E91204483}"/>
              </a:ext>
            </a:extLst>
          </p:cNvPr>
          <p:cNvSpPr/>
          <p:nvPr/>
        </p:nvSpPr>
        <p:spPr>
          <a:xfrm>
            <a:off x="4620067" y="4607721"/>
            <a:ext cx="1889790" cy="657315"/>
          </a:xfrm>
          <a:prstGeom prst="wedgeRectCallout">
            <a:avLst>
              <a:gd name="adj1" fmla="val -75054"/>
              <a:gd name="adj2" fmla="val 355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Añade el campo para indicar las distancias</a:t>
            </a:r>
            <a:endParaRPr lang="es-ES" sz="1400" dirty="0"/>
          </a:p>
        </p:txBody>
      </p:sp>
      <p:sp>
        <p:nvSpPr>
          <p:cNvPr id="17" name="Bocadillo: rectángulo 16">
            <a:extLst>
              <a:ext uri="{FF2B5EF4-FFF2-40B4-BE49-F238E27FC236}">
                <a16:creationId xmlns:a16="http://schemas.microsoft.com/office/drawing/2014/main" id="{73EAB715-6BC9-4CA2-B8DD-D6C81949FB10}"/>
              </a:ext>
            </a:extLst>
          </p:cNvPr>
          <p:cNvSpPr/>
          <p:nvPr/>
        </p:nvSpPr>
        <p:spPr>
          <a:xfrm>
            <a:off x="5550469" y="2638341"/>
            <a:ext cx="1503438" cy="657315"/>
          </a:xfrm>
          <a:prstGeom prst="wedgeRectCallout">
            <a:avLst>
              <a:gd name="adj1" fmla="val 90691"/>
              <a:gd name="adj2" fmla="val 1376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Unidades para todas las dimensiones</a:t>
            </a:r>
            <a:endParaRPr lang="es-ES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891DE1-B066-4459-A2A5-E6E11E19769D}"/>
              </a:ext>
            </a:extLst>
          </p:cNvPr>
          <p:cNvSpPr txBox="1"/>
          <p:nvPr/>
        </p:nvSpPr>
        <p:spPr>
          <a:xfrm>
            <a:off x="950640" y="811825"/>
            <a:ext cx="636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/>
              <a:t>Detalles – Botones y localización: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EE40CC4-3D9F-4A94-ACA2-F2FCEEA04C1A}"/>
              </a:ext>
            </a:extLst>
          </p:cNvPr>
          <p:cNvGrpSpPr/>
          <p:nvPr/>
        </p:nvGrpSpPr>
        <p:grpSpPr>
          <a:xfrm>
            <a:off x="5564962" y="5435839"/>
            <a:ext cx="1650921" cy="559802"/>
            <a:chOff x="7162085" y="3062063"/>
            <a:chExt cx="1650921" cy="559802"/>
          </a:xfrm>
        </p:grpSpPr>
        <p:sp>
          <p:nvSpPr>
            <p:cNvPr id="20" name="Bocadillo: rectángulo 19">
              <a:extLst>
                <a:ext uri="{FF2B5EF4-FFF2-40B4-BE49-F238E27FC236}">
                  <a16:creationId xmlns:a16="http://schemas.microsoft.com/office/drawing/2014/main" id="{7C465D84-5D8F-410A-B574-00A59774D017}"/>
                </a:ext>
              </a:extLst>
            </p:cNvPr>
            <p:cNvSpPr/>
            <p:nvPr/>
          </p:nvSpPr>
          <p:spPr>
            <a:xfrm>
              <a:off x="7162085" y="3062063"/>
              <a:ext cx="1650921" cy="559802"/>
            </a:xfrm>
            <a:prstGeom prst="wedgeRectCallout">
              <a:avLst>
                <a:gd name="adj1" fmla="val -152157"/>
                <a:gd name="adj2" fmla="val -226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2CE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El botón      elimina el campo</a:t>
              </a: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FFDF6305-D300-4F7D-A502-5AE38EC1FE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07" t="21538" r="22001" b="10006"/>
            <a:stretch/>
          </p:blipFill>
          <p:spPr>
            <a:xfrm>
              <a:off x="7950768" y="3147975"/>
              <a:ext cx="133351" cy="163032"/>
            </a:xfrm>
            <a:prstGeom prst="rect">
              <a:avLst/>
            </a:prstGeom>
          </p:spPr>
        </p:pic>
      </p:grpSp>
      <p:sp>
        <p:nvSpPr>
          <p:cNvPr id="23" name="Bocadillo: rectángulo 22">
            <a:extLst>
              <a:ext uri="{FF2B5EF4-FFF2-40B4-BE49-F238E27FC236}">
                <a16:creationId xmlns:a16="http://schemas.microsoft.com/office/drawing/2014/main" id="{9360F238-794B-4554-B3B2-86977A280D85}"/>
              </a:ext>
            </a:extLst>
          </p:cNvPr>
          <p:cNvSpPr/>
          <p:nvPr/>
        </p:nvSpPr>
        <p:spPr>
          <a:xfrm>
            <a:off x="2395618" y="3337358"/>
            <a:ext cx="1756317" cy="344885"/>
          </a:xfrm>
          <a:prstGeom prst="wedgeRectCallout">
            <a:avLst>
              <a:gd name="adj1" fmla="val -41743"/>
              <a:gd name="adj2" fmla="val -86661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Localización general</a:t>
            </a:r>
          </a:p>
        </p:txBody>
      </p:sp>
      <p:sp>
        <p:nvSpPr>
          <p:cNvPr id="24" name="Bocadillo: rectángulo 23">
            <a:extLst>
              <a:ext uri="{FF2B5EF4-FFF2-40B4-BE49-F238E27FC236}">
                <a16:creationId xmlns:a16="http://schemas.microsoft.com/office/drawing/2014/main" id="{A44EB0F9-F893-4A99-8467-6240CDA77AFD}"/>
              </a:ext>
            </a:extLst>
          </p:cNvPr>
          <p:cNvSpPr/>
          <p:nvPr/>
        </p:nvSpPr>
        <p:spPr>
          <a:xfrm>
            <a:off x="2377631" y="3337357"/>
            <a:ext cx="1756317" cy="344885"/>
          </a:xfrm>
          <a:prstGeom prst="wedgeRectCallout">
            <a:avLst>
              <a:gd name="adj1" fmla="val 16529"/>
              <a:gd name="adj2" fmla="val -84229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Localización general</a:t>
            </a:r>
          </a:p>
        </p:txBody>
      </p:sp>
    </p:spTree>
    <p:extLst>
      <p:ext uri="{BB962C8B-B14F-4D97-AF65-F5344CB8AC3E}">
        <p14:creationId xmlns:p14="http://schemas.microsoft.com/office/powerpoint/2010/main" val="217755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4EF92CC-1AB0-47E0-9E0E-47F9CE61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2063307"/>
            <a:ext cx="8611802" cy="43344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084F9BC-42E6-45C0-A486-5A15C1491B74}"/>
              </a:ext>
            </a:extLst>
          </p:cNvPr>
          <p:cNvSpPr txBox="1"/>
          <p:nvPr/>
        </p:nvSpPr>
        <p:spPr>
          <a:xfrm>
            <a:off x="0" y="8535"/>
            <a:ext cx="12192000" cy="584775"/>
          </a:xfrm>
          <a:prstGeom prst="rect">
            <a:avLst/>
          </a:prstGeom>
          <a:solidFill>
            <a:srgbClr val="007FC6"/>
          </a:solidFill>
        </p:spPr>
        <p:txBody>
          <a:bodyPr wrap="square" rtlCol="0">
            <a:spAutoFit/>
          </a:bodyPr>
          <a:lstStyle/>
          <a:p>
            <a:r>
              <a:rPr lang="es-ES_tradnl" sz="3200" dirty="0" err="1">
                <a:solidFill>
                  <a:schemeClr val="bg1"/>
                </a:solidFill>
              </a:rPr>
              <a:t>eSDR</a:t>
            </a:r>
            <a:r>
              <a:rPr lang="es-ES_tradnl" sz="3200" dirty="0">
                <a:solidFill>
                  <a:schemeClr val="bg1"/>
                </a:solidFill>
              </a:rPr>
              <a:t> – Detalles</a:t>
            </a:r>
            <a:endParaRPr lang="es-ES" sz="3200" dirty="0"/>
          </a:p>
        </p:txBody>
      </p:sp>
      <p:sp>
        <p:nvSpPr>
          <p:cNvPr id="30" name="Bocadillo: rectángulo 29">
            <a:extLst>
              <a:ext uri="{FF2B5EF4-FFF2-40B4-BE49-F238E27FC236}">
                <a16:creationId xmlns:a16="http://schemas.microsoft.com/office/drawing/2014/main" id="{B9C9608D-78BE-4B45-9ABE-98982AC602C3}"/>
              </a:ext>
            </a:extLst>
          </p:cNvPr>
          <p:cNvSpPr/>
          <p:nvPr/>
        </p:nvSpPr>
        <p:spPr>
          <a:xfrm>
            <a:off x="728444" y="3504758"/>
            <a:ext cx="1154730" cy="657315"/>
          </a:xfrm>
          <a:prstGeom prst="wedgeRectCallout">
            <a:avLst>
              <a:gd name="adj1" fmla="val 113954"/>
              <a:gd name="adj2" fmla="val -110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Dimensiones estándar</a:t>
            </a:r>
            <a:endParaRPr lang="es-ES" sz="1400" dirty="0"/>
          </a:p>
        </p:txBody>
      </p:sp>
      <p:sp>
        <p:nvSpPr>
          <p:cNvPr id="34" name="Bocadillo: rectángulo 33">
            <a:extLst>
              <a:ext uri="{FF2B5EF4-FFF2-40B4-BE49-F238E27FC236}">
                <a16:creationId xmlns:a16="http://schemas.microsoft.com/office/drawing/2014/main" id="{523F4B9E-7055-4BA9-B354-B73E75ADCF4B}"/>
              </a:ext>
            </a:extLst>
          </p:cNvPr>
          <p:cNvSpPr/>
          <p:nvPr/>
        </p:nvSpPr>
        <p:spPr>
          <a:xfrm>
            <a:off x="7111965" y="4162073"/>
            <a:ext cx="2958080" cy="878274"/>
          </a:xfrm>
          <a:prstGeom prst="wedgeRectCallout">
            <a:avLst>
              <a:gd name="adj1" fmla="val -118610"/>
              <a:gd name="adj2" fmla="val 3516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Marcar si el avión está en AOG. En ese caso no es necesario rellenar esta parte del formulario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F576BC6-19DA-4345-93A7-CC74C4661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5" t="4682" r="4545" b="10941"/>
          <a:stretch/>
        </p:blipFill>
        <p:spPr>
          <a:xfrm>
            <a:off x="6847131" y="1894831"/>
            <a:ext cx="3469592" cy="11871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Bocadillo: rectángulo 30">
            <a:extLst>
              <a:ext uri="{FF2B5EF4-FFF2-40B4-BE49-F238E27FC236}">
                <a16:creationId xmlns:a16="http://schemas.microsoft.com/office/drawing/2014/main" id="{BE1E7E8C-0DDA-44E0-81D2-8E32E32DEC2A}"/>
              </a:ext>
            </a:extLst>
          </p:cNvPr>
          <p:cNvSpPr/>
          <p:nvPr/>
        </p:nvSpPr>
        <p:spPr>
          <a:xfrm>
            <a:off x="7525097" y="2790822"/>
            <a:ext cx="2113660" cy="409768"/>
          </a:xfrm>
          <a:prstGeom prst="wedgeRectCallout">
            <a:avLst>
              <a:gd name="adj1" fmla="val -34788"/>
              <a:gd name="adj2" fmla="val 13732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Añade campos para dimensiones específicas</a:t>
            </a:r>
          </a:p>
        </p:txBody>
      </p:sp>
      <p:sp>
        <p:nvSpPr>
          <p:cNvPr id="16" name="Bocadillo: rectángulo 15">
            <a:extLst>
              <a:ext uri="{FF2B5EF4-FFF2-40B4-BE49-F238E27FC236}">
                <a16:creationId xmlns:a16="http://schemas.microsoft.com/office/drawing/2014/main" id="{94248E7D-BC26-4400-A0E2-7FADBDF64099}"/>
              </a:ext>
            </a:extLst>
          </p:cNvPr>
          <p:cNvSpPr/>
          <p:nvPr/>
        </p:nvSpPr>
        <p:spPr>
          <a:xfrm>
            <a:off x="3694928" y="1799929"/>
            <a:ext cx="1370176" cy="508522"/>
          </a:xfrm>
          <a:prstGeom prst="wedgeRectCallout">
            <a:avLst>
              <a:gd name="adj1" fmla="val -56751"/>
              <a:gd name="adj2" fmla="val 102412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Método de inspección</a:t>
            </a:r>
            <a:endParaRPr lang="es-ES" sz="1400" dirty="0"/>
          </a:p>
        </p:txBody>
      </p:sp>
      <p:sp>
        <p:nvSpPr>
          <p:cNvPr id="17" name="Bocadillo: rectángulo 16">
            <a:extLst>
              <a:ext uri="{FF2B5EF4-FFF2-40B4-BE49-F238E27FC236}">
                <a16:creationId xmlns:a16="http://schemas.microsoft.com/office/drawing/2014/main" id="{7796D525-42E4-4831-9EC6-711C5B8332EC}"/>
              </a:ext>
            </a:extLst>
          </p:cNvPr>
          <p:cNvSpPr/>
          <p:nvPr/>
        </p:nvSpPr>
        <p:spPr>
          <a:xfrm>
            <a:off x="3494278" y="5517979"/>
            <a:ext cx="1370176" cy="657315"/>
          </a:xfrm>
          <a:prstGeom prst="wedgeRectCallout">
            <a:avLst>
              <a:gd name="adj1" fmla="val 54068"/>
              <a:gd name="adj2" fmla="val -7669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35" name="Bocadillo: rectángulo 34">
            <a:extLst>
              <a:ext uri="{FF2B5EF4-FFF2-40B4-BE49-F238E27FC236}">
                <a16:creationId xmlns:a16="http://schemas.microsoft.com/office/drawing/2014/main" id="{24CCAFE7-7B91-45BF-9B73-DF49AB5A8871}"/>
              </a:ext>
            </a:extLst>
          </p:cNvPr>
          <p:cNvSpPr/>
          <p:nvPr/>
        </p:nvSpPr>
        <p:spPr>
          <a:xfrm>
            <a:off x="3494278" y="5517979"/>
            <a:ext cx="1370176" cy="657315"/>
          </a:xfrm>
          <a:prstGeom prst="wedgeRectCallout">
            <a:avLst>
              <a:gd name="adj1" fmla="val -48791"/>
              <a:gd name="adj2" fmla="val -85631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Datos de la reparación o diferimiento</a:t>
            </a:r>
            <a:endParaRPr lang="es-ES" sz="1400" dirty="0"/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21D5BF85-6EEB-455F-8AF7-B2B7FAA6B98D}"/>
              </a:ext>
            </a:extLst>
          </p:cNvPr>
          <p:cNvSpPr/>
          <p:nvPr/>
        </p:nvSpPr>
        <p:spPr>
          <a:xfrm>
            <a:off x="728444" y="2782139"/>
            <a:ext cx="972141" cy="508522"/>
          </a:xfrm>
          <a:prstGeom prst="wedgeRectCallout">
            <a:avLst>
              <a:gd name="adj1" fmla="val 75279"/>
              <a:gd name="adj2" fmla="val 34775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/>
              <a:t>Tipo de </a:t>
            </a:r>
            <a:r>
              <a:rPr lang="es-ES_tradnl" sz="1400" dirty="0"/>
              <a:t>defecto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E397971-EAF4-4F74-9855-E89D042DD045}"/>
              </a:ext>
            </a:extLst>
          </p:cNvPr>
          <p:cNvSpPr txBox="1"/>
          <p:nvPr/>
        </p:nvSpPr>
        <p:spPr>
          <a:xfrm>
            <a:off x="310970" y="1038211"/>
            <a:ext cx="636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/>
              <a:t>Detalles – Descripción y acción final:</a:t>
            </a:r>
          </a:p>
        </p:txBody>
      </p:sp>
    </p:spTree>
    <p:extLst>
      <p:ext uri="{BB962C8B-B14F-4D97-AF65-F5344CB8AC3E}">
        <p14:creationId xmlns:p14="http://schemas.microsoft.com/office/powerpoint/2010/main" val="423534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1BAD242-789A-4F3F-99A4-D61EA05C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08" y="1507016"/>
            <a:ext cx="7468642" cy="36009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084F9BC-42E6-45C0-A486-5A15C1491B74}"/>
              </a:ext>
            </a:extLst>
          </p:cNvPr>
          <p:cNvSpPr txBox="1"/>
          <p:nvPr/>
        </p:nvSpPr>
        <p:spPr>
          <a:xfrm>
            <a:off x="0" y="8535"/>
            <a:ext cx="12192000" cy="584775"/>
          </a:xfrm>
          <a:prstGeom prst="rect">
            <a:avLst/>
          </a:prstGeom>
          <a:solidFill>
            <a:srgbClr val="007FC6"/>
          </a:solidFill>
        </p:spPr>
        <p:txBody>
          <a:bodyPr wrap="square" rtlCol="0">
            <a:spAutoFit/>
          </a:bodyPr>
          <a:lstStyle/>
          <a:p>
            <a:r>
              <a:rPr lang="es-ES_tradnl" sz="3200" dirty="0" err="1">
                <a:solidFill>
                  <a:schemeClr val="bg1"/>
                </a:solidFill>
              </a:rPr>
              <a:t>eSDR</a:t>
            </a:r>
            <a:r>
              <a:rPr lang="es-ES_tradnl" sz="3200" dirty="0">
                <a:solidFill>
                  <a:schemeClr val="bg1"/>
                </a:solidFill>
              </a:rPr>
              <a:t> – Fotografías / Adjuntos</a:t>
            </a:r>
            <a:endParaRPr lang="es-ES" sz="3200" dirty="0"/>
          </a:p>
        </p:txBody>
      </p:sp>
      <p:sp>
        <p:nvSpPr>
          <p:cNvPr id="13" name="Bocadillo: rectángulo 12">
            <a:extLst>
              <a:ext uri="{FF2B5EF4-FFF2-40B4-BE49-F238E27FC236}">
                <a16:creationId xmlns:a16="http://schemas.microsoft.com/office/drawing/2014/main" id="{B958A121-A32F-4762-AC60-301CA55DDC18}"/>
              </a:ext>
            </a:extLst>
          </p:cNvPr>
          <p:cNvSpPr/>
          <p:nvPr/>
        </p:nvSpPr>
        <p:spPr>
          <a:xfrm>
            <a:off x="4399327" y="1761609"/>
            <a:ext cx="3104975" cy="521294"/>
          </a:xfrm>
          <a:prstGeom prst="wedgeRectCallout">
            <a:avLst>
              <a:gd name="adj1" fmla="val -78016"/>
              <a:gd name="adj2" fmla="val 2158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los detalles del reporte</a:t>
            </a:r>
          </a:p>
        </p:txBody>
      </p:sp>
      <p:sp>
        <p:nvSpPr>
          <p:cNvPr id="15" name="Bocadillo: rectángulo 14">
            <a:extLst>
              <a:ext uri="{FF2B5EF4-FFF2-40B4-BE49-F238E27FC236}">
                <a16:creationId xmlns:a16="http://schemas.microsoft.com/office/drawing/2014/main" id="{38C4D87A-92A0-43DD-94D0-2CF85460ABC7}"/>
              </a:ext>
            </a:extLst>
          </p:cNvPr>
          <p:cNvSpPr/>
          <p:nvPr/>
        </p:nvSpPr>
        <p:spPr>
          <a:xfrm>
            <a:off x="341409" y="2106321"/>
            <a:ext cx="1458485" cy="521294"/>
          </a:xfrm>
          <a:prstGeom prst="wedgeRectCallout">
            <a:avLst>
              <a:gd name="adj1" fmla="val 84514"/>
              <a:gd name="adj2" fmla="val 1386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Vuelve  a la lista</a:t>
            </a: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F4E2C899-7FF3-4428-B3C8-9B43ED3E3397}"/>
              </a:ext>
            </a:extLst>
          </p:cNvPr>
          <p:cNvSpPr/>
          <p:nvPr/>
        </p:nvSpPr>
        <p:spPr>
          <a:xfrm>
            <a:off x="310787" y="4545221"/>
            <a:ext cx="1458485" cy="823087"/>
          </a:xfrm>
          <a:prstGeom prst="wedgeRectCallout">
            <a:avLst>
              <a:gd name="adj1" fmla="val 86793"/>
              <a:gd name="adj2" fmla="val -1496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Adjunta un archivo del dispositivo (iPad o PC)</a:t>
            </a:r>
          </a:p>
        </p:txBody>
      </p:sp>
      <p:sp>
        <p:nvSpPr>
          <p:cNvPr id="21" name="Bocadillo: rectángulo 20">
            <a:extLst>
              <a:ext uri="{FF2B5EF4-FFF2-40B4-BE49-F238E27FC236}">
                <a16:creationId xmlns:a16="http://schemas.microsoft.com/office/drawing/2014/main" id="{1B318199-2863-4F36-83BE-47991CC1134C}"/>
              </a:ext>
            </a:extLst>
          </p:cNvPr>
          <p:cNvSpPr/>
          <p:nvPr/>
        </p:nvSpPr>
        <p:spPr>
          <a:xfrm>
            <a:off x="6914775" y="3580084"/>
            <a:ext cx="2303177" cy="521294"/>
          </a:xfrm>
          <a:prstGeom prst="wedgeRectCallout">
            <a:avLst>
              <a:gd name="adj1" fmla="val -165548"/>
              <a:gd name="adj2" fmla="val -318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Abre la carpeta de </a:t>
            </a:r>
            <a:r>
              <a:rPr lang="es-ES" sz="1400" dirty="0" err="1"/>
              <a:t>Sharepoint</a:t>
            </a:r>
            <a:r>
              <a:rPr lang="es-ES" sz="1400" dirty="0"/>
              <a:t> con los adjuntos</a:t>
            </a:r>
          </a:p>
        </p:txBody>
      </p:sp>
      <p:sp>
        <p:nvSpPr>
          <p:cNvPr id="22" name="Bocadillo: rectángulo 21">
            <a:extLst>
              <a:ext uri="{FF2B5EF4-FFF2-40B4-BE49-F238E27FC236}">
                <a16:creationId xmlns:a16="http://schemas.microsoft.com/office/drawing/2014/main" id="{408F36A5-AAE9-4B7D-8CCF-2F49A146BBD2}"/>
              </a:ext>
            </a:extLst>
          </p:cNvPr>
          <p:cNvSpPr/>
          <p:nvPr/>
        </p:nvSpPr>
        <p:spPr>
          <a:xfrm>
            <a:off x="280164" y="2895948"/>
            <a:ext cx="1519730" cy="823088"/>
          </a:xfrm>
          <a:prstGeom prst="wedgeRectCallout">
            <a:avLst>
              <a:gd name="adj1" fmla="val 127429"/>
              <a:gd name="adj2" fmla="val 3108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Abre la cámara de fotos para adjuntar una </a:t>
            </a:r>
            <a:r>
              <a:rPr lang="es-ES" sz="1400" dirty="0" err="1"/>
              <a:t>imágen</a:t>
            </a:r>
            <a:endParaRPr lang="es-ES" sz="1400" dirty="0"/>
          </a:p>
        </p:txBody>
      </p:sp>
      <p:sp>
        <p:nvSpPr>
          <p:cNvPr id="23" name="Bocadillo: rectángulo 22">
            <a:extLst>
              <a:ext uri="{FF2B5EF4-FFF2-40B4-BE49-F238E27FC236}">
                <a16:creationId xmlns:a16="http://schemas.microsoft.com/office/drawing/2014/main" id="{87D8FE93-2A16-4622-8280-BF1F77B89A8F}"/>
              </a:ext>
            </a:extLst>
          </p:cNvPr>
          <p:cNvSpPr/>
          <p:nvPr/>
        </p:nvSpPr>
        <p:spPr>
          <a:xfrm>
            <a:off x="3339783" y="5737031"/>
            <a:ext cx="1778366" cy="521294"/>
          </a:xfrm>
          <a:prstGeom prst="wedgeRectCallout">
            <a:avLst>
              <a:gd name="adj1" fmla="val -82863"/>
              <a:gd name="adj2" fmla="val -29744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2CE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Listado de imágenes.</a:t>
            </a:r>
          </a:p>
        </p:txBody>
      </p:sp>
      <p:sp>
        <p:nvSpPr>
          <p:cNvPr id="24" name="Bocadillo: rectángulo 23">
            <a:extLst>
              <a:ext uri="{FF2B5EF4-FFF2-40B4-BE49-F238E27FC236}">
                <a16:creationId xmlns:a16="http://schemas.microsoft.com/office/drawing/2014/main" id="{E76782F2-13AD-46DF-A5FF-FB8C8E300ED3}"/>
              </a:ext>
            </a:extLst>
          </p:cNvPr>
          <p:cNvSpPr/>
          <p:nvPr/>
        </p:nvSpPr>
        <p:spPr>
          <a:xfrm>
            <a:off x="5951814" y="4194805"/>
            <a:ext cx="3880083" cy="1523917"/>
          </a:xfrm>
          <a:prstGeom prst="wedgeRectCallout">
            <a:avLst>
              <a:gd name="adj1" fmla="val -84815"/>
              <a:gd name="adj2" fmla="val -2663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ES" sz="1400" dirty="0"/>
              <a:t>Las imágenes se almacenan en una carpeta de </a:t>
            </a:r>
            <a:r>
              <a:rPr lang="es-ES" sz="1400" dirty="0" err="1"/>
              <a:t>Sharepoint</a:t>
            </a:r>
            <a:r>
              <a:rPr lang="es-ES" sz="1400" dirty="0"/>
              <a:t>. Puede haber un retraso entre la toma de la imagen y que aparezca en el listado.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Pulsando una imagen se abre el archivo en </a:t>
            </a:r>
            <a:r>
              <a:rPr lang="es-ES" sz="1400" dirty="0" err="1"/>
              <a:t>Sharepoint</a:t>
            </a:r>
            <a:r>
              <a:rPr lang="es-ES" sz="1400" dirty="0"/>
              <a:t> (no la imagen en el iPad)</a:t>
            </a:r>
          </a:p>
          <a:p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A5AD74-109B-4070-A0E1-7B6FC85DC56C}"/>
              </a:ext>
            </a:extLst>
          </p:cNvPr>
          <p:cNvSpPr txBox="1"/>
          <p:nvPr/>
        </p:nvSpPr>
        <p:spPr>
          <a:xfrm>
            <a:off x="159784" y="680831"/>
            <a:ext cx="75329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/>
              <a:t>Pantalla de Adjuntos:</a:t>
            </a:r>
          </a:p>
          <a:p>
            <a:r>
              <a:rPr lang="es-ES_tradnl" dirty="0"/>
              <a:t>El botón “Show </a:t>
            </a:r>
            <a:r>
              <a:rPr lang="es-ES_tradnl" dirty="0" err="1"/>
              <a:t>Attachments</a:t>
            </a:r>
            <a:r>
              <a:rPr lang="es-ES_tradnl" dirty="0"/>
              <a:t>” / “Show </a:t>
            </a:r>
            <a:r>
              <a:rPr lang="es-ES_tradnl" dirty="0" err="1"/>
              <a:t>Details</a:t>
            </a:r>
            <a:r>
              <a:rPr lang="es-ES_tradnl" dirty="0"/>
              <a:t>” alterna entre las dos vistas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794755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0D453E5C3434F8902575047784B0E" ma:contentTypeVersion="14" ma:contentTypeDescription="Create a new document." ma:contentTypeScope="" ma:versionID="6d76a2bca99e372e53820ea9caa8c1f0">
  <xsd:schema xmlns:xsd="http://www.w3.org/2001/XMLSchema" xmlns:xs="http://www.w3.org/2001/XMLSchema" xmlns:p="http://schemas.microsoft.com/office/2006/metadata/properties" xmlns:ns1="http://schemas.microsoft.com/sharepoint/v3" xmlns:ns2="0d6edf70-b95a-4b05-b997-7020b8de4101" xmlns:ns3="000973f4-7ce2-42cc-9e4d-2111dbf22d6a" targetNamespace="http://schemas.microsoft.com/office/2006/metadata/properties" ma:root="true" ma:fieldsID="b05b71869394c6b96fcc617dc0e3ee06" ns1:_="" ns2:_="" ns3:_="">
    <xsd:import namespace="http://schemas.microsoft.com/sharepoint/v3"/>
    <xsd:import namespace="0d6edf70-b95a-4b05-b997-7020b8de4101"/>
    <xsd:import namespace="000973f4-7ce2-42cc-9e4d-2111dbf22d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edf70-b95a-4b05-b997-7020b8de4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973f4-7ce2-42cc-9e4d-2111dbf22d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C8F15C-EB0D-4CF1-9F78-09EE0ABEB4A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09A6CA4-42EF-4A9D-9753-61ADEF386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6edf70-b95a-4b05-b997-7020b8de4101"/>
    <ds:schemaRef ds:uri="000973f4-7ce2-42cc-9e4d-2111dbf22d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857E39-5923-4A50-87D5-E3C813636A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436</Words>
  <Application>Microsoft Office PowerPoint</Application>
  <PresentationFormat>Panorámica</PresentationFormat>
  <Paragraphs>63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Burgos Labeaga</dc:creator>
  <cp:lastModifiedBy>Angel Burgos</cp:lastModifiedBy>
  <cp:revision>22</cp:revision>
  <dcterms:created xsi:type="dcterms:W3CDTF">2020-07-27T13:59:43Z</dcterms:created>
  <dcterms:modified xsi:type="dcterms:W3CDTF">2020-11-02T08:32:07Z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0x0101009800D453E5C3434F8902575047784B0E</vt:lpwstr>
  </property>
</Properties>
</file>