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3e66ed52c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3e66ed52c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4c29e40f0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4c29e40f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462c49f54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462c49f5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462c49f54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462c49f54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42a7f7c9ac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42a7f7c9a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42a7f7c9ac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42a7f7c9ac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42a7f7c9ac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42a7f7c9ac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3e423e077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3e423e077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3e66ed52c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3e66ed52c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3e66ed52c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3e66ed52c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e66ed52c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3e66ed52c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e66ed52c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3e66ed52c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5019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Caso Perfulandia SPA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4844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-419" sz="920"/>
              <a:t>Integrantes: Angel Quidel, Gabriel Silva</a:t>
            </a:r>
            <a:r>
              <a:rPr lang="es-419" sz="920"/>
              <a:t>, Simon Mena</a:t>
            </a:r>
            <a:endParaRPr sz="9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-419" sz="920"/>
              <a:t>Asignatura: </a:t>
            </a:r>
            <a:r>
              <a:rPr lang="es-419" sz="741">
                <a:latin typeface="Montserrat"/>
                <a:ea typeface="Montserrat"/>
                <a:cs typeface="Montserrat"/>
                <a:sym typeface="Montserrat"/>
              </a:rPr>
              <a:t>DESARROLLO FULLSTACK I</a:t>
            </a:r>
            <a:endParaRPr sz="9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-419" sz="920"/>
              <a:t>Sección</a:t>
            </a:r>
            <a:r>
              <a:rPr lang="es-419" sz="920"/>
              <a:t>: 011D</a:t>
            </a:r>
            <a:endParaRPr sz="9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-419" sz="920"/>
              <a:t>Carrera: Analista Programador y Computacional</a:t>
            </a:r>
            <a:endParaRPr sz="920"/>
          </a:p>
        </p:txBody>
      </p:sp>
      <p:pic>
        <p:nvPicPr>
          <p:cNvPr id="279" name="Google Shape;279;p13" title="images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5" y="-75070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ctrTitle"/>
          </p:nvPr>
        </p:nvSpPr>
        <p:spPr>
          <a:xfrm>
            <a:off x="0" y="-387900"/>
            <a:ext cx="7728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casos de 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611275"/>
            <a:ext cx="5732374" cy="44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ctrTitle"/>
          </p:nvPr>
        </p:nvSpPr>
        <p:spPr>
          <a:xfrm>
            <a:off x="43625" y="-306525"/>
            <a:ext cx="8319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despliegue en la nube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100" y="834625"/>
            <a:ext cx="5435100" cy="404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Planificación</a:t>
            </a:r>
            <a:r>
              <a:rPr lang="es-419"/>
              <a:t> de </a:t>
            </a:r>
            <a:r>
              <a:rPr lang="es-419"/>
              <a:t>Migración</a:t>
            </a:r>
            <a:endParaRPr/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109525" y="1496075"/>
            <a:ext cx="3222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-419" sz="11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La transición del sistema monolítico a microservicios debe hacerse por fases:</a:t>
            </a:r>
            <a:endParaRPr sz="1125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925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-419" sz="9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Fases de Migración</a:t>
            </a:r>
            <a:endParaRPr sz="925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925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-419" sz="9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Fase 1:  Migración Gradual</a:t>
            </a:r>
            <a:endParaRPr sz="925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3987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5"/>
              <a:buFont typeface="Lato"/>
              <a:buChar char="●"/>
            </a:pPr>
            <a:r>
              <a:rPr lang="es-419" sz="9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Desplegar microservicios en paralelo con el sistema monolítico.</a:t>
            </a:r>
            <a:endParaRPr sz="925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3987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5"/>
              <a:buFont typeface="Lato"/>
              <a:buChar char="●"/>
            </a:pPr>
            <a:r>
              <a:rPr lang="es-419" sz="9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Redirigir tráfico de manera progresiva.</a:t>
            </a:r>
            <a:endParaRPr sz="925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925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-419" sz="9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Fase 2:  Desactivación del Monolito</a:t>
            </a:r>
            <a:endParaRPr sz="925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3987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5"/>
              <a:buFont typeface="Lato"/>
              <a:buChar char="●"/>
            </a:pPr>
            <a:r>
              <a:rPr lang="es-419" sz="9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Cuando todos los servicios estén operativos, apagar el sistema antiguo.</a:t>
            </a:r>
            <a:endParaRPr sz="925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25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Fase 3:  Mantenimiento y optimización</a:t>
            </a:r>
            <a:endParaRPr sz="925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3987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5"/>
              <a:buFont typeface="Lato"/>
              <a:buChar char="●"/>
            </a:pPr>
            <a:r>
              <a:rPr lang="es-419" sz="9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Monitoreo y detección de errores.</a:t>
            </a:r>
            <a:endParaRPr sz="925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3987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5"/>
              <a:buFont typeface="Lato"/>
              <a:buChar char="●"/>
            </a:pPr>
            <a:r>
              <a:rPr lang="es-419" sz="9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Optimización del rendimiento.</a:t>
            </a:r>
            <a:endParaRPr sz="925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8738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5"/>
              <a:buFont typeface="Lato"/>
              <a:buChar char="●"/>
            </a:pPr>
            <a:r>
              <a:rPr lang="es-419" sz="9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Gestión de errores y fallos.</a:t>
            </a:r>
            <a:endParaRPr sz="925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125" y="1063000"/>
            <a:ext cx="4152625" cy="18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4"/>
          <p:cNvSpPr txBox="1"/>
          <p:nvPr/>
        </p:nvSpPr>
        <p:spPr>
          <a:xfrm>
            <a:off x="4709225" y="3324925"/>
            <a:ext cx="38883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Lato"/>
                <a:ea typeface="Lato"/>
                <a:cs typeface="Lato"/>
                <a:sym typeface="Lato"/>
              </a:rPr>
              <a:t>Conclusión: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Lato"/>
                <a:ea typeface="Lato"/>
                <a:cs typeface="Lato"/>
                <a:sym typeface="Lato"/>
              </a:rPr>
              <a:t>Este plan permite que Perfulandia SPA pase de un sistema monolítico problemático a una solución modular, escalable y de alto rendimiento con microservicios</a:t>
            </a:r>
            <a:r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-33900" y="-265475"/>
            <a:ext cx="90792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600"/>
              <a:t>Gracias Por su Atencion</a:t>
            </a:r>
            <a:endParaRPr sz="5600"/>
          </a:p>
        </p:txBody>
      </p:sp>
      <p:sp>
        <p:nvSpPr>
          <p:cNvPr id="360" name="Google Shape;360;p25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750" y="1187450"/>
            <a:ext cx="6052776" cy="35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</a:t>
            </a:r>
            <a:r>
              <a:rPr lang="es-419"/>
              <a:t> de Requerimientos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202775" y="1383800"/>
            <a:ext cx="3508200" cy="3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-419" sz="10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Requisitos Funcionales:</a:t>
            </a:r>
            <a:endParaRPr sz="10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Estos describen lo que el sistema debe hacer. Se identifican a partir de las acciones de los diferentes perfiles de usuarios: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1.    Administrador del Sistema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138112" lvl="0" marL="360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Lato"/>
              <a:buChar char="●"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Gestionar usuarios (crear, modificar, eliminar, desactivar).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138112" lvl="0" marL="360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Lato"/>
              <a:buChar char="●"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Asignar y modificar permisos.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138112" lvl="0" marL="360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Lato"/>
              <a:buChar char="●"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Monitorear el estado del sistema y recibir alertas.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138112" lvl="0" marL="360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Lato"/>
              <a:buChar char="●"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Realizar copias de seguridad y restauración de datos.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2.   Gerente de Sucursal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138112" lvl="0" marL="360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Lato"/>
              <a:buChar char="●"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Gestionar inventario (agregar, actualizar, eliminar productos).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138112" lvl="0" marL="360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Lato"/>
              <a:buChar char="●"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Generar reportes de ventas e inventario.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138112" lvl="0" marL="360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Lato"/>
              <a:buChar char="●"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Configurar detalles específicos de la sucursal.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138112" lvl="0" marL="360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Lato"/>
              <a:buChar char="●"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Gestionar pedidos de reabastecimiento.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3.   Empleado de Ventas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138112" lvl="0" marL="360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Lato"/>
              <a:buChar char="●"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Procesar transacciones de venta con descuentos.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138112" lvl="0" marL="360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Lato"/>
              <a:buChar char="●"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Atender devoluciones y reclamaciones de clientes.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138112" lvl="0" marL="360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Lato"/>
              <a:buChar char="●"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Consultar disponibilidad de productos.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138112" lvl="0" marL="360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Lato"/>
              <a:buChar char="●"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Emitir facturas electrónicas.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4.   Logística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138112" lvl="0" marL="360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Lato"/>
              <a:buChar char="●"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Gestionar envíos de productos.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138112" lvl="0" marL="360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Lato"/>
              <a:buChar char="●"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Optimizar rutas de entrega.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138112" lvl="0" marL="360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Lato"/>
              <a:buChar char="●"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Cambiar el estado de pedidos en el sistema.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138112" lvl="0" marL="360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Lato"/>
              <a:buChar char="●"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Gestionar proveedores y pedidos de reabastecimiento.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5.   Clientes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138112" lvl="0" marL="360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Lato"/>
              <a:buChar char="●"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Registrarse e iniciar sesión.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138112" lvl="0" marL="360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Lato"/>
              <a:buChar char="●"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Explorar el catálogo y agregar productos al carrito.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138112" lvl="0" marL="360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Lato"/>
              <a:buChar char="●"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Realizar pedidos y gestionar direcciones de envío.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138112" lvl="0" marL="360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Lato"/>
              <a:buChar char="●"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Consultar el historial de compras.</a:t>
            </a:r>
            <a:endParaRPr sz="825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138112" lvl="0" marL="360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Lato"/>
              <a:buChar char="●"/>
            </a:pPr>
            <a:r>
              <a:rPr lang="es-419" sz="825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Dejar reseñas y aplicar cupones de descuento.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86" name="Google Shape;286;p14"/>
          <p:cNvSpPr txBox="1"/>
          <p:nvPr>
            <p:ph idx="2" type="body"/>
          </p:nvPr>
        </p:nvSpPr>
        <p:spPr>
          <a:xfrm>
            <a:off x="4862525" y="1383800"/>
            <a:ext cx="3924600" cy="3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Requisitos no funcionales:</a:t>
            </a:r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Estos especifican las condiciones de rendimiento y seguridad del sistema: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17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Lato"/>
              <a:buAutoNum type="arabicPeriod"/>
            </a:pPr>
            <a:r>
              <a:rPr lang="es-419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Escalabilidad: La arquitectura debe soportar un crecimiento exponencial.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17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Lato"/>
              <a:buAutoNum type="arabicPeriod"/>
            </a:pPr>
            <a:r>
              <a:rPr lang="es-419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Disponibilidad: El sistema debe garantizar un 99.9% de uptime.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17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Lato"/>
              <a:buAutoNum type="arabicPeriod"/>
            </a:pPr>
            <a:r>
              <a:rPr lang="es-419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Seguridad: Uso de autenticación OAuth2 o JWT, encriptación de datos y control de accesos basado en roles.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17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Lato"/>
              <a:buAutoNum type="arabicPeriod"/>
            </a:pPr>
            <a:r>
              <a:rPr lang="es-419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Interoperabilidad: APIs RESTful o gRPC para integración con terceros.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17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Lato"/>
              <a:buAutoNum type="arabicPeriod"/>
            </a:pPr>
            <a:r>
              <a:rPr lang="es-419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Mantenibilidad: Código modular y documentación clara.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17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Lato"/>
              <a:buAutoNum type="arabicPeriod"/>
            </a:pPr>
            <a:r>
              <a:rPr lang="es-419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Rendimiento: Tiempo de respuesta menor a 2 segundos por acción.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17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Lato"/>
              <a:buAutoNum type="arabicPeriod"/>
            </a:pPr>
            <a:r>
              <a:rPr lang="es-419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Respaldo y recuperación: Copias de seguridad automáticas cada 12 horas.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76825" y="-1248325"/>
            <a:ext cx="77805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</a:t>
            </a:r>
            <a:r>
              <a:rPr lang="es-419"/>
              <a:t> del Sistema Actual</a:t>
            </a:r>
            <a:endParaRPr/>
          </a:p>
        </p:txBody>
      </p:sp>
      <p:sp>
        <p:nvSpPr>
          <p:cNvPr id="292" name="Google Shape;292;p15"/>
          <p:cNvSpPr txBox="1"/>
          <p:nvPr/>
        </p:nvSpPr>
        <p:spPr>
          <a:xfrm>
            <a:off x="176825" y="1010400"/>
            <a:ext cx="8323200" cy="3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sistema actual es monolítico, lo que implica que todas las funciones están integradas en un solo software. Esto genera problemas como: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2875" lvl="0" marL="17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"/>
              <a:buChar char="●"/>
            </a:pPr>
            <a:r>
              <a:rPr lang="es-419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Sobrecarga del sistema: A medida que la empresa crece, más usuarios acceden al sistema, aumentando la latencia.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85724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2875" lvl="0" marL="17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"/>
              <a:buChar char="●"/>
            </a:pPr>
            <a:r>
              <a:rPr lang="es-419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Dificultad en la escalabilidad: No se puede ampliar una sola funcionalidad sin afectar otras partes del sistema.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85724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2875" lvl="0" marL="17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"/>
              <a:buChar char="●"/>
            </a:pPr>
            <a:r>
              <a:rPr lang="es-419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Disponibilidad limitada: Si una parte del sistema falla, todo el sistema deja de funcionar.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85724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2875" lvl="0" marL="17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"/>
              <a:buChar char="●"/>
            </a:pPr>
            <a:r>
              <a:rPr lang="es-419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Mantenimiento complejo: Cualquier actualización requiere desplegar todo el sistema nuevamente.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88550" y="-4397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2800">
                <a:latin typeface="Montserrat"/>
                <a:ea typeface="Montserrat"/>
                <a:cs typeface="Montserrat"/>
                <a:sym typeface="Montserrat"/>
              </a:rPr>
              <a:t>Diseño de la nueva arquitectura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489575" y="1070425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419" sz="1505">
                <a:latin typeface="Lato"/>
                <a:ea typeface="Lato"/>
                <a:cs typeface="Lato"/>
                <a:sym typeface="Lato"/>
              </a:rPr>
              <a:t>Para solucionar los problemas actuales, se propone una arquitectura de microservicios en donde cada módulo es independiente.</a:t>
            </a:r>
            <a:endParaRPr sz="150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0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95">
                <a:latin typeface="Lato"/>
                <a:ea typeface="Lato"/>
                <a:cs typeface="Lato"/>
                <a:sym typeface="Lato"/>
              </a:rPr>
              <a:t>Microservicios Identificados</a:t>
            </a:r>
            <a:endParaRPr sz="1395">
              <a:latin typeface="Lato"/>
              <a:ea typeface="Lato"/>
              <a:cs typeface="Lato"/>
              <a:sym typeface="Lato"/>
            </a:endParaRPr>
          </a:p>
          <a:p>
            <a:pPr indent="-183832" lvl="0" marL="179999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Font typeface="Lato"/>
              <a:buAutoNum type="arabicPeriod"/>
            </a:pPr>
            <a:r>
              <a:rPr lang="es-419" sz="1395">
                <a:latin typeface="Lato"/>
                <a:ea typeface="Lato"/>
                <a:cs typeface="Lato"/>
                <a:sym typeface="Lato"/>
              </a:rPr>
              <a:t>Microservicio de Usuarios:  Gestiona autenticación, permisos y perfiles.</a:t>
            </a:r>
            <a:endParaRPr sz="1395">
              <a:latin typeface="Lato"/>
              <a:ea typeface="Lato"/>
              <a:cs typeface="Lato"/>
              <a:sym typeface="Lato"/>
            </a:endParaRPr>
          </a:p>
          <a:p>
            <a:pPr indent="-183832" lvl="0" marL="179999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Font typeface="Lato"/>
              <a:buAutoNum type="arabicPeriod"/>
            </a:pPr>
            <a:r>
              <a:rPr lang="es-419" sz="1395">
                <a:latin typeface="Lato"/>
                <a:ea typeface="Lato"/>
                <a:cs typeface="Lato"/>
                <a:sym typeface="Lato"/>
              </a:rPr>
              <a:t>Microservicio de Inventario:  Administra productos y stock en tiempo real.</a:t>
            </a:r>
            <a:endParaRPr sz="1395">
              <a:latin typeface="Lato"/>
              <a:ea typeface="Lato"/>
              <a:cs typeface="Lato"/>
              <a:sym typeface="Lato"/>
            </a:endParaRPr>
          </a:p>
          <a:p>
            <a:pPr indent="-183832" lvl="0" marL="179999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Font typeface="Lato"/>
              <a:buAutoNum type="arabicPeriod"/>
            </a:pPr>
            <a:r>
              <a:rPr lang="es-419" sz="1395">
                <a:latin typeface="Lato"/>
                <a:ea typeface="Lato"/>
                <a:cs typeface="Lato"/>
                <a:sym typeface="Lato"/>
              </a:rPr>
              <a:t>Microservicio de Ventas:  Procesa transacciones, descuentos y facturación.</a:t>
            </a:r>
            <a:endParaRPr sz="1395">
              <a:latin typeface="Lato"/>
              <a:ea typeface="Lato"/>
              <a:cs typeface="Lato"/>
              <a:sym typeface="Lato"/>
            </a:endParaRPr>
          </a:p>
          <a:p>
            <a:pPr indent="-183832" lvl="0" marL="179999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Font typeface="Lato"/>
              <a:buAutoNum type="arabicPeriod"/>
            </a:pPr>
            <a:r>
              <a:rPr lang="es-419" sz="1395">
                <a:latin typeface="Lato"/>
                <a:ea typeface="Lato"/>
                <a:cs typeface="Lato"/>
                <a:sym typeface="Lato"/>
              </a:rPr>
              <a:t>Microservicio de Logística:  Optimiza rutas, administra envíos y rastrea pedidos.</a:t>
            </a:r>
            <a:endParaRPr sz="1395">
              <a:latin typeface="Lato"/>
              <a:ea typeface="Lato"/>
              <a:cs typeface="Lato"/>
              <a:sym typeface="Lato"/>
            </a:endParaRPr>
          </a:p>
          <a:p>
            <a:pPr indent="-183832" lvl="0" marL="179999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Font typeface="Lato"/>
              <a:buAutoNum type="arabicPeriod"/>
            </a:pPr>
            <a:r>
              <a:rPr lang="es-419" sz="1395">
                <a:latin typeface="Lato"/>
                <a:ea typeface="Lato"/>
                <a:cs typeface="Lato"/>
                <a:sym typeface="Lato"/>
              </a:rPr>
              <a:t>Microservicio de Clientes:  Maneja cuentas, historial de pedidos y reseñas.</a:t>
            </a:r>
            <a:endParaRPr sz="1395">
              <a:latin typeface="Lato"/>
              <a:ea typeface="Lato"/>
              <a:cs typeface="Lato"/>
              <a:sym typeface="Lato"/>
            </a:endParaRPr>
          </a:p>
          <a:p>
            <a:pPr indent="-183832" lvl="0" marL="179999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Font typeface="Lato"/>
              <a:buAutoNum type="arabicPeriod"/>
            </a:pPr>
            <a:r>
              <a:rPr lang="es-419" sz="1395">
                <a:latin typeface="Lato"/>
                <a:ea typeface="Lato"/>
                <a:cs typeface="Lato"/>
                <a:sym typeface="Lato"/>
              </a:rPr>
              <a:t>Microservicio de Reportes:  Genera informes de ventas, inventario y rendimiento.</a:t>
            </a:r>
            <a:endParaRPr sz="1395">
              <a:latin typeface="Lato"/>
              <a:ea typeface="Lato"/>
              <a:cs typeface="Lato"/>
              <a:sym typeface="Lato"/>
            </a:endParaRPr>
          </a:p>
          <a:p>
            <a:pPr indent="-183832" lvl="0" marL="179999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Font typeface="Lato"/>
              <a:buAutoNum type="arabicPeriod"/>
            </a:pPr>
            <a:r>
              <a:rPr lang="es-419" sz="1395">
                <a:latin typeface="Lato"/>
                <a:ea typeface="Lato"/>
                <a:cs typeface="Lato"/>
                <a:sym typeface="Lato"/>
              </a:rPr>
              <a:t>Microservicio de Notificaciones:  Envía alertas, correos y mensajes a clientes y empleados.</a:t>
            </a:r>
            <a:endParaRPr sz="139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71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/>
        </p:nvSpPr>
        <p:spPr>
          <a:xfrm>
            <a:off x="142500" y="488575"/>
            <a:ext cx="8855100" cy="45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1. </a:t>
            </a: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Servicios a Desarrollar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 arquitectura de divide en varios microservicios independientes, cada uno con una </a:t>
            </a: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función</a:t>
            </a: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específica</a:t>
            </a: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° Servicio de </a:t>
            </a: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Autenticación</a:t>
            </a: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1.  Maneja el Registro, inicio de sesión y permisos de usuarios.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2.  Implementa OAuth2 o JWT para autenticación segura.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° Servicio de catálogo de productos: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1.  Gestiona los productos disponibles en la tienda.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2.  Incluye estado del pedido y actualizaciones en tiempo real.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° Servicio de pedidos: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1.  Permite a los clientes realizar y gestionar sus pedidos.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2.  Incluye estado del pedido y actualizaciones en tiempo real.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° Servicio de pagos: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1.  Procesa los pagos con diferentes métodos (tarjeta, PayPal, transferencia, etc.).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2.  Implementa integración con pasarelas de pago como Stripe o MercadoPago.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° Servicio de Logística: 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1.  Gestiona el envío de productos y rastreo de paquetes. 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2.  Coordina con proveedores de transporte y almacenes.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° Servicio de Notificaciones: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1.  Envía correos electrónicos y notificaciones push sobre estado de pedidos y promociones.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° Servicio de Reportes y Análisis: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1.  Recopila datos para generar informes sobre ventas, clientes y productos más vendidos.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2.  Usa herramientas de BI (Business Intelligence) para visualización de datos.</a:t>
            </a:r>
            <a:br>
              <a:rPr lang="es-419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5706600" y="488575"/>
            <a:ext cx="3291000" cy="17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900"/>
              <a:t>2. Comunicación entre Microservicios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900"/>
              <a:t>Los microservicios se comunicarán mediante API REST o mensajería con Kafka/RabbitMQ, dependiendo del nivel de acoplamiento: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900"/>
              <a:t>° Servicios como Autenticación, Catálogo y Pedidos se comunicarán vía REST.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900"/>
              <a:t>° Pagos y Notificaciones usarán eventos asíncronos con Kafka para mayor eficiencia.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5808500" y="2687100"/>
            <a:ext cx="3189000" cy="2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/>
              <a:t>3. Infraestructura y Despliegue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/>
              <a:t>Los microservicios estarán en contenedores Docker y orquestados con Kubernetes, desplegados en una nube como AWS, GCP o Azure.</a:t>
            </a:r>
            <a:endParaRPr sz="8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/>
              <a:t> Componentes de infraestructura:</a:t>
            </a:r>
            <a:br>
              <a:rPr lang="es-419" sz="800"/>
            </a:br>
            <a:r>
              <a:rPr lang="es-419" sz="800"/>
              <a:t>  API Gateway → Maneja las solicitudes y distribuye el tráfico.</a:t>
            </a:r>
            <a:br>
              <a:rPr lang="es-419" sz="800"/>
            </a:br>
            <a:r>
              <a:rPr lang="es-419" sz="800"/>
              <a:t>  Base de Datos distribuida → PostgreSQL o MongoDB según el tipo de datos.</a:t>
            </a:r>
            <a:br>
              <a:rPr lang="es-419" sz="800"/>
            </a:br>
            <a:r>
              <a:rPr lang="es-419" sz="800"/>
              <a:t>  Balanceadores de carga → Para distribuir el tráfico y evitar sobrecargas.</a:t>
            </a:r>
            <a:br>
              <a:rPr lang="es-419" sz="800"/>
            </a:br>
            <a:r>
              <a:rPr lang="es-419" sz="800"/>
              <a:t>  Monitoreo y logs → Implementado con Prometheus, Grafana y ELK Stack.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81425" y="61075"/>
            <a:ext cx="885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Nueva Arquitectura Basada en Microservicios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91150" y="-66615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Clases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750" y="517725"/>
            <a:ext cx="4970925" cy="21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875" y="2846300"/>
            <a:ext cx="5004674" cy="20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ctrTitle"/>
          </p:nvPr>
        </p:nvSpPr>
        <p:spPr>
          <a:xfrm>
            <a:off x="0" y="-591525"/>
            <a:ext cx="7040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Clases</a:t>
            </a:r>
            <a:endParaRPr/>
          </a:p>
        </p:txBody>
      </p:sp>
      <p:sp>
        <p:nvSpPr>
          <p:cNvPr id="319" name="Google Shape;319;p1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025" y="681496"/>
            <a:ext cx="4821450" cy="21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2300" y="2961898"/>
            <a:ext cx="6621226" cy="18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000000"/>
                </a:solidFill>
              </a:rPr>
              <a:t>Diagrama de Clases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50" y="2964875"/>
            <a:ext cx="6650499" cy="21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875" y="190400"/>
            <a:ext cx="4464351" cy="262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40725" y="-631050"/>
            <a:ext cx="4865700" cy="18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chemeClr val="dk2"/>
                </a:solidFill>
              </a:rPr>
              <a:t>Diagrama de clase</a:t>
            </a:r>
            <a:endParaRPr/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663" y="773325"/>
            <a:ext cx="4865580" cy="35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