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92" r:id="rId8"/>
    <p:sldId id="279" r:id="rId9"/>
    <p:sldId id="281" r:id="rId10"/>
    <p:sldId id="283" r:id="rId11"/>
    <p:sldId id="285" r:id="rId12"/>
    <p:sldId id="289" r:id="rId13"/>
    <p:sldId id="290" r:id="rId14"/>
    <p:sldId id="288" r:id="rId15"/>
    <p:sldId id="291" r:id="rId16"/>
    <p:sldId id="265" r:id="rId17"/>
    <p:sldId id="270" r:id="rId18"/>
    <p:sldId id="272" r:id="rId19"/>
    <p:sldId id="273" r:id="rId20"/>
    <p:sldId id="271" r:id="rId21"/>
    <p:sldId id="293" r:id="rId22"/>
    <p:sldId id="300" r:id="rId23"/>
    <p:sldId id="301" r:id="rId24"/>
    <p:sldId id="297" r:id="rId25"/>
    <p:sldId id="298" r:id="rId26"/>
    <p:sldId id="294" r:id="rId27"/>
    <p:sldId id="296" r:id="rId28"/>
    <p:sldId id="302" r:id="rId29"/>
    <p:sldId id="275" r:id="rId30"/>
    <p:sldId id="274" r:id="rId31"/>
    <p:sldId id="299" r:id="rId3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01" autoAdjust="0"/>
  </p:normalViewPr>
  <p:slideViewPr>
    <p:cSldViewPr>
      <p:cViewPr varScale="1">
        <p:scale>
          <a:sx n="88" d="100"/>
          <a:sy n="88" d="100"/>
        </p:scale>
        <p:origin x="-23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9886025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to the conference organisers</a:t>
            </a:r>
            <a:r>
              <a:rPr lang="en-GB" baseline="0" dirty="0" smtClean="0"/>
              <a:t> for inviting me to present today.</a:t>
            </a:r>
          </a:p>
          <a:p>
            <a:r>
              <a:rPr lang="en-GB" baseline="0" dirty="0" smtClean="0"/>
              <a:t>My name is Mike K Smith and I work for Pfizer R&amp;D UK Ltd in Sandwich, UK</a:t>
            </a:r>
          </a:p>
          <a:p>
            <a:endParaRPr lang="en-GB" baseline="0" dirty="0" smtClean="0"/>
          </a:p>
          <a:p>
            <a:r>
              <a:rPr lang="en-GB" baseline="0" dirty="0" smtClean="0"/>
              <a:t>I’m going to talk to you today about being lazy and easily distracted, and how parameterised markdown reports can make life easier if you are similarly afflicted.</a:t>
            </a:r>
            <a:endParaRPr lang="en-GB" dirty="0"/>
          </a:p>
        </p:txBody>
      </p:sp>
    </p:spTree>
    <p:extLst>
      <p:ext uri="{BB962C8B-B14F-4D97-AF65-F5344CB8AC3E}">
        <p14:creationId xmlns:p14="http://schemas.microsoft.com/office/powerpoint/2010/main" val="1222062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there may be some time to think carefully</a:t>
            </a:r>
            <a:r>
              <a:rPr lang="en-GB" baseline="0" dirty="0" smtClean="0"/>
              <a:t> and plan the next steps of my analysis</a:t>
            </a:r>
            <a:endParaRPr lang="en-GB" dirty="0"/>
          </a:p>
        </p:txBody>
      </p:sp>
    </p:spTree>
    <p:extLst>
      <p:ext uri="{BB962C8B-B14F-4D97-AF65-F5344CB8AC3E}">
        <p14:creationId xmlns:p14="http://schemas.microsoft.com/office/powerpoint/2010/main" val="97678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may include revisiting the graphs I made earlier </a:t>
            </a:r>
          </a:p>
          <a:p>
            <a:endParaRPr lang="en-GB" dirty="0" smtClean="0"/>
          </a:p>
          <a:p>
            <a:r>
              <a:rPr lang="en-GB" dirty="0" smtClean="0"/>
              <a:t>And perhaps fit a preliminary model to the data.</a:t>
            </a:r>
            <a:endParaRPr lang="en-GB" dirty="0"/>
          </a:p>
        </p:txBody>
      </p:sp>
    </p:spTree>
    <p:extLst>
      <p:ext uri="{BB962C8B-B14F-4D97-AF65-F5344CB8AC3E}">
        <p14:creationId xmlns:p14="http://schemas.microsoft.com/office/powerpoint/2010/main" val="65947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day</a:t>
            </a:r>
            <a:r>
              <a:rPr lang="en-GB" baseline="0" dirty="0" smtClean="0"/>
              <a:t> I arrive at work to find an email saying that the team have found some issue with the data and have shared an updated version of the data.</a:t>
            </a:r>
          </a:p>
          <a:p>
            <a:r>
              <a:rPr lang="en-GB" baseline="0" dirty="0" smtClean="0"/>
              <a:t>Which is fine.</a:t>
            </a:r>
          </a:p>
          <a:p>
            <a:endParaRPr lang="en-GB" baseline="0" dirty="0" smtClean="0"/>
          </a:p>
          <a:p>
            <a:r>
              <a:rPr lang="en-GB" baseline="0" dirty="0" smtClean="0"/>
              <a:t>So I change the input dataset and redo the analysis.</a:t>
            </a:r>
          </a:p>
          <a:p>
            <a:endParaRPr lang="en-GB" baseline="0" dirty="0" smtClean="0"/>
          </a:p>
          <a:p>
            <a:r>
              <a:rPr lang="en-GB" dirty="0" smtClean="0"/>
              <a:t>Before I finish I check my results with the new dataset against those</a:t>
            </a:r>
            <a:r>
              <a:rPr lang="en-GB" baseline="0" dirty="0" smtClean="0"/>
              <a:t> from yesterday’s data to see what the impact was on inference.</a:t>
            </a:r>
            <a:endParaRPr lang="en-GB" dirty="0"/>
          </a:p>
        </p:txBody>
      </p:sp>
    </p:spTree>
    <p:extLst>
      <p:ext uri="{BB962C8B-B14F-4D97-AF65-F5344CB8AC3E}">
        <p14:creationId xmlns:p14="http://schemas.microsoft.com/office/powerpoint/2010/main" val="241839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then have a discussion with my boss to brief him on what I’m</a:t>
            </a:r>
            <a:r>
              <a:rPr lang="en-GB" baseline="0" dirty="0" smtClean="0"/>
              <a:t> seeing and if all is well then I circulate the report…</a:t>
            </a:r>
          </a:p>
          <a:p>
            <a:endParaRPr lang="en-GB" baseline="0" dirty="0" smtClean="0"/>
          </a:p>
          <a:p>
            <a:r>
              <a:rPr lang="en-GB" baseline="0" dirty="0" smtClean="0"/>
              <a:t>And we’re DONE.</a:t>
            </a:r>
          </a:p>
          <a:p>
            <a:endParaRPr lang="en-GB" baseline="0" dirty="0" smtClean="0"/>
          </a:p>
          <a:p>
            <a:r>
              <a:rPr lang="en-GB" baseline="0" dirty="0" smtClean="0"/>
              <a:t>Hang on. Sorry. Were you distracted by the text in light grey? Yes? Ah, so it’s NOT just me then</a:t>
            </a:r>
            <a:r>
              <a:rPr lang="en-GB" baseline="0" dirty="0" smtClean="0"/>
              <a:t>.</a:t>
            </a:r>
          </a:p>
          <a:p>
            <a:r>
              <a:rPr lang="en-GB" baseline="0" dirty="0" smtClean="0"/>
              <a:t>And how many folks noticed that the “Visualise” and “Transform” elements of the Data Science diagram were swapped?</a:t>
            </a:r>
            <a:endParaRPr lang="en-GB" dirty="0"/>
          </a:p>
        </p:txBody>
      </p:sp>
    </p:spTree>
    <p:extLst>
      <p:ext uri="{BB962C8B-B14F-4D97-AF65-F5344CB8AC3E}">
        <p14:creationId xmlns:p14="http://schemas.microsoft.com/office/powerpoint/2010/main" val="378742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this point I really should have a video clip of some tumbleweed,</a:t>
            </a:r>
            <a:r>
              <a:rPr lang="en-GB" baseline="0" dirty="0" smtClean="0"/>
              <a:t> because the project team I did this work for suddenly had competing priorities and my work was put on the back burner.</a:t>
            </a:r>
          </a:p>
          <a:p>
            <a:r>
              <a:rPr lang="en-GB" baseline="0" dirty="0" smtClean="0"/>
              <a:t>Like the REALLY back burner.</a:t>
            </a:r>
          </a:p>
          <a:p>
            <a:r>
              <a:rPr lang="en-GB" baseline="0" dirty="0" smtClean="0"/>
              <a:t>So back it’s probably in a different house. In a different country. In a locked room. </a:t>
            </a:r>
            <a:r>
              <a:rPr lang="en-GB" baseline="0" dirty="0" smtClean="0"/>
              <a:t>With a </a:t>
            </a:r>
            <a:r>
              <a:rPr lang="en-GB" baseline="0" dirty="0" smtClean="0"/>
              <a:t>“Beware of the leopard” sign on the door.</a:t>
            </a:r>
          </a:p>
          <a:p>
            <a:endParaRPr lang="en-GB" baseline="0" dirty="0" smtClean="0"/>
          </a:p>
          <a:p>
            <a:r>
              <a:rPr lang="en-GB" baseline="0" dirty="0" smtClean="0"/>
              <a:t>And at this point </a:t>
            </a:r>
            <a:r>
              <a:rPr lang="en-GB" baseline="0" dirty="0" smtClean="0"/>
              <a:t>when they </a:t>
            </a:r>
            <a:r>
              <a:rPr lang="en-GB" baseline="0" dirty="0" smtClean="0"/>
              <a:t>come back to me to ask about my analysis, I’m going to REALLY struggle to bring back to mind what I did 6 months ago.</a:t>
            </a:r>
          </a:p>
          <a:p>
            <a:endParaRPr lang="en-GB" dirty="0"/>
          </a:p>
        </p:txBody>
      </p:sp>
    </p:spTree>
    <p:extLst>
      <p:ext uri="{BB962C8B-B14F-4D97-AF65-F5344CB8AC3E}">
        <p14:creationId xmlns:p14="http://schemas.microsoft.com/office/powerpoint/2010/main" val="271059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the rescue comes </a:t>
            </a:r>
            <a:r>
              <a:rPr lang="en-GB" dirty="0" err="1" smtClean="0"/>
              <a:t>rmarkdown</a:t>
            </a:r>
            <a:r>
              <a:rPr lang="en-GB" dirty="0" smtClean="0"/>
              <a:t> and notebooks.</a:t>
            </a:r>
            <a:endParaRPr lang="en-GB" dirty="0"/>
          </a:p>
        </p:txBody>
      </p:sp>
    </p:spTree>
    <p:extLst>
      <p:ext uri="{BB962C8B-B14F-4D97-AF65-F5344CB8AC3E}">
        <p14:creationId xmlns:p14="http://schemas.microsoft.com/office/powerpoint/2010/main" val="285546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a:t>
            </a:r>
            <a:r>
              <a:rPr lang="en-GB" baseline="0" dirty="0" smtClean="0"/>
              <a:t> rule of writing: who is your audience?</a:t>
            </a:r>
          </a:p>
          <a:p>
            <a:endParaRPr lang="en-GB" baseline="0" dirty="0" smtClean="0"/>
          </a:p>
          <a:p>
            <a:r>
              <a:rPr lang="en-GB" baseline="0" dirty="0" smtClean="0"/>
              <a:t>Well in this case it was for the distracted version of me in the present. Notebooks allowed me to capture my thought process, code, outputs, assumptions, conclusions, To Do tasks, everything.</a:t>
            </a:r>
          </a:p>
          <a:p>
            <a:endParaRPr lang="en-GB" baseline="0" dirty="0" smtClean="0"/>
          </a:p>
          <a:p>
            <a:r>
              <a:rPr lang="en-GB" baseline="0" dirty="0" smtClean="0"/>
              <a:t>And if I do a good job for me in the present, you just KNOW they’re going to be equally useful in 6 months time when I have to revisit this analysis and try to fathom just what it was that I was thinking back then.</a:t>
            </a:r>
          </a:p>
          <a:p>
            <a:endParaRPr lang="en-GB" baseline="0" dirty="0" smtClean="0"/>
          </a:p>
          <a:p>
            <a:r>
              <a:rPr lang="en-GB" baseline="0" dirty="0" smtClean="0"/>
              <a:t>And there are some really nice features of markdown and </a:t>
            </a:r>
            <a:r>
              <a:rPr lang="en-GB" baseline="0" dirty="0" err="1" smtClean="0"/>
              <a:t>knitr</a:t>
            </a:r>
            <a:r>
              <a:rPr lang="en-GB" baseline="0" dirty="0" smtClean="0"/>
              <a:t> that allow me to tailor the report. </a:t>
            </a:r>
          </a:p>
          <a:p>
            <a:r>
              <a:rPr lang="en-GB" baseline="0" dirty="0" smtClean="0"/>
              <a:t>Quantitative folks might want to see the code – to review that what I’ve done and how – and they might also want to see more discussion around data transformations that I’ve done.</a:t>
            </a:r>
          </a:p>
          <a:p>
            <a:endParaRPr lang="en-GB" baseline="0" dirty="0" smtClean="0"/>
          </a:p>
          <a:p>
            <a:r>
              <a:rPr lang="en-GB" baseline="0" dirty="0" smtClean="0"/>
              <a:t>But there may be non-quantitative folks who really don’t need to see detail, but just want to know the results to decide what to do next.</a:t>
            </a:r>
            <a:endParaRPr lang="en-GB" dirty="0"/>
          </a:p>
        </p:txBody>
      </p:sp>
    </p:spTree>
    <p:extLst>
      <p:ext uri="{BB962C8B-B14F-4D97-AF65-F5344CB8AC3E}">
        <p14:creationId xmlns:p14="http://schemas.microsoft.com/office/powerpoint/2010/main" val="407723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a little word about the</a:t>
            </a:r>
            <a:r>
              <a:rPr lang="en-GB" baseline="0" dirty="0" smtClean="0"/>
              <a:t> notebook wars…</a:t>
            </a:r>
          </a:p>
          <a:p>
            <a:endParaRPr lang="en-GB" baseline="0" dirty="0" smtClean="0"/>
          </a:p>
          <a:p>
            <a:r>
              <a:rPr lang="en-GB" baseline="0" dirty="0" smtClean="0"/>
              <a:t>Due to my inherent laziness, I’m shockingly bad at annotating my code in scripts, and notebooks keep me honest.</a:t>
            </a:r>
          </a:p>
          <a:p>
            <a:endParaRPr lang="en-GB" baseline="0" dirty="0" smtClean="0"/>
          </a:p>
          <a:p>
            <a:r>
              <a:rPr lang="en-GB" baseline="0" dirty="0" smtClean="0"/>
              <a:t>Just to be clear, the advice here is just for using notebooks and </a:t>
            </a:r>
            <a:r>
              <a:rPr lang="en-GB" baseline="0" dirty="0" err="1" smtClean="0"/>
              <a:t>rmarkdown</a:t>
            </a:r>
            <a:r>
              <a:rPr lang="en-GB" baseline="0" dirty="0" smtClean="0"/>
              <a:t> for capturing </a:t>
            </a:r>
            <a:r>
              <a:rPr lang="en-GB" baseline="0" dirty="0" smtClean="0"/>
              <a:t>ANALYSIS not for functions or scripts in other circumstances. For more details see </a:t>
            </a:r>
            <a:r>
              <a:rPr lang="en-GB" baseline="0" dirty="0" err="1" smtClean="0"/>
              <a:t>Yihui’s</a:t>
            </a:r>
            <a:r>
              <a:rPr lang="en-GB" baseline="0" dirty="0" smtClean="0"/>
              <a:t> blog post here.</a:t>
            </a:r>
          </a:p>
          <a:p>
            <a:endParaRPr lang="en-GB" baseline="0" dirty="0" smtClean="0"/>
          </a:p>
          <a:p>
            <a:r>
              <a:rPr lang="en-GB" baseline="0" dirty="0" smtClean="0"/>
              <a:t>If you’re writing more comments than code, then use </a:t>
            </a:r>
            <a:r>
              <a:rPr lang="en-GB" baseline="0" dirty="0" err="1" smtClean="0"/>
              <a:t>rmarkdown</a:t>
            </a:r>
            <a:r>
              <a:rPr lang="en-GB" baseline="0" dirty="0" smtClean="0"/>
              <a:t> and notebooks.</a:t>
            </a:r>
          </a:p>
          <a:p>
            <a:r>
              <a:rPr lang="en-GB" baseline="0" dirty="0" smtClean="0"/>
              <a:t>If you’re writing more code than comments, then write more comments and use </a:t>
            </a:r>
            <a:r>
              <a:rPr lang="en-GB" baseline="0" dirty="0" err="1" smtClean="0"/>
              <a:t>rmarkdown</a:t>
            </a:r>
            <a:r>
              <a:rPr lang="en-GB" baseline="0" dirty="0" smtClean="0"/>
              <a:t> and notebooks.</a:t>
            </a:r>
          </a:p>
        </p:txBody>
      </p:sp>
    </p:spTree>
    <p:extLst>
      <p:ext uri="{BB962C8B-B14F-4D97-AF65-F5344CB8AC3E}">
        <p14:creationId xmlns:p14="http://schemas.microsoft.com/office/powerpoint/2010/main" val="1466351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should also say at this point that while I was busy working on my exploratory</a:t>
            </a:r>
            <a:r>
              <a:rPr lang="en-GB" baseline="0" dirty="0" smtClean="0"/>
              <a:t> analysis for ONE endpoint, I just KNEW that I’d be asked to do the same for the other two endpoints.</a:t>
            </a:r>
            <a:endParaRPr lang="en-GB" dirty="0"/>
          </a:p>
        </p:txBody>
      </p:sp>
    </p:spTree>
    <p:extLst>
      <p:ext uri="{BB962C8B-B14F-4D97-AF65-F5344CB8AC3E}">
        <p14:creationId xmlns:p14="http://schemas.microsoft.com/office/powerpoint/2010/main" val="397023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brings</a:t>
            </a:r>
            <a:r>
              <a:rPr lang="en-GB" baseline="0" dirty="0" smtClean="0"/>
              <a:t> us to the “Rule of three”.</a:t>
            </a:r>
          </a:p>
          <a:p>
            <a:endParaRPr lang="en-GB" baseline="0" dirty="0" smtClean="0"/>
          </a:p>
          <a:p>
            <a:r>
              <a:rPr lang="en-GB" baseline="0" dirty="0" smtClean="0"/>
              <a:t>Now, pop quiz: What do you do if you find yourself copying and pasting code more than 3 times?</a:t>
            </a:r>
          </a:p>
          <a:p>
            <a:r>
              <a:rPr lang="en-GB" baseline="0" dirty="0" smtClean="0"/>
              <a:t>Yep. Write and use a function.</a:t>
            </a:r>
          </a:p>
          <a:p>
            <a:endParaRPr lang="en-GB" baseline="0" dirty="0" smtClean="0"/>
          </a:p>
          <a:p>
            <a:r>
              <a:rPr lang="en-GB" baseline="0" dirty="0" smtClean="0"/>
              <a:t>But what do you do if you have to perform an analysis across more than 3 endpoints?</a:t>
            </a:r>
          </a:p>
          <a:p>
            <a:r>
              <a:rPr lang="en-GB" baseline="0" dirty="0" smtClean="0"/>
              <a:t>Yes, that’s right. Use parameterised reports.</a:t>
            </a:r>
            <a:endParaRPr lang="en-GB" dirty="0"/>
          </a:p>
        </p:txBody>
      </p:sp>
    </p:spTree>
    <p:extLst>
      <p:ext uri="{BB962C8B-B14F-4D97-AF65-F5344CB8AC3E}">
        <p14:creationId xmlns:p14="http://schemas.microsoft.com/office/powerpoint/2010/main" val="19032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 summary</a:t>
            </a:r>
            <a:r>
              <a:rPr lang="en-GB" baseline="0" dirty="0" smtClean="0"/>
              <a:t> of this presentation and partly as a disclaimer</a:t>
            </a:r>
          </a:p>
          <a:p>
            <a:r>
              <a:rPr lang="en-GB" baseline="0" dirty="0" smtClean="0"/>
              <a:t>I used </a:t>
            </a:r>
            <a:r>
              <a:rPr lang="en-GB" baseline="0" dirty="0" err="1" smtClean="0"/>
              <a:t>rmarkdown</a:t>
            </a:r>
            <a:r>
              <a:rPr lang="en-GB" baseline="0" dirty="0" smtClean="0"/>
              <a:t> notebooks to write up an exploratory data analysis which was shared to a drug development team consisting of both quantitative viewers – the statistician, the clinical pharmacologists (which included my manager) and also non-quantitative or potentially non-quantitative folks such as the clinician on the team.</a:t>
            </a:r>
          </a:p>
          <a:p>
            <a:endParaRPr lang="en-GB" baseline="0" dirty="0" smtClean="0"/>
          </a:p>
          <a:p>
            <a:r>
              <a:rPr lang="en-GB" baseline="0" dirty="0" smtClean="0"/>
              <a:t>The analysis I’m presenting today is NOT that analysis, because of confidentiality of data, but what I WILL show has very similar attributes.</a:t>
            </a:r>
            <a:endParaRPr lang="en-GB" dirty="0"/>
          </a:p>
        </p:txBody>
      </p:sp>
    </p:spTree>
    <p:extLst>
      <p:ext uri="{BB962C8B-B14F-4D97-AF65-F5344CB8AC3E}">
        <p14:creationId xmlns:p14="http://schemas.microsoft.com/office/powerpoint/2010/main" val="145549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we</a:t>
            </a:r>
            <a:r>
              <a:rPr lang="en-GB" baseline="0" dirty="0" smtClean="0"/>
              <a:t> go further, let’s turn back to XKCD to get Randall Munroe’s advice about automation.</a:t>
            </a:r>
          </a:p>
          <a:p>
            <a:endParaRPr lang="en-GB" baseline="0" dirty="0" smtClean="0"/>
          </a:p>
          <a:p>
            <a:r>
              <a:rPr lang="en-GB" baseline="0" dirty="0" smtClean="0"/>
              <a:t>In THEORY it ought to save us time in the long run if we spend some time automating the task.</a:t>
            </a:r>
          </a:p>
          <a:p>
            <a:endParaRPr lang="en-GB" baseline="0" dirty="0" smtClean="0"/>
          </a:p>
          <a:p>
            <a:r>
              <a:rPr lang="en-GB" baseline="0" dirty="0" smtClean="0"/>
              <a:t>But the reality might be slightly different…</a:t>
            </a:r>
            <a:endParaRPr lang="en-GB" dirty="0"/>
          </a:p>
        </p:txBody>
      </p:sp>
    </p:spTree>
    <p:extLst>
      <p:ext uri="{BB962C8B-B14F-4D97-AF65-F5344CB8AC3E}">
        <p14:creationId xmlns:p14="http://schemas.microsoft.com/office/powerpoint/2010/main" val="29111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makes parameterised reports work is the specification of the parameters in the YAML header.</a:t>
            </a:r>
          </a:p>
          <a:p>
            <a:r>
              <a:rPr lang="en-GB" dirty="0" smtClean="0"/>
              <a:t>We need to define the parameters, what they are called and if they have any default values.</a:t>
            </a:r>
          </a:p>
          <a:p>
            <a:endParaRPr lang="en-GB" dirty="0" smtClean="0"/>
          </a:p>
          <a:p>
            <a:r>
              <a:rPr lang="en-GB" dirty="0" smtClean="0"/>
              <a:t>So in this report I</a:t>
            </a:r>
            <a:r>
              <a:rPr lang="en-GB" baseline="0" dirty="0" smtClean="0"/>
              <a:t> have a parameter called endpoint which will take the name of each possible endpoint for analysis.</a:t>
            </a:r>
          </a:p>
          <a:p>
            <a:r>
              <a:rPr lang="en-GB" baseline="0" dirty="0" smtClean="0"/>
              <a:t>You can see another option here which is to specify the unique choices for the endpoint.</a:t>
            </a:r>
          </a:p>
          <a:p>
            <a:endParaRPr lang="en-GB" baseline="0" dirty="0" smtClean="0"/>
          </a:p>
          <a:p>
            <a:r>
              <a:rPr lang="en-GB" baseline="0" dirty="0" smtClean="0"/>
              <a:t>And I’ve also specified a </a:t>
            </a:r>
            <a:r>
              <a:rPr lang="en-GB" baseline="0" dirty="0" err="1" smtClean="0"/>
              <a:t>boolean</a:t>
            </a:r>
            <a:r>
              <a:rPr lang="en-GB" baseline="0" dirty="0" smtClean="0"/>
              <a:t> that allows me to control whether the report is for a quantitative audience or not.</a:t>
            </a:r>
            <a:endParaRPr lang="en-GB" dirty="0"/>
          </a:p>
        </p:txBody>
      </p:sp>
    </p:spTree>
    <p:extLst>
      <p:ext uri="{BB962C8B-B14F-4D97-AF65-F5344CB8AC3E}">
        <p14:creationId xmlns:p14="http://schemas.microsoft.com/office/powerpoint/2010/main" val="27659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when I knit</a:t>
            </a:r>
            <a:r>
              <a:rPr lang="en-GB" baseline="0" dirty="0" smtClean="0"/>
              <a:t> and render this report I can choose to knit with parameters </a:t>
            </a:r>
            <a:endParaRPr lang="en-GB" dirty="0"/>
          </a:p>
        </p:txBody>
      </p:sp>
    </p:spTree>
    <p:extLst>
      <p:ext uri="{BB962C8B-B14F-4D97-AF65-F5344CB8AC3E}">
        <p14:creationId xmlns:p14="http://schemas.microsoft.com/office/powerpoint/2010/main" val="2956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pops up a window</a:t>
            </a:r>
            <a:r>
              <a:rPr lang="en-GB" baseline="0" dirty="0" smtClean="0"/>
              <a:t> allowing me to select the parameters to be used in that render.</a:t>
            </a:r>
          </a:p>
          <a:p>
            <a:endParaRPr lang="en-GB" baseline="0" dirty="0" smtClean="0"/>
          </a:p>
          <a:p>
            <a:r>
              <a:rPr lang="en-GB" baseline="0" dirty="0" smtClean="0"/>
              <a:t>I can also do this at the command line by passing in a list of parameter values as arguments to the render function.</a:t>
            </a:r>
            <a:endParaRPr lang="en-GB" dirty="0"/>
          </a:p>
        </p:txBody>
      </p:sp>
    </p:spTree>
    <p:extLst>
      <p:ext uri="{BB962C8B-B14F-4D97-AF65-F5344CB8AC3E}">
        <p14:creationId xmlns:p14="http://schemas.microsoft.com/office/powerpoint/2010/main" val="254906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the good thing is that we can use</a:t>
            </a:r>
            <a:r>
              <a:rPr lang="en-GB" baseline="0" dirty="0" smtClean="0"/>
              <a:t> the parameter throughout the markdown</a:t>
            </a:r>
          </a:p>
          <a:p>
            <a:r>
              <a:rPr lang="en-GB" baseline="0" dirty="0" smtClean="0"/>
              <a:t>Like here where I’ve used it in the markdown text, in the title for my plot, and as an axis label.</a:t>
            </a:r>
            <a:endParaRPr lang="en-GB" dirty="0"/>
          </a:p>
        </p:txBody>
      </p:sp>
    </p:spTree>
    <p:extLst>
      <p:ext uri="{BB962C8B-B14F-4D97-AF65-F5344CB8AC3E}">
        <p14:creationId xmlns:p14="http://schemas.microsoft.com/office/powerpoint/2010/main" val="1932610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also use the parameters in chunk settings so control what does and doesn’t happen in the rendering of my report.</a:t>
            </a:r>
          </a:p>
          <a:p>
            <a:endParaRPr lang="en-GB" baseline="0" dirty="0" smtClean="0"/>
          </a:p>
          <a:p>
            <a:r>
              <a:rPr lang="en-GB" baseline="0" dirty="0" smtClean="0"/>
              <a:t>So here, if the audience is NOT quantitative then I’m going to hide all my code in the report.</a:t>
            </a:r>
            <a:endParaRPr lang="en-GB" dirty="0"/>
          </a:p>
        </p:txBody>
      </p:sp>
    </p:spTree>
    <p:extLst>
      <p:ext uri="{BB962C8B-B14F-4D97-AF65-F5344CB8AC3E}">
        <p14:creationId xmlns:p14="http://schemas.microsoft.com/office/powerpoint/2010/main" val="4003740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can also rename columns in my data from the endpoint</a:t>
            </a:r>
            <a:r>
              <a:rPr lang="en-GB" baseline="0" dirty="0" smtClean="0"/>
              <a:t> name to something generic that I can use in subsequent analysis steps for summarising and fitting models.</a:t>
            </a:r>
          </a:p>
          <a:p>
            <a:endParaRPr lang="en-GB" baseline="0" dirty="0" smtClean="0"/>
          </a:p>
          <a:p>
            <a:r>
              <a:rPr lang="en-GB" baseline="0" dirty="0" smtClean="0"/>
              <a:t>I can control which chunks are run </a:t>
            </a:r>
          </a:p>
          <a:p>
            <a:endParaRPr lang="en-GB" baseline="0" dirty="0" smtClean="0"/>
          </a:p>
          <a:p>
            <a:r>
              <a:rPr lang="en-GB" baseline="0" dirty="0" smtClean="0"/>
              <a:t>And also pull in text from child documents to tailor the report for a given audience.</a:t>
            </a:r>
            <a:endParaRPr lang="en-GB" dirty="0"/>
          </a:p>
        </p:txBody>
      </p:sp>
    </p:spTree>
    <p:extLst>
      <p:ext uri="{BB962C8B-B14F-4D97-AF65-F5344CB8AC3E}">
        <p14:creationId xmlns:p14="http://schemas.microsoft.com/office/powerpoint/2010/main" val="3324254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what it might look like for a quantitative audience.</a:t>
            </a:r>
          </a:p>
          <a:p>
            <a:endParaRPr lang="en-GB" dirty="0" smtClean="0"/>
          </a:p>
          <a:p>
            <a:r>
              <a:rPr lang="en-GB" dirty="0" smtClean="0"/>
              <a:t>I’m now showing code</a:t>
            </a:r>
          </a:p>
          <a:p>
            <a:endParaRPr lang="en-GB" dirty="0" smtClean="0"/>
          </a:p>
          <a:p>
            <a:r>
              <a:rPr lang="en-GB" dirty="0" smtClean="0"/>
              <a:t>I’m running a chunk to show the data</a:t>
            </a:r>
          </a:p>
          <a:p>
            <a:endParaRPr lang="en-GB" dirty="0" smtClean="0"/>
          </a:p>
          <a:p>
            <a:r>
              <a:rPr lang="en-GB" dirty="0" smtClean="0"/>
              <a:t>And I’m including a block of text from the child document to explain my data manipulations.</a:t>
            </a:r>
            <a:endParaRPr lang="en-GB" dirty="0"/>
          </a:p>
        </p:txBody>
      </p:sp>
    </p:spTree>
    <p:extLst>
      <p:ext uri="{BB962C8B-B14F-4D97-AF65-F5344CB8AC3E}">
        <p14:creationId xmlns:p14="http://schemas.microsoft.com/office/powerpoint/2010/main" val="335890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if I push this report to </a:t>
            </a:r>
            <a:r>
              <a:rPr lang="en-GB" dirty="0" err="1" smtClean="0"/>
              <a:t>Rstudio</a:t>
            </a:r>
            <a:r>
              <a:rPr lang="en-GB" dirty="0" smtClean="0"/>
              <a:t> Connect, then I can compile</a:t>
            </a:r>
            <a:r>
              <a:rPr lang="en-GB" baseline="0" dirty="0" smtClean="0"/>
              <a:t> the report ON THE SERVER using different parameter sets</a:t>
            </a:r>
          </a:p>
          <a:p>
            <a:endParaRPr lang="en-GB" baseline="0" dirty="0" smtClean="0"/>
          </a:p>
          <a:p>
            <a:r>
              <a:rPr lang="en-GB" baseline="0" dirty="0" smtClean="0"/>
              <a:t>And then have “pre-rendered” reports for the different endpoints and for difference audiences.</a:t>
            </a:r>
            <a:endParaRPr lang="en-GB" dirty="0"/>
          </a:p>
        </p:txBody>
      </p:sp>
    </p:spTree>
    <p:extLst>
      <p:ext uri="{BB962C8B-B14F-4D97-AF65-F5344CB8AC3E}">
        <p14:creationId xmlns:p14="http://schemas.microsoft.com/office/powerpoint/2010/main" val="506587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smtClean="0"/>
              <a:t>if, in some other case, you had to tailor your analysis to allow for non-continuous outcomes, then you might have to condition chunks depending on the value of the endpoint parameter.</a:t>
            </a:r>
          </a:p>
          <a:p>
            <a:endParaRPr lang="en-GB" baseline="0" dirty="0" smtClean="0"/>
          </a:p>
          <a:p>
            <a:r>
              <a:rPr lang="en-GB" baseline="0" dirty="0" smtClean="0"/>
              <a:t>And also, if it’s an automated report then you may have to include some defensive programming to catch cases where the analysis doesn’t go as planned and provide sensible reporting.</a:t>
            </a:r>
          </a:p>
          <a:p>
            <a:endParaRPr lang="en-GB" dirty="0" smtClean="0"/>
          </a:p>
          <a:p>
            <a:endParaRPr lang="en-GB" dirty="0"/>
          </a:p>
        </p:txBody>
      </p:sp>
    </p:spTree>
    <p:extLst>
      <p:ext uri="{BB962C8B-B14F-4D97-AF65-F5344CB8AC3E}">
        <p14:creationId xmlns:p14="http://schemas.microsoft.com/office/powerpoint/2010/main" val="2703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quote from Chris Atherton,</a:t>
            </a:r>
            <a:r>
              <a:rPr lang="en-GB" baseline="0" dirty="0" smtClean="0"/>
              <a:t> who has a PhD in neuroscience and was until fairly recently an academic working in the field of cognitive load</a:t>
            </a:r>
            <a:r>
              <a:rPr lang="en-GB" baseline="0" dirty="0" smtClean="0"/>
              <a:t>.</a:t>
            </a:r>
            <a:endParaRPr lang="en-GB" baseline="0" dirty="0" smtClean="0"/>
          </a:p>
        </p:txBody>
      </p:sp>
    </p:spTree>
    <p:extLst>
      <p:ext uri="{BB962C8B-B14F-4D97-AF65-F5344CB8AC3E}">
        <p14:creationId xmlns:p14="http://schemas.microsoft.com/office/powerpoint/2010/main" val="1064367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a:t>
            </a:r>
            <a:r>
              <a:rPr lang="en-GB" baseline="0" dirty="0" smtClean="0"/>
              <a:t> you should also bear in mind that the amount of time you take to implement all of this may not provide a good return on investment.</a:t>
            </a:r>
          </a:p>
          <a:p>
            <a:r>
              <a:rPr lang="en-GB" baseline="0" dirty="0" smtClean="0"/>
              <a:t>Even over five years.</a:t>
            </a:r>
          </a:p>
          <a:p>
            <a:endParaRPr lang="en-GB" baseline="0" dirty="0" smtClean="0"/>
          </a:p>
          <a:p>
            <a:r>
              <a:rPr lang="en-GB" baseline="0" dirty="0" smtClean="0"/>
              <a:t>But you might get a half-decent conference talk out of it.</a:t>
            </a:r>
            <a:endParaRPr lang="en-GB" dirty="0"/>
          </a:p>
        </p:txBody>
      </p:sp>
    </p:spTree>
    <p:extLst>
      <p:ext uri="{BB962C8B-B14F-4D97-AF65-F5344CB8AC3E}">
        <p14:creationId xmlns:p14="http://schemas.microsoft.com/office/powerpoint/2010/main" val="3071618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thanks for your attention</a:t>
            </a:r>
            <a:endParaRPr lang="en-GB" dirty="0"/>
          </a:p>
        </p:txBody>
      </p:sp>
    </p:spTree>
    <p:extLst>
      <p:ext uri="{BB962C8B-B14F-4D97-AF65-F5344CB8AC3E}">
        <p14:creationId xmlns:p14="http://schemas.microsoft.com/office/powerpoint/2010/main" val="228030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illustrate this</a:t>
            </a:r>
            <a:r>
              <a:rPr lang="en-GB" baseline="0" dirty="0" smtClean="0"/>
              <a:t> point, let me show you some cutlery drawers.</a:t>
            </a:r>
          </a:p>
          <a:p>
            <a:r>
              <a:rPr lang="en-GB" baseline="0" dirty="0" smtClean="0"/>
              <a:t>These are cutlery drawers of some folks that you might encounter at this conference and they were shared on Twitter and they sparked a debate about cutlery drawer organisation…</a:t>
            </a:r>
          </a:p>
          <a:p>
            <a:r>
              <a:rPr lang="en-GB" baseline="0" dirty="0" smtClean="0"/>
              <a:t>Do knives go on the left, or right, do you parse out large and small forks and spoons. </a:t>
            </a:r>
            <a:r>
              <a:rPr lang="en-GB" baseline="0" dirty="0" smtClean="0"/>
              <a:t>Do you organise by frequency of use? That kind of thing. Take a moment to consider your own cutlery drawer….</a:t>
            </a:r>
            <a:endParaRPr lang="en-GB" dirty="0"/>
          </a:p>
        </p:txBody>
      </p:sp>
    </p:spTree>
    <p:extLst>
      <p:ext uri="{BB962C8B-B14F-4D97-AF65-F5344CB8AC3E}">
        <p14:creationId xmlns:p14="http://schemas.microsoft.com/office/powerpoint/2010/main" val="374872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mine.</a:t>
            </a:r>
          </a:p>
          <a:p>
            <a:endParaRPr lang="en-GB" dirty="0" smtClean="0"/>
          </a:p>
          <a:p>
            <a:r>
              <a:rPr lang="en-GB" dirty="0" smtClean="0"/>
              <a:t>Yes, it</a:t>
            </a:r>
            <a:r>
              <a:rPr lang="en-GB" baseline="0" dirty="0" smtClean="0"/>
              <a:t> could probably do with a decent amount of application of the “</a:t>
            </a:r>
            <a:r>
              <a:rPr lang="en-GB" baseline="0" dirty="0" err="1" smtClean="0"/>
              <a:t>group_by</a:t>
            </a:r>
            <a:r>
              <a:rPr lang="en-GB" baseline="0" dirty="0" smtClean="0"/>
              <a:t>”, “gather” and “arrange” functions.</a:t>
            </a:r>
            <a:endParaRPr lang="en-GB" dirty="0"/>
          </a:p>
        </p:txBody>
      </p:sp>
    </p:spTree>
    <p:extLst>
      <p:ext uri="{BB962C8B-B14F-4D97-AF65-F5344CB8AC3E}">
        <p14:creationId xmlns:p14="http://schemas.microsoft.com/office/powerpoint/2010/main" val="349559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 I found that XKCD</a:t>
            </a:r>
            <a:r>
              <a:rPr lang="en-GB" baseline="0" dirty="0" smtClean="0"/>
              <a:t> has similar thoughts about home organisation…</a:t>
            </a:r>
          </a:p>
          <a:p>
            <a:endParaRPr lang="en-GB" baseline="0" dirty="0" smtClean="0"/>
          </a:p>
          <a:p>
            <a:r>
              <a:rPr lang="en-GB" baseline="0" dirty="0" smtClean="0"/>
              <a:t>If you’ve got </a:t>
            </a:r>
            <a:r>
              <a:rPr lang="en-GB" baseline="0" dirty="0" err="1" smtClean="0"/>
              <a:t>wifi</a:t>
            </a:r>
            <a:r>
              <a:rPr lang="en-GB" baseline="0" dirty="0" smtClean="0"/>
              <a:t> and a laptop then basically everything else can get chucked into a big bucket labelled “</a:t>
            </a:r>
            <a:r>
              <a:rPr lang="en-GB" baseline="0" dirty="0" err="1" smtClean="0"/>
              <a:t>Misc</a:t>
            </a:r>
            <a:r>
              <a:rPr lang="en-GB" baseline="0" dirty="0" smtClean="0"/>
              <a:t>”.</a:t>
            </a:r>
            <a:endParaRPr lang="en-GB" dirty="0"/>
          </a:p>
        </p:txBody>
      </p:sp>
    </p:spTree>
    <p:extLst>
      <p:ext uri="{BB962C8B-B14F-4D97-AF65-F5344CB8AC3E}">
        <p14:creationId xmlns:p14="http://schemas.microsoft.com/office/powerpoint/2010/main" val="91292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OK, I’m </a:t>
            </a:r>
            <a:r>
              <a:rPr lang="en-GB" baseline="0" dirty="0" smtClean="0"/>
              <a:t>assuming that if you’re at this conference then you’re likely to have seen this diagram.</a:t>
            </a:r>
          </a:p>
          <a:p>
            <a:endParaRPr lang="en-GB" baseline="0" dirty="0" smtClean="0"/>
          </a:p>
          <a:p>
            <a:r>
              <a:rPr lang="en-GB" baseline="0" dirty="0" smtClean="0"/>
              <a:t>There has been some recent discussion on the Not So Standard Deviations podcast about this diagram, which I think concluded with the agreement that this was a “Theoretical” framework. I don’t have a problem with that definition. </a:t>
            </a:r>
          </a:p>
        </p:txBody>
      </p:sp>
    </p:spTree>
    <p:extLst>
      <p:ext uri="{BB962C8B-B14F-4D97-AF65-F5344CB8AC3E}">
        <p14:creationId xmlns:p14="http://schemas.microsoft.com/office/powerpoint/2010/main" val="411527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I’d like to discuss now is a</a:t>
            </a:r>
            <a:r>
              <a:rPr lang="en-GB" baseline="0" dirty="0" smtClean="0"/>
              <a:t> little bit around my own, personal experience of how a typical data analysis might go.</a:t>
            </a:r>
          </a:p>
          <a:p>
            <a:endParaRPr lang="en-GB" baseline="0" dirty="0" smtClean="0"/>
          </a:p>
          <a:p>
            <a:r>
              <a:rPr lang="en-GB" baseline="0" dirty="0" smtClean="0"/>
              <a:t>Disclaimer here that these experiences are unique to me alone. I submit the cutlery drawer pictures as Exhibit A.</a:t>
            </a:r>
            <a:endParaRPr lang="en-GB" dirty="0"/>
          </a:p>
        </p:txBody>
      </p:sp>
    </p:spTree>
    <p:extLst>
      <p:ext uri="{BB962C8B-B14F-4D97-AF65-F5344CB8AC3E}">
        <p14:creationId xmlns:p14="http://schemas.microsoft.com/office/powerpoint/2010/main" val="20233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typically I get a notification via email that the data is available on some data source,</a:t>
            </a:r>
          </a:p>
          <a:p>
            <a:endParaRPr lang="en-GB" baseline="0" dirty="0" smtClean="0"/>
          </a:p>
          <a:p>
            <a:r>
              <a:rPr lang="en-GB" baseline="0" dirty="0" smtClean="0"/>
              <a:t>I download this and read it into R.</a:t>
            </a:r>
          </a:p>
          <a:p>
            <a:endParaRPr lang="en-GB" baseline="0" dirty="0" smtClean="0"/>
          </a:p>
          <a:p>
            <a:r>
              <a:rPr lang="en-GB" baseline="0" dirty="0" smtClean="0"/>
              <a:t>I wrangle the data, try to understand and plot it.</a:t>
            </a:r>
            <a:endParaRPr lang="en-GB" dirty="0"/>
          </a:p>
        </p:txBody>
      </p:sp>
    </p:spTree>
    <p:extLst>
      <p:ext uri="{BB962C8B-B14F-4D97-AF65-F5344CB8AC3E}">
        <p14:creationId xmlns:p14="http://schemas.microsoft.com/office/powerpoint/2010/main" val="182150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2"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yihui.name/en/2018/09/notebook-wa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xkcd.com/131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lideshare.net/CJAtherton/chris-atherton-at-presentation-camp-lond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xkcd.com/120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xkcd.com/107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p>
            <a:r>
              <a:t>The lazy and easily distracted report writer</a:t>
            </a:r>
          </a:p>
        </p:txBody>
      </p:sp>
      <p:sp>
        <p:nvSpPr>
          <p:cNvPr id="113" name="Subtitle 2"/>
          <p:cNvSpPr txBox="1">
            <a:spLocks noGrp="1"/>
          </p:cNvSpPr>
          <p:nvPr>
            <p:ph type="subTitle" sz="quarter" idx="1"/>
          </p:nvPr>
        </p:nvSpPr>
        <p:spPr>
          <a:xfrm>
            <a:off x="1371600" y="4509120"/>
            <a:ext cx="6400800" cy="1129681"/>
          </a:xfrm>
          <a:prstGeom prst="rect">
            <a:avLst/>
          </a:prstGeom>
        </p:spPr>
        <p:txBody>
          <a:bodyPr>
            <a:normAutofit fontScale="92500" lnSpcReduction="10000"/>
          </a:bodyPr>
          <a:lstStyle/>
          <a:p>
            <a:pPr defTabSz="859536">
              <a:lnSpc>
                <a:spcPct val="80000"/>
              </a:lnSpc>
              <a:spcBef>
                <a:spcPts val="400"/>
              </a:spcBef>
              <a:defRPr sz="2068"/>
            </a:pPr>
            <a:r>
              <a:rPr dirty="0"/>
              <a:t>Mike K Smith (</a:t>
            </a:r>
            <a:r>
              <a:rPr dirty="0" smtClean="0"/>
              <a:t>Pfizer</a:t>
            </a:r>
            <a:r>
              <a:rPr lang="en-GB" smtClean="0"/>
              <a:t> R&amp;D UK Ltd.</a:t>
            </a:r>
            <a:r>
              <a:rPr smtClean="0"/>
              <a:t>)</a:t>
            </a:r>
            <a:endParaRPr lang="en-GB" dirty="0" smtClean="0"/>
          </a:p>
          <a:p>
            <a:pPr defTabSz="859536">
              <a:lnSpc>
                <a:spcPct val="80000"/>
              </a:lnSpc>
              <a:spcBef>
                <a:spcPts val="400"/>
              </a:spcBef>
              <a:defRPr sz="2068"/>
            </a:pPr>
            <a:r>
              <a:rPr lang="en-GB" dirty="0" smtClean="0"/>
              <a:t>@</a:t>
            </a:r>
            <a:r>
              <a:rPr lang="en-GB" dirty="0" err="1" smtClean="0"/>
              <a:t>MikeKSmith</a:t>
            </a:r>
            <a:endParaRPr lang="en-GB" dirty="0" smtClean="0"/>
          </a:p>
          <a:p>
            <a:pPr defTabSz="859536">
              <a:lnSpc>
                <a:spcPct val="80000"/>
              </a:lnSpc>
              <a:spcBef>
                <a:spcPts val="400"/>
              </a:spcBef>
              <a:defRPr sz="2068"/>
            </a:pPr>
            <a:endParaRPr dirty="0"/>
          </a:p>
          <a:p>
            <a:pPr defTabSz="859536">
              <a:lnSpc>
                <a:spcPct val="80000"/>
              </a:lnSpc>
              <a:spcBef>
                <a:spcPts val="400"/>
              </a:spcBef>
              <a:defRPr sz="2068"/>
            </a:pPr>
            <a:r>
              <a:rPr dirty="0"/>
              <a:t>RStudio::</a:t>
            </a:r>
            <a:r>
              <a:rPr dirty="0" err="1"/>
              <a:t>conf</a:t>
            </a:r>
            <a:r>
              <a:rPr dirty="0"/>
              <a:t>(2019)</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601391"/>
            <a:ext cx="8507288" cy="3627809"/>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LUNCH</a:t>
            </a:r>
          </a:p>
          <a:p>
            <a:pPr defTabSz="576072" hangingPunct="1">
              <a:defRPr sz="2772"/>
            </a:pPr>
            <a:endParaRPr lang="en-GB" sz="4000" dirty="0"/>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go to an (unrelated) meeting / teleconference call.</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6265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836712"/>
            <a:ext cx="8507288" cy="504056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Make better plots.</a:t>
            </a:r>
          </a:p>
          <a:p>
            <a:pPr defTabSz="576072" hangingPunct="1">
              <a:defRPr sz="2772"/>
            </a:pPr>
            <a:endParaRPr lang="en-GB" sz="4000" dirty="0" smtClean="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ollow an interesting link that </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Mara </a:t>
            </a:r>
            <a:r>
              <a:rPr lang="en-GB" sz="4000" i="1" dirty="0" err="1" smtClean="0">
                <a:solidFill>
                  <a:schemeClr val="bg1">
                    <a:lumMod val="65000"/>
                  </a:schemeClr>
                </a:solidFill>
                <a:latin typeface="Times New Roman" panose="02020603050405020304" pitchFamily="18" charset="0"/>
                <a:cs typeface="Times New Roman" panose="02020603050405020304" pitchFamily="18" charset="0"/>
              </a:rPr>
              <a:t>Averick</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 </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r>
              <a:rPr lang="en-GB" sz="4000" i="1" dirty="0" err="1">
                <a:solidFill>
                  <a:schemeClr val="bg1">
                    <a:lumMod val="65000"/>
                  </a:schemeClr>
                </a:solidFill>
                <a:latin typeface="Times New Roman" panose="02020603050405020304" pitchFamily="18" charset="0"/>
                <a:cs typeface="Times New Roman" panose="02020603050405020304" pitchFamily="18" charset="0"/>
              </a:rPr>
              <a:t>dataandme</a:t>
            </a:r>
            <a:r>
              <a:rPr lang="en-GB" sz="4000" i="1" dirty="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just posted on Twitter</a:t>
            </a:r>
          </a:p>
          <a:p>
            <a:pPr defTabSz="576072" hangingPunct="1">
              <a:defRPr sz="2772"/>
            </a:pPr>
            <a:endParaRPr lang="en-GB" sz="4000" dirty="0"/>
          </a:p>
          <a:p>
            <a:pPr defTabSz="576072" hangingPunct="1">
              <a:defRPr sz="2772"/>
            </a:pPr>
            <a:r>
              <a:rPr lang="en-GB" sz="4000" dirty="0" smtClean="0"/>
              <a:t>Fit </a:t>
            </a:r>
            <a:r>
              <a:rPr lang="en-GB" sz="4000" dirty="0"/>
              <a:t>preliminary model to data.</a:t>
            </a:r>
          </a:p>
          <a:p>
            <a:pPr defTabSz="576072" hangingPunct="1">
              <a:defRPr sz="2772"/>
            </a:pPr>
            <a:endParaRPr lang="en-GB" sz="4000" dirty="0" smtClean="0"/>
          </a:p>
          <a:p>
            <a:pPr defTabSz="576072" hangingPunct="1">
              <a:defRPr sz="2772"/>
            </a:pPr>
            <a:endParaRPr lang="en-GB" sz="4000" dirty="0"/>
          </a:p>
          <a:p>
            <a:pPr defTabSz="576072" hangingPunct="1">
              <a:defRPr sz="2772"/>
            </a:pPr>
            <a:endParaRPr lang="en-GB" sz="4000" dirty="0"/>
          </a:p>
        </p:txBody>
      </p:sp>
    </p:spTree>
    <p:extLst>
      <p:ext uri="{BB962C8B-B14F-4D97-AF65-F5344CB8AC3E}">
        <p14:creationId xmlns:p14="http://schemas.microsoft.com/office/powerpoint/2010/main" val="389455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404664"/>
            <a:ext cx="8507288" cy="568863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a:t>&lt;Next day</a:t>
            </a:r>
            <a:r>
              <a:rPr lang="en-GB" sz="4000" b="1" i="1" dirty="0" smtClean="0"/>
              <a:t>&gt;</a:t>
            </a:r>
          </a:p>
          <a:p>
            <a:pPr defTabSz="576072" hangingPunct="1">
              <a:defRPr sz="2772"/>
            </a:pPr>
            <a:endParaRPr lang="en-GB" sz="4000" b="1" i="1" dirty="0" smtClean="0"/>
          </a:p>
          <a:p>
            <a:pPr defTabSz="576072" hangingPunct="1">
              <a:defRPr sz="2772"/>
            </a:pPr>
            <a:r>
              <a:rPr lang="en-GB" sz="4000" dirty="0" smtClean="0"/>
              <a:t>Team find problem with data, </a:t>
            </a:r>
          </a:p>
          <a:p>
            <a:pPr defTabSz="576072" hangingPunct="1">
              <a:defRPr sz="2772"/>
            </a:pPr>
            <a:r>
              <a:rPr lang="en-GB" sz="4000" dirty="0" smtClean="0"/>
              <a:t>share new version of data.</a:t>
            </a:r>
          </a:p>
          <a:p>
            <a:pPr defTabSz="576072" hangingPunct="1">
              <a:defRPr sz="2772"/>
            </a:pPr>
            <a:endParaRPr lang="en-GB" sz="4000" dirty="0"/>
          </a:p>
          <a:p>
            <a:pPr defTabSz="576072" hangingPunct="1">
              <a:defRPr sz="2772"/>
            </a:pPr>
            <a:r>
              <a:rPr lang="en-GB" sz="4000" dirty="0" smtClean="0"/>
              <a:t>Change input data and redo analysis.</a:t>
            </a:r>
          </a:p>
          <a:p>
            <a:pPr defTabSz="576072" hangingPunct="1">
              <a:defRPr sz="2772"/>
            </a:pPr>
            <a:endParaRPr lang="en-GB" sz="4000" dirty="0" smtClean="0"/>
          </a:p>
          <a:p>
            <a:pPr defTabSz="576072" hangingPunct="1">
              <a:defRPr sz="2772"/>
            </a:pPr>
            <a:r>
              <a:rPr lang="en-GB" sz="4000" dirty="0"/>
              <a:t>Check new version against </a:t>
            </a:r>
            <a:endParaRPr lang="en-GB" sz="4000" dirty="0" smtClean="0"/>
          </a:p>
          <a:p>
            <a:pPr defTabSz="576072" hangingPunct="1">
              <a:defRPr sz="2772"/>
            </a:pPr>
            <a:r>
              <a:rPr lang="en-GB" sz="4000" dirty="0" smtClean="0"/>
              <a:t>previous </a:t>
            </a:r>
            <a:r>
              <a:rPr lang="en-GB" sz="4000" dirty="0"/>
              <a:t>version.</a:t>
            </a:r>
          </a:p>
          <a:p>
            <a:pPr defTabSz="576072" hangingPunct="1">
              <a:defRPr sz="2772"/>
            </a:pPr>
            <a:endParaRPr lang="en-GB" sz="4000" dirty="0" smtClean="0"/>
          </a:p>
        </p:txBody>
      </p:sp>
    </p:spTree>
    <p:extLst>
      <p:ext uri="{BB962C8B-B14F-4D97-AF65-F5344CB8AC3E}">
        <p14:creationId xmlns:p14="http://schemas.microsoft.com/office/powerpoint/2010/main" val="137377837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96752"/>
            <a:ext cx="8507288" cy="4392488"/>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Discuss findings with my boss.</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f</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ile expenses.</a:t>
            </a: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dirty="0"/>
          </a:p>
          <a:p>
            <a:pPr defTabSz="576072" hangingPunct="1">
              <a:defRPr sz="2772"/>
            </a:pPr>
            <a:r>
              <a:rPr lang="en-GB" sz="4000" dirty="0" smtClean="0"/>
              <a:t>Circulate report.</a:t>
            </a:r>
          </a:p>
          <a:p>
            <a:pPr defTabSz="576072" hangingPunct="1">
              <a:defRPr sz="2772"/>
            </a:pPr>
            <a:endParaRPr lang="en-GB" sz="4000" dirty="0"/>
          </a:p>
          <a:p>
            <a:pPr defTabSz="576072" hangingPunct="1">
              <a:defRPr sz="2772"/>
            </a:pPr>
            <a:r>
              <a:rPr lang="en-GB" sz="4000" b="1" dirty="0" smtClean="0"/>
              <a:t>DONE!!!</a:t>
            </a:r>
            <a:endParaRPr lang="en-GB" sz="4000" b="1" dirty="0"/>
          </a:p>
        </p:txBody>
      </p:sp>
    </p:spTree>
    <p:extLst>
      <p:ext uri="{BB962C8B-B14F-4D97-AF65-F5344CB8AC3E}">
        <p14:creationId xmlns:p14="http://schemas.microsoft.com/office/powerpoint/2010/main" val="195804589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716438"/>
            <a:ext cx="8507288" cy="3411785"/>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b="1" i="1" dirty="0" smtClean="0"/>
              <a:t>&lt; 6 months pass &gt;</a:t>
            </a:r>
          </a:p>
          <a:p>
            <a:pPr defTabSz="576072" hangingPunct="1">
              <a:defRPr sz="2772"/>
            </a:pPr>
            <a:endParaRPr lang="en-GB" sz="4000" dirty="0"/>
          </a:p>
          <a:p>
            <a:pPr defTabSz="576072" hangingPunct="1">
              <a:defRPr sz="2772"/>
            </a:pPr>
            <a:r>
              <a:rPr lang="en-GB" sz="4000" dirty="0" smtClean="0"/>
              <a:t>Review comments come back…</a:t>
            </a:r>
          </a:p>
          <a:p>
            <a:pPr defTabSz="576072" hangingPunct="1">
              <a:defRPr sz="2772"/>
            </a:pPr>
            <a:endParaRPr lang="en-GB" sz="4000" dirty="0"/>
          </a:p>
          <a:p>
            <a:pPr defTabSz="576072" hangingPunct="1">
              <a:defRPr sz="2772"/>
            </a:pPr>
            <a:r>
              <a:rPr lang="en-GB" sz="4000" dirty="0" smtClean="0"/>
              <a:t>Wait… </a:t>
            </a:r>
            <a:r>
              <a:rPr lang="en-GB" sz="4000" dirty="0" err="1" smtClean="0"/>
              <a:t>Erm</a:t>
            </a:r>
            <a:r>
              <a:rPr lang="en-GB" sz="4000" dirty="0" smtClean="0"/>
              <a:t>… </a:t>
            </a:r>
            <a:r>
              <a:rPr lang="en-GB" sz="4000" b="1" i="1" dirty="0" smtClean="0"/>
              <a:t>WHAT</a:t>
            </a:r>
            <a:r>
              <a:rPr lang="en-GB" sz="4000" dirty="0" smtClean="0"/>
              <a:t> was I thinking?</a:t>
            </a:r>
          </a:p>
        </p:txBody>
      </p:sp>
    </p:spTree>
    <p:extLst>
      <p:ext uri="{BB962C8B-B14F-4D97-AF65-F5344CB8AC3E}">
        <p14:creationId xmlns:p14="http://schemas.microsoft.com/office/powerpoint/2010/main" val="15380721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9"/>
            <a:ext cx="8507288" cy="2791122"/>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algn="l" defTabSz="576072" hangingPunct="1">
              <a:defRPr sz="2772"/>
            </a:pPr>
            <a:r>
              <a:rPr lang="en-GB" sz="4000" dirty="0" smtClean="0"/>
              <a:t>To the rescue…</a:t>
            </a:r>
          </a:p>
          <a:p>
            <a:pPr algn="l" defTabSz="576072" hangingPunct="1">
              <a:defRPr sz="2772"/>
            </a:pPr>
            <a:endParaRPr lang="en-GB" sz="4000" dirty="0"/>
          </a:p>
          <a:p>
            <a:pPr algn="l" defTabSz="576072" hangingPunct="1">
              <a:defRPr sz="2772"/>
            </a:pPr>
            <a:r>
              <a:rPr lang="en-GB" sz="4000" dirty="0" err="1" smtClean="0"/>
              <a:t>rmarkdown</a:t>
            </a:r>
            <a:r>
              <a:rPr lang="en-GB" sz="4000" dirty="0" smtClean="0"/>
              <a:t> &amp; notebooks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455" y="1484784"/>
            <a:ext cx="2399488" cy="278092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556" y="3552538"/>
            <a:ext cx="2399488" cy="2780928"/>
          </a:xfrm>
          <a:prstGeom prst="rect">
            <a:avLst/>
          </a:prstGeom>
        </p:spPr>
      </p:pic>
    </p:spTree>
    <p:extLst>
      <p:ext uri="{BB962C8B-B14F-4D97-AF65-F5344CB8AC3E}">
        <p14:creationId xmlns:p14="http://schemas.microsoft.com/office/powerpoint/2010/main" val="22536588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ho is your audience?"/>
          <p:cNvSpPr txBox="1">
            <a:spLocks noGrp="1"/>
          </p:cNvSpPr>
          <p:nvPr>
            <p:ph type="title"/>
          </p:nvPr>
        </p:nvSpPr>
        <p:spPr>
          <a:prstGeom prst="rect">
            <a:avLst/>
          </a:prstGeom>
        </p:spPr>
        <p:txBody>
          <a:bodyPr>
            <a:normAutofit/>
          </a:bodyPr>
          <a:lstStyle/>
          <a:p>
            <a:r>
              <a:rPr dirty="0"/>
              <a:t>Who is your </a:t>
            </a:r>
            <a:r>
              <a:rPr dirty="0" smtClean="0"/>
              <a:t>audience?</a:t>
            </a:r>
            <a:endParaRPr dirty="0"/>
          </a:p>
        </p:txBody>
      </p:sp>
      <p:sp>
        <p:nvSpPr>
          <p:cNvPr id="139" name="Present (distracted) me…"/>
          <p:cNvSpPr txBox="1">
            <a:spLocks noGrp="1"/>
          </p:cNvSpPr>
          <p:nvPr>
            <p:ph type="body" idx="1"/>
          </p:nvPr>
        </p:nvSpPr>
        <p:spPr>
          <a:prstGeom prst="rect">
            <a:avLst/>
          </a:prstGeom>
        </p:spPr>
        <p:txBody>
          <a:bodyPr/>
          <a:lstStyle/>
          <a:p>
            <a:r>
              <a:rPr dirty="0"/>
              <a:t>Present (distracted) </a:t>
            </a:r>
            <a:r>
              <a:rPr b="1" i="1" dirty="0"/>
              <a:t>me</a:t>
            </a:r>
          </a:p>
          <a:p>
            <a:endParaRPr dirty="0"/>
          </a:p>
          <a:p>
            <a:r>
              <a:rPr dirty="0"/>
              <a:t>Future </a:t>
            </a:r>
            <a:r>
              <a:rPr lang="en-GB" dirty="0" smtClean="0"/>
              <a:t>(6 months later) </a:t>
            </a:r>
            <a:r>
              <a:rPr b="1" i="1" dirty="0" smtClean="0"/>
              <a:t>me</a:t>
            </a:r>
            <a:endParaRPr b="1" i="1" dirty="0"/>
          </a:p>
          <a:p>
            <a:endParaRPr dirty="0"/>
          </a:p>
          <a:p>
            <a:r>
              <a:rPr dirty="0"/>
              <a:t>Quantitative colleagues / reviewers</a:t>
            </a:r>
          </a:p>
          <a:p>
            <a:endParaRPr dirty="0"/>
          </a:p>
          <a:p>
            <a:r>
              <a:rPr dirty="0"/>
              <a:t>Decision makers (may not be quantitative)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prstGeom prst="rect">
            <a:avLst/>
          </a:prstGeom>
        </p:spPr>
        <p:txBody>
          <a:bodyPr>
            <a:normAutofit fontScale="90000"/>
          </a:bodyPr>
          <a:lstStyle/>
          <a:p>
            <a:r>
              <a:rPr lang="en-GB" dirty="0" smtClean="0"/>
              <a:t>Notebooks / markdown </a:t>
            </a:r>
            <a:r>
              <a:rPr lang="en-GB" b="1" i="1" dirty="0" err="1" smtClean="0"/>
              <a:t>vs</a:t>
            </a:r>
            <a:r>
              <a:rPr lang="en-GB" dirty="0" smtClean="0"/>
              <a:t> scripts</a:t>
            </a:r>
            <a:br>
              <a:rPr lang="en-GB" dirty="0" smtClean="0"/>
            </a:br>
            <a:r>
              <a:rPr lang="en-GB" b="1" i="1" dirty="0" smtClean="0"/>
              <a:t>(for analysis)</a:t>
            </a:r>
            <a:endParaRPr b="1" i="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91" y="2124808"/>
            <a:ext cx="8613787" cy="2341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861083" y="5805264"/>
            <a:ext cx="5944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t>BUT, see also: </a:t>
            </a:r>
            <a:r>
              <a:rPr lang="en-GB" dirty="0">
                <a:hlinkClick r:id="rId4"/>
              </a:rPr>
              <a:t>https://yihui.name/en/2018/09/notebook-war</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348880"/>
            <a:ext cx="8229600" cy="3777283"/>
          </a:xfrm>
        </p:spPr>
        <p:txBody>
          <a:bodyPr>
            <a:normAutofit/>
          </a:bodyPr>
          <a:lstStyle/>
          <a:p>
            <a:pPr marL="0" indent="0" algn="ctr">
              <a:buNone/>
            </a:pPr>
            <a:r>
              <a:rPr lang="en-GB" sz="3600" dirty="0"/>
              <a:t>I </a:t>
            </a:r>
            <a:r>
              <a:rPr lang="en-GB" sz="3600" b="1" i="1" dirty="0"/>
              <a:t>knew</a:t>
            </a:r>
            <a:r>
              <a:rPr lang="en-GB" sz="3600" dirty="0"/>
              <a:t> my manager / other </a:t>
            </a:r>
            <a:r>
              <a:rPr lang="en-GB" sz="3600" dirty="0" smtClean="0"/>
              <a:t>reviewers </a:t>
            </a:r>
            <a:r>
              <a:rPr lang="en-GB" sz="3600" dirty="0"/>
              <a:t>would ask for reports </a:t>
            </a:r>
            <a:br>
              <a:rPr lang="en-GB" sz="3600" dirty="0"/>
            </a:br>
            <a:r>
              <a:rPr lang="en-GB" sz="3600" dirty="0"/>
              <a:t>on </a:t>
            </a:r>
            <a:r>
              <a:rPr lang="en-GB" sz="3600" dirty="0" smtClean="0"/>
              <a:t>the </a:t>
            </a:r>
            <a:r>
              <a:rPr lang="en-GB" sz="3600" b="1" i="1" dirty="0" smtClean="0"/>
              <a:t>THREE</a:t>
            </a:r>
            <a:r>
              <a:rPr lang="en-GB" sz="3600" dirty="0" smtClean="0"/>
              <a:t> different endpoints</a:t>
            </a:r>
            <a:r>
              <a:rPr lang="en-GB" sz="3600" dirty="0"/>
              <a:t>.</a:t>
            </a:r>
          </a:p>
        </p:txBody>
      </p:sp>
      <p:sp>
        <p:nvSpPr>
          <p:cNvPr id="3" name="Title 1"/>
          <p:cNvSpPr txBox="1">
            <a:spLocks noGrp="1"/>
          </p:cNvSpPr>
          <p:nvPr>
            <p:ph type="title"/>
          </p:nvPr>
        </p:nvSpPr>
        <p:spPr>
          <a:xfrm>
            <a:off x="457200" y="274638"/>
            <a:ext cx="8229600" cy="1143001"/>
          </a:xfrm>
          <a:prstGeom prst="rect">
            <a:avLst/>
          </a:prstGeom>
        </p:spPr>
        <p:txBody>
          <a:bodyPr>
            <a:normAutofit/>
          </a:bodyPr>
          <a:lstStyle/>
          <a:p>
            <a:r>
              <a:rPr lang="en-GB" dirty="0" smtClean="0"/>
              <a:t>Also…</a:t>
            </a:r>
            <a:endParaRPr b="1" i="1"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p>
            <a:r>
              <a:t>Rule of three</a:t>
            </a:r>
          </a:p>
        </p:txBody>
      </p:sp>
      <p:sp>
        <p:nvSpPr>
          <p:cNvPr id="161" name="Content Placeholder 2"/>
          <p:cNvSpPr txBox="1">
            <a:spLocks noGrp="1"/>
          </p:cNvSpPr>
          <p:nvPr>
            <p:ph type="body" idx="1"/>
          </p:nvPr>
        </p:nvSpPr>
        <p:spPr>
          <a:xfrm>
            <a:off x="457200" y="1600200"/>
            <a:ext cx="8229600" cy="4525963"/>
          </a:xfrm>
          <a:prstGeom prst="rect">
            <a:avLst/>
          </a:prstGeom>
        </p:spPr>
        <p:txBody>
          <a:bodyPr/>
          <a:lstStyle/>
          <a:p>
            <a:r>
              <a:rPr dirty="0"/>
              <a:t>Copy &amp; paste code ≥3 times?</a:t>
            </a:r>
          </a:p>
          <a:p>
            <a:pPr marL="742950" lvl="1" indent="-285750">
              <a:spcBef>
                <a:spcPts val="600"/>
              </a:spcBef>
              <a:defRPr sz="2800"/>
            </a:pPr>
            <a:r>
              <a:rPr dirty="0"/>
              <a:t>Write and use a function</a:t>
            </a:r>
          </a:p>
          <a:p>
            <a:pPr marL="742950" lvl="1" indent="-285750">
              <a:spcBef>
                <a:spcPts val="600"/>
              </a:spcBef>
              <a:defRPr sz="2800"/>
            </a:pPr>
            <a:endParaRPr dirty="0"/>
          </a:p>
          <a:p>
            <a:r>
              <a:rPr dirty="0"/>
              <a:t>Perform analysis across ≥ 3 endpoints?</a:t>
            </a:r>
          </a:p>
          <a:p>
            <a:pPr marL="742950" lvl="1" indent="-285750">
              <a:spcBef>
                <a:spcPts val="600"/>
              </a:spcBef>
              <a:defRPr sz="2800"/>
            </a:pPr>
            <a:r>
              <a:rPr dirty="0"/>
              <a:t>Multiple </a:t>
            </a:r>
            <a:r>
              <a:rPr dirty="0" smtClean="0"/>
              <a:t>markdown </a:t>
            </a:r>
            <a:r>
              <a:rPr dirty="0"/>
              <a:t>reports?</a:t>
            </a:r>
          </a:p>
          <a:p>
            <a:pPr marL="742950" lvl="1" indent="-285750">
              <a:spcBef>
                <a:spcPts val="600"/>
              </a:spcBef>
              <a:defRPr sz="2800"/>
            </a:pPr>
            <a:r>
              <a:rPr b="1" i="1" dirty="0">
                <a:solidFill>
                  <a:srgbClr val="FF0000"/>
                </a:solidFill>
              </a:rPr>
              <a:t>NOPE</a:t>
            </a:r>
            <a:r>
              <a:rPr dirty="0">
                <a:solidFill>
                  <a:srgbClr val="FF0000"/>
                </a:solidFill>
              </a:rPr>
              <a:t>. </a:t>
            </a:r>
            <a:r>
              <a:rPr b="1" i="1" dirty="0" err="1"/>
              <a:t>Parameterised</a:t>
            </a:r>
            <a:r>
              <a:rPr dirty="0"/>
              <a:t> reports.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a:lstStyle/>
          <a:p>
            <a:r>
              <a:rPr dirty="0"/>
              <a:t>TL;DR </a:t>
            </a:r>
            <a:r>
              <a:rPr lang="en-GB" dirty="0" smtClean="0"/>
              <a:t>&amp;</a:t>
            </a:r>
            <a:r>
              <a:rPr dirty="0" smtClean="0"/>
              <a:t> </a:t>
            </a:r>
            <a:r>
              <a:rPr dirty="0"/>
              <a:t>Disclaimer</a:t>
            </a:r>
          </a:p>
        </p:txBody>
      </p:sp>
      <p:sp>
        <p:nvSpPr>
          <p:cNvPr id="116" name="Content Placeholder 2"/>
          <p:cNvSpPr txBox="1">
            <a:spLocks noGrp="1"/>
          </p:cNvSpPr>
          <p:nvPr>
            <p:ph type="body" idx="1"/>
          </p:nvPr>
        </p:nvSpPr>
        <p:spPr>
          <a:xfrm>
            <a:off x="457200" y="1600200"/>
            <a:ext cx="8229600" cy="4525963"/>
          </a:xfrm>
          <a:prstGeom prst="rect">
            <a:avLst/>
          </a:prstGeom>
        </p:spPr>
        <p:txBody>
          <a:bodyPr>
            <a:normAutofit lnSpcReduction="10000"/>
          </a:bodyPr>
          <a:lstStyle/>
          <a:p>
            <a:pPr>
              <a:spcBef>
                <a:spcPts val="600"/>
              </a:spcBef>
              <a:defRPr sz="2900"/>
            </a:pPr>
            <a:r>
              <a:rPr dirty="0"/>
              <a:t>I used </a:t>
            </a:r>
            <a:r>
              <a:rPr lang="en-GB" dirty="0" smtClean="0"/>
              <a:t>parameterised </a:t>
            </a:r>
            <a:r>
              <a:rPr dirty="0" err="1" smtClean="0"/>
              <a:t>rmarkdown</a:t>
            </a:r>
            <a:r>
              <a:rPr dirty="0" smtClean="0"/>
              <a:t> notebooks </a:t>
            </a:r>
            <a:r>
              <a:rPr dirty="0"/>
              <a:t>to write up </a:t>
            </a:r>
            <a:r>
              <a:rPr dirty="0" smtClean="0"/>
              <a:t>a</a:t>
            </a:r>
            <a:r>
              <a:rPr lang="en-GB" dirty="0" smtClean="0"/>
              <a:t>n exploratory </a:t>
            </a:r>
            <a:r>
              <a:rPr dirty="0" smtClean="0"/>
              <a:t>analysis </a:t>
            </a:r>
            <a:r>
              <a:rPr lang="en-GB" dirty="0" smtClean="0"/>
              <a:t>which I </a:t>
            </a:r>
            <a:r>
              <a:rPr dirty="0" smtClean="0"/>
              <a:t>share</a:t>
            </a:r>
            <a:r>
              <a:rPr lang="en-GB" dirty="0" smtClean="0"/>
              <a:t>d</a:t>
            </a:r>
            <a:r>
              <a:rPr dirty="0" smtClean="0"/>
              <a:t> </a:t>
            </a:r>
            <a:r>
              <a:rPr dirty="0"/>
              <a:t>with a drug development </a:t>
            </a:r>
            <a:r>
              <a:rPr dirty="0" smtClean="0"/>
              <a:t>team</a:t>
            </a:r>
            <a:r>
              <a:rPr lang="en-GB" dirty="0" smtClean="0"/>
              <a:t> consisting of quantitative and non-quantitative colleagues</a:t>
            </a:r>
            <a:r>
              <a:rPr lang="en-GB" dirty="0"/>
              <a:t>:</a:t>
            </a:r>
            <a:endParaRPr dirty="0"/>
          </a:p>
          <a:p>
            <a:pPr marL="742950" lvl="1" indent="-285750">
              <a:spcBef>
                <a:spcPts val="600"/>
              </a:spcBef>
              <a:defRPr sz="2500"/>
            </a:pPr>
            <a:r>
              <a:rPr dirty="0" smtClean="0"/>
              <a:t>Statistician</a:t>
            </a:r>
            <a:endParaRPr dirty="0"/>
          </a:p>
          <a:p>
            <a:pPr marL="742950" lvl="1" indent="-285750">
              <a:spcBef>
                <a:spcPts val="600"/>
              </a:spcBef>
              <a:defRPr sz="2500"/>
            </a:pPr>
            <a:r>
              <a:rPr dirty="0" smtClean="0"/>
              <a:t>Clinical </a:t>
            </a:r>
            <a:r>
              <a:rPr dirty="0" smtClean="0"/>
              <a:t>Pharmacologist</a:t>
            </a:r>
            <a:r>
              <a:rPr lang="en-GB" dirty="0" smtClean="0"/>
              <a:t>s </a:t>
            </a:r>
            <a:r>
              <a:rPr lang="en-GB" dirty="0" smtClean="0"/>
              <a:t>(including my manager)</a:t>
            </a:r>
            <a:endParaRPr dirty="0" smtClean="0"/>
          </a:p>
          <a:p>
            <a:pPr marL="742950" lvl="1" indent="-285750">
              <a:spcBef>
                <a:spcPts val="600"/>
              </a:spcBef>
              <a:defRPr sz="2500"/>
            </a:pPr>
            <a:r>
              <a:rPr dirty="0" smtClean="0"/>
              <a:t>Clinician</a:t>
            </a:r>
            <a:endParaRPr dirty="0"/>
          </a:p>
          <a:p>
            <a:pPr>
              <a:spcBef>
                <a:spcPts val="600"/>
              </a:spcBef>
              <a:defRPr sz="2900"/>
            </a:pPr>
            <a:endParaRPr lang="en-GB" dirty="0" smtClean="0"/>
          </a:p>
          <a:p>
            <a:pPr>
              <a:spcBef>
                <a:spcPts val="600"/>
              </a:spcBef>
              <a:defRPr sz="2900"/>
            </a:pPr>
            <a:r>
              <a:rPr dirty="0" smtClean="0"/>
              <a:t>The </a:t>
            </a:r>
            <a:r>
              <a:rPr dirty="0"/>
              <a:t>analysis presented here is </a:t>
            </a:r>
            <a:r>
              <a:rPr b="1" i="1" dirty="0">
                <a:solidFill>
                  <a:srgbClr val="FF0000"/>
                </a:solidFill>
              </a:rPr>
              <a:t>NOT</a:t>
            </a:r>
            <a:r>
              <a:rPr dirty="0">
                <a:solidFill>
                  <a:srgbClr val="FF0000"/>
                </a:solidFill>
              </a:rPr>
              <a:t> </a:t>
            </a:r>
            <a:r>
              <a:rPr dirty="0"/>
              <a:t>that analysis (for confidentiality) but it has similar attributes.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automation.png" descr="automation.png"/>
          <p:cNvPicPr>
            <a:picLocks noChangeAspect="1"/>
          </p:cNvPicPr>
          <p:nvPr/>
        </p:nvPicPr>
        <p:blipFill>
          <a:blip r:embed="rId3">
            <a:extLst/>
          </a:blip>
          <a:stretch>
            <a:fillRect/>
          </a:stretch>
        </p:blipFill>
        <p:spPr>
          <a:xfrm>
            <a:off x="2006600" y="620688"/>
            <a:ext cx="5130800" cy="5181600"/>
          </a:xfrm>
          <a:prstGeom prst="rect">
            <a:avLst/>
          </a:prstGeom>
          <a:ln w="12700">
            <a:miter lim="400000"/>
          </a:ln>
        </p:spPr>
      </p:pic>
      <p:sp>
        <p:nvSpPr>
          <p:cNvPr id="2" name="TextBox 1"/>
          <p:cNvSpPr txBox="1"/>
          <p:nvPr/>
        </p:nvSpPr>
        <p:spPr>
          <a:xfrm>
            <a:off x="4730333" y="5980639"/>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https://xkcd.com/1319</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8501"/>
          <a:stretch/>
        </p:blipFill>
        <p:spPr bwMode="auto">
          <a:xfrm>
            <a:off x="200560" y="1340768"/>
            <a:ext cx="8799408" cy="4225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27584" y="2492896"/>
            <a:ext cx="2376264" cy="144016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7" name="Straight Arrow Connector 6"/>
          <p:cNvCxnSpPr>
            <a:stCxn id="8" idx="1"/>
            <a:endCxn id="4" idx="3"/>
          </p:cNvCxnSpPr>
          <p:nvPr/>
        </p:nvCxnSpPr>
        <p:spPr>
          <a:xfrm flipH="1" flipV="1">
            <a:off x="3203848" y="3212976"/>
            <a:ext cx="2326433" cy="28454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 name="TextBox 7"/>
          <p:cNvSpPr txBox="1"/>
          <p:nvPr/>
        </p:nvSpPr>
        <p:spPr>
          <a:xfrm>
            <a:off x="5530281" y="2204864"/>
            <a:ext cx="2952328" cy="258532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Parameters that can be used</a:t>
            </a:r>
          </a:p>
          <a:p>
            <a:pPr marL="0" marR="0" indent="0" algn="l" defTabSz="914400" rtl="0" fontAlgn="auto" latinLnBrk="0" hangingPunct="0">
              <a:lnSpc>
                <a:spcPct val="100000"/>
              </a:lnSpc>
              <a:spcBef>
                <a:spcPts val="0"/>
              </a:spcBef>
              <a:spcAft>
                <a:spcPts val="0"/>
              </a:spcAft>
              <a:buClrTx/>
              <a:buSzTx/>
              <a:buFontTx/>
              <a:buNone/>
              <a:tabLst/>
            </a:pPr>
            <a:r>
              <a:rPr lang="en-GB" dirty="0"/>
              <a:t>i</a:t>
            </a:r>
            <a:r>
              <a:rPr kumimoji="0" lang="en-GB" sz="1800" b="0" i="0" u="none" strike="noStrike" cap="none" spc="0" normalizeH="0" baseline="0" dirty="0" smtClean="0">
                <a:ln>
                  <a:noFill/>
                </a:ln>
                <a:solidFill>
                  <a:srgbClr val="000000"/>
                </a:solidFill>
                <a:effectLst/>
                <a:uFillTx/>
                <a:latin typeface="+mn-lt"/>
                <a:ea typeface="+mn-ea"/>
                <a:cs typeface="+mn-cs"/>
                <a:sym typeface="Calibri"/>
              </a:rPr>
              <a:t>n</a:t>
            </a:r>
            <a:r>
              <a:rPr kumimoji="0" lang="en-GB" sz="1800" b="0" i="0" u="none" strike="noStrike" cap="none" spc="0" normalizeH="0" dirty="0" smtClean="0">
                <a:ln>
                  <a:noFill/>
                </a:ln>
                <a:solidFill>
                  <a:srgbClr val="000000"/>
                </a:solidFill>
                <a:effectLst/>
                <a:uFillTx/>
                <a:latin typeface="+mn-lt"/>
                <a:ea typeface="+mn-ea"/>
                <a:cs typeface="+mn-cs"/>
                <a:sym typeface="Calibri"/>
              </a:rPr>
              <a:t> the code / </a:t>
            </a:r>
            <a:r>
              <a:rPr kumimoji="0" lang="en-GB" sz="1800" b="0" i="0" u="none" strike="noStrike" cap="none" spc="0" normalizeH="0" dirty="0" err="1" smtClean="0">
                <a:ln>
                  <a:noFill/>
                </a:ln>
                <a:solidFill>
                  <a:srgbClr val="000000"/>
                </a:solidFill>
                <a:effectLst/>
                <a:uFillTx/>
                <a:latin typeface="+mn-lt"/>
                <a:ea typeface="+mn-ea"/>
                <a:cs typeface="+mn-cs"/>
                <a:sym typeface="Calibri"/>
              </a:rPr>
              <a:t>knitr</a:t>
            </a:r>
            <a:r>
              <a:rPr kumimoji="0" lang="en-GB" sz="1800" b="0" i="0" u="none" strike="noStrike" cap="none" spc="0" normalizeH="0" dirty="0" smtClean="0">
                <a:ln>
                  <a:noFill/>
                </a:ln>
                <a:solidFill>
                  <a:srgbClr val="000000"/>
                </a:solidFill>
                <a:effectLst/>
                <a:uFillTx/>
                <a:latin typeface="+mn-lt"/>
                <a:ea typeface="+mn-ea"/>
                <a:cs typeface="+mn-cs"/>
                <a:sym typeface="Calibri"/>
              </a:rPr>
              <a:t> options.</a:t>
            </a:r>
          </a:p>
          <a:p>
            <a:endParaRPr lang="en-GB" dirty="0" smtClean="0"/>
          </a:p>
          <a:p>
            <a:r>
              <a:rPr lang="en-GB" dirty="0" smtClean="0"/>
              <a:t>Note </a:t>
            </a:r>
            <a:r>
              <a:rPr lang="en-GB" dirty="0"/>
              <a:t>that endpoint has only three choices,</a:t>
            </a:r>
          </a:p>
          <a:p>
            <a:r>
              <a:rPr lang="en-GB" dirty="0"/>
              <a:t>and a default value (HAMDTL17)</a:t>
            </a:r>
          </a:p>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dirty="0" smtClean="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smtClean="0"/>
              <a:t>NB. A bit like Shiny inputs</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GB" dirty="0" smtClean="0"/>
              <a:t>YAML header parameters</a:t>
            </a:r>
            <a:endParaRPr lang="en-GB" dirty="0"/>
          </a:p>
        </p:txBody>
      </p:sp>
    </p:spTree>
    <p:extLst>
      <p:ext uri="{BB962C8B-B14F-4D97-AF65-F5344CB8AC3E}">
        <p14:creationId xmlns:p14="http://schemas.microsoft.com/office/powerpoint/2010/main" val="4116377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Render with parameters</a:t>
            </a: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4002" b="61117"/>
          <a:stretch/>
        </p:blipFill>
        <p:spPr>
          <a:xfrm>
            <a:off x="389423" y="1268760"/>
            <a:ext cx="8359041" cy="4724407"/>
          </a:xfrm>
          <a:prstGeom prst="rect">
            <a:avLst/>
          </a:prstGeom>
        </p:spPr>
      </p:pic>
    </p:spTree>
    <p:extLst>
      <p:ext uri="{BB962C8B-B14F-4D97-AF65-F5344CB8AC3E}">
        <p14:creationId xmlns:p14="http://schemas.microsoft.com/office/powerpoint/2010/main" val="381422393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Render with parameters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44082" b="36329"/>
          <a:stretch/>
        </p:blipFill>
        <p:spPr>
          <a:xfrm>
            <a:off x="1580794" y="1196752"/>
            <a:ext cx="5976664" cy="5539148"/>
          </a:xfrm>
          <a:prstGeom prst="rect">
            <a:avLst/>
          </a:prstGeom>
        </p:spPr>
      </p:pic>
    </p:spTree>
    <p:extLst>
      <p:ext uri="{BB962C8B-B14F-4D97-AF65-F5344CB8AC3E}">
        <p14:creationId xmlns:p14="http://schemas.microsoft.com/office/powerpoint/2010/main" val="402034835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7728"/>
            <a:ext cx="6302760" cy="6182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43808" y="1245315"/>
            <a:ext cx="504056" cy="14401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6" name="Straight Arrow Connector 5"/>
          <p:cNvCxnSpPr>
            <a:stCxn id="7" idx="1"/>
            <a:endCxn id="4" idx="3"/>
          </p:cNvCxnSpPr>
          <p:nvPr/>
        </p:nvCxnSpPr>
        <p:spPr>
          <a:xfrm flipH="1" flipV="1">
            <a:off x="3347864" y="1317323"/>
            <a:ext cx="3312368" cy="2423809"/>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TextBox 6"/>
          <p:cNvSpPr txBox="1"/>
          <p:nvPr/>
        </p:nvSpPr>
        <p:spPr>
          <a:xfrm>
            <a:off x="6660232" y="3140968"/>
            <a:ext cx="244827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Using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params$endpoint</a:t>
            </a:r>
            <a:endParaRPr kumimoji="0" lang="en-GB" sz="18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GB" dirty="0">
                <a:cs typeface="Courier New" panose="02070309020205020404" pitchFamily="49" charset="0"/>
              </a:rPr>
              <a:t>i</a:t>
            </a:r>
            <a:r>
              <a:rPr lang="en-GB" dirty="0" smtClean="0">
                <a:cs typeface="Courier New" panose="02070309020205020404" pitchFamily="49" charset="0"/>
              </a:rPr>
              <a:t>n markdown text, plot code</a:t>
            </a:r>
            <a:endParaRPr kumimoji="0" lang="en-GB" sz="1800" i="0" u="none" strike="noStrike" cap="none" spc="0" normalizeH="0" baseline="0" dirty="0">
              <a:ln>
                <a:noFill/>
              </a:ln>
              <a:solidFill>
                <a:srgbClr val="000000"/>
              </a:solidFill>
              <a:effectLst/>
              <a:uFillTx/>
              <a:cs typeface="Courier New" panose="02070309020205020404" pitchFamily="49" charset="0"/>
              <a:sym typeface="Calibri"/>
            </a:endParaRPr>
          </a:p>
        </p:txBody>
      </p:sp>
      <p:sp>
        <p:nvSpPr>
          <p:cNvPr id="8" name="Rectangle 7"/>
          <p:cNvSpPr/>
          <p:nvPr/>
        </p:nvSpPr>
        <p:spPr>
          <a:xfrm>
            <a:off x="1979712" y="3645024"/>
            <a:ext cx="792088" cy="23946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9" name="Straight Arrow Connector 8"/>
          <p:cNvCxnSpPr>
            <a:stCxn id="7" idx="1"/>
            <a:endCxn id="8" idx="3"/>
          </p:cNvCxnSpPr>
          <p:nvPr/>
        </p:nvCxnSpPr>
        <p:spPr>
          <a:xfrm flipH="1">
            <a:off x="2771800" y="3741132"/>
            <a:ext cx="3888432" cy="2362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Rectangle 11"/>
          <p:cNvSpPr/>
          <p:nvPr/>
        </p:nvSpPr>
        <p:spPr>
          <a:xfrm>
            <a:off x="1794948" y="4557683"/>
            <a:ext cx="216024"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5" name="Straight Arrow Connector 14"/>
          <p:cNvCxnSpPr>
            <a:stCxn id="7" idx="1"/>
            <a:endCxn id="12" idx="3"/>
          </p:cNvCxnSpPr>
          <p:nvPr/>
        </p:nvCxnSpPr>
        <p:spPr>
          <a:xfrm flipH="1">
            <a:off x="2010972" y="3741132"/>
            <a:ext cx="4649260" cy="1140587"/>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p:cNvSpPr txBox="1"/>
          <p:nvPr/>
        </p:nvSpPr>
        <p:spPr>
          <a:xfrm>
            <a:off x="6364385" y="332656"/>
            <a:ext cx="2807818"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dirty="0" smtClean="0">
                <a:solidFill>
                  <a:schemeClr val="tx1"/>
                </a:solidFill>
                <a:latin typeface="Courier New" panose="02070309020205020404" pitchFamily="49" charset="0"/>
                <a:cs typeface="Courier New" panose="02070309020205020404" pitchFamily="49" charset="0"/>
              </a:rPr>
              <a:t>FALSE</a:t>
            </a:r>
            <a:endParaRPr kumimoji="0" lang="en-GB" sz="1600" b="1" u="none" strike="noStrike" cap="none" spc="0" normalizeH="0" baseline="0" dirty="0">
              <a:ln>
                <a:noFill/>
              </a:ln>
              <a:solidFill>
                <a:schemeClr val="tx1"/>
              </a:solidFill>
              <a:effectLst/>
              <a:uFillTx/>
              <a:latin typeface="Courier New" panose="02070309020205020404" pitchFamily="49" charset="0"/>
              <a:cs typeface="Courier New" panose="02070309020205020404" pitchFamily="49" charset="0"/>
              <a:sym typeface="Calibri"/>
            </a:endParaRPr>
          </a:p>
        </p:txBody>
      </p:sp>
    </p:spTree>
    <p:extLst>
      <p:ext uri="{BB962C8B-B14F-4D97-AF65-F5344CB8AC3E}">
        <p14:creationId xmlns:p14="http://schemas.microsoft.com/office/powerpoint/2010/main" val="222567246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296" y="620688"/>
            <a:ext cx="8799408" cy="5184576"/>
            <a:chOff x="172296" y="260648"/>
            <a:chExt cx="8799408" cy="518457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96" y="260648"/>
              <a:ext cx="879940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27584" y="4581128"/>
              <a:ext cx="7776864" cy="720080"/>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9" name="TextBox 8"/>
            <p:cNvSpPr txBox="1"/>
            <p:nvPr/>
          </p:nvSpPr>
          <p:spPr>
            <a:xfrm>
              <a:off x="3696442" y="3862791"/>
              <a:ext cx="50520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err="1" smtClean="0"/>
                <a:t>Knitr</a:t>
              </a:r>
              <a:r>
                <a:rPr lang="en-GB" dirty="0" smtClean="0"/>
                <a:t> options:</a:t>
              </a:r>
            </a:p>
            <a:p>
              <a:r>
                <a:rPr lang="en-GB" dirty="0" smtClean="0"/>
                <a:t>Show code in output </a:t>
              </a:r>
              <a:r>
                <a:rPr lang="en-GB" b="1" i="1" dirty="0" smtClean="0">
                  <a:solidFill>
                    <a:srgbClr val="FF0000"/>
                  </a:solidFill>
                </a:rPr>
                <a:t>ONLY IF</a:t>
              </a:r>
              <a:r>
                <a:rPr lang="en-GB" dirty="0" smtClean="0"/>
                <a:t> quantitative audience,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 name="Straight Arrow Connector 10"/>
            <p:cNvCxnSpPr>
              <a:stCxn id="9" idx="1"/>
            </p:cNvCxnSpPr>
            <p:nvPr/>
          </p:nvCxnSpPr>
          <p:spPr>
            <a:xfrm flipH="1">
              <a:off x="2051720" y="4185956"/>
              <a:ext cx="1644722" cy="755212"/>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8005433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83072" y="332656"/>
            <a:ext cx="8560845" cy="2160240"/>
            <a:chOff x="283072" y="332656"/>
            <a:chExt cx="8560845" cy="216024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360"/>
            <a:stretch/>
          </p:blipFill>
          <p:spPr bwMode="auto">
            <a:xfrm>
              <a:off x="283072" y="708042"/>
              <a:ext cx="8560845" cy="17848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83072" y="332656"/>
              <a:ext cx="61645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Rename endpoint variable(s) to “outcome” (simplifies later code)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26" name="Group 25"/>
          <p:cNvGrpSpPr/>
          <p:nvPr/>
        </p:nvGrpSpPr>
        <p:grpSpPr>
          <a:xfrm>
            <a:off x="283072" y="2968096"/>
            <a:ext cx="8594381" cy="1180984"/>
            <a:chOff x="283072" y="2785065"/>
            <a:chExt cx="8594381" cy="1180984"/>
          </a:xfrm>
        </p:grpSpPr>
        <p:pic>
          <p:nvPicPr>
            <p:cNvPr id="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801" b="22716"/>
            <a:stretch/>
          </p:blipFill>
          <p:spPr bwMode="auto">
            <a:xfrm>
              <a:off x="316608" y="3154395"/>
              <a:ext cx="8560845" cy="8116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83072" y="2785065"/>
              <a:ext cx="59368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u="none" strike="noStrike" cap="none" spc="0" normalizeH="0" baseline="0" dirty="0" smtClean="0">
                  <a:ln>
                    <a:noFill/>
                  </a:ln>
                  <a:solidFill>
                    <a:schemeClr val="tx1"/>
                  </a:solidFill>
                  <a:effectLst/>
                  <a:uFillTx/>
                  <a:latin typeface="+mn-lt"/>
                  <a:ea typeface="+mn-ea"/>
                  <a:cs typeface="+mn-cs"/>
                  <a:sym typeface="Calibri"/>
                </a:rPr>
                <a:t>Run this code</a:t>
              </a:r>
              <a:r>
                <a:rPr kumimoji="0" lang="en-GB" sz="1800" b="1" i="1" u="none" strike="noStrike" cap="none" spc="0" normalizeH="0" baseline="0" dirty="0" smtClean="0">
                  <a:ln>
                    <a:noFill/>
                  </a:ln>
                  <a:solidFill>
                    <a:schemeClr val="tx1"/>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endParaRPr kumimoji="0" lang="en-GB" sz="18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
          <p:nvSpPr>
            <p:cNvPr id="16" name="Rectangle 15"/>
            <p:cNvSpPr/>
            <p:nvPr/>
          </p:nvSpPr>
          <p:spPr>
            <a:xfrm>
              <a:off x="2015715" y="3212976"/>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grpSp>
        <p:nvGrpSpPr>
          <p:cNvPr id="21" name="Group 20"/>
          <p:cNvGrpSpPr/>
          <p:nvPr/>
        </p:nvGrpSpPr>
        <p:grpSpPr>
          <a:xfrm>
            <a:off x="255572" y="4606669"/>
            <a:ext cx="8588345" cy="1270603"/>
            <a:chOff x="255572" y="4134408"/>
            <a:chExt cx="8588345" cy="1270603"/>
          </a:xfrm>
        </p:grpSpPr>
        <p:pic>
          <p:nvPicPr>
            <p:cNvPr id="2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901"/>
            <a:stretch/>
          </p:blipFill>
          <p:spPr bwMode="auto">
            <a:xfrm>
              <a:off x="283072" y="4606599"/>
              <a:ext cx="8560845" cy="79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55572" y="4134408"/>
              <a:ext cx="85608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solidFill>
                    <a:schemeClr val="tx1"/>
                  </a:solidFill>
                </a:rPr>
                <a:t>Run</a:t>
              </a:r>
              <a:r>
                <a:rPr lang="en-GB" b="1" i="1" dirty="0">
                  <a:solidFill>
                    <a:schemeClr val="tx1"/>
                  </a:solidFill>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ONLY</a:t>
              </a:r>
              <a:r>
                <a:rPr kumimoji="0" lang="en-GB" sz="1800" b="0" i="0" u="none" strike="noStrike" cap="none" spc="0" normalizeH="0" baseline="0" dirty="0" smtClean="0">
                  <a:ln>
                    <a:noFill/>
                  </a:ln>
                  <a:solidFill>
                    <a:srgbClr val="FF0000"/>
                  </a:solidFill>
                  <a:effectLst/>
                  <a:uFillTx/>
                  <a:latin typeface="+mn-lt"/>
                  <a:ea typeface="+mn-ea"/>
                  <a:cs typeface="+mn-cs"/>
                  <a:sym typeface="Calibri"/>
                </a:rPr>
                <a:t> </a:t>
              </a:r>
              <a:r>
                <a:rPr kumimoji="0" lang="en-GB" sz="1800" b="1" i="1" u="none" strike="noStrike" cap="none" spc="0" normalizeH="0" baseline="0" dirty="0" smtClean="0">
                  <a:ln>
                    <a:noFill/>
                  </a:ln>
                  <a:solidFill>
                    <a:srgbClr val="FF0000"/>
                  </a:solidFill>
                  <a:effectLst/>
                  <a:uFillTx/>
                  <a:latin typeface="+mn-lt"/>
                  <a:ea typeface="+mn-ea"/>
                  <a:cs typeface="+mn-cs"/>
                  <a:sym typeface="Calibri"/>
                </a:rPr>
                <a:t>IF</a:t>
              </a:r>
              <a:r>
                <a:rPr kumimoji="0" lang="en-GB" sz="1800" b="0" i="0" u="none" strike="noStrike" cap="none" spc="0" normalizeH="0" baseline="0" dirty="0" smtClean="0">
                  <a:ln>
                    <a:noFill/>
                  </a:ln>
                  <a:solidFill>
                    <a:srgbClr val="000000"/>
                  </a:solidFill>
                  <a:effectLst/>
                  <a:uFillTx/>
                  <a:latin typeface="+mn-lt"/>
                  <a:ea typeface="+mn-ea"/>
                  <a:cs typeface="+mn-cs"/>
                  <a:sym typeface="Calibri"/>
                </a:rPr>
                <a:t> </a:t>
              </a:r>
              <a:r>
                <a:rPr kumimoji="0" lang="en-GB" sz="18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params$quantAudience</a:t>
              </a:r>
              <a:r>
                <a:rPr kumimoji="0" lang="en-GB" sz="1800" b="1" i="0" u="none" strike="noStrike" cap="none" spc="0" normalizeH="0" dirty="0" smtClean="0">
                  <a:ln>
                    <a:noFill/>
                  </a:ln>
                  <a:solidFill>
                    <a:srgbClr val="000000"/>
                  </a:solidFill>
                  <a:effectLst/>
                  <a:uFillTx/>
                  <a:latin typeface="Courier New" panose="02070309020205020404" pitchFamily="49" charset="0"/>
                  <a:cs typeface="Courier New" panose="02070309020205020404" pitchFamily="49" charset="0"/>
                  <a:sym typeface="Calibri"/>
                </a:rPr>
                <a:t> = TRUE</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lang="en-GB" dirty="0" smtClean="0">
                  <a:solidFill>
                    <a:schemeClr val="tx1"/>
                  </a:solidFill>
                </a:rPr>
                <a:t>to</a:t>
              </a:r>
              <a:r>
                <a:rPr lang="en-GB" dirty="0" smtClean="0">
                  <a:solidFill>
                    <a:srgbClr val="FF0000"/>
                  </a:solidFill>
                </a:rPr>
                <a:t> </a:t>
              </a:r>
              <a:r>
                <a:rPr lang="en-GB" dirty="0" smtClean="0"/>
                <a:t>pull in text </a:t>
              </a:r>
              <a:r>
                <a:rPr lang="en-GB" b="1" i="1" dirty="0" smtClean="0">
                  <a:solidFill>
                    <a:srgbClr val="FF0000"/>
                  </a:solidFill>
                </a:rPr>
                <a:t>from child document</a:t>
              </a:r>
              <a:endParaRPr kumimoji="0" lang="en-GB" sz="1800" b="1" i="1" u="none" strike="noStrike" cap="none" spc="0" normalizeH="0" baseline="0" dirty="0">
                <a:ln>
                  <a:noFill/>
                </a:ln>
                <a:solidFill>
                  <a:srgbClr val="FF0000"/>
                </a:solidFill>
                <a:effectLst/>
                <a:uFillTx/>
                <a:sym typeface="Calibri"/>
              </a:endParaRPr>
            </a:p>
          </p:txBody>
        </p:sp>
        <p:sp>
          <p:nvSpPr>
            <p:cNvPr id="22" name="Rectangle 21"/>
            <p:cNvSpPr/>
            <p:nvPr/>
          </p:nvSpPr>
          <p:spPr>
            <a:xfrm>
              <a:off x="3305630" y="4737203"/>
              <a:ext cx="2520280"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23" name="Rectangle 22"/>
            <p:cNvSpPr/>
            <p:nvPr/>
          </p:nvSpPr>
          <p:spPr>
            <a:xfrm>
              <a:off x="395534" y="4900955"/>
              <a:ext cx="3240361" cy="21602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grpSp>
      <p:sp>
        <p:nvSpPr>
          <p:cNvPr id="2" name="Rectangle 1"/>
          <p:cNvSpPr/>
          <p:nvPr/>
        </p:nvSpPr>
        <p:spPr>
          <a:xfrm>
            <a:off x="539552" y="1412776"/>
            <a:ext cx="6984776" cy="64807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7888155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34329"/>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a:stCxn id="6" idx="1"/>
          </p:cNvCxnSpPr>
          <p:nvPr/>
        </p:nvCxnSpPr>
        <p:spPr>
          <a:xfrm flipH="1" flipV="1">
            <a:off x="5580113" y="2420889"/>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 name="TextBox 5"/>
          <p:cNvSpPr txBox="1"/>
          <p:nvPr/>
        </p:nvSpPr>
        <p:spPr>
          <a:xfrm>
            <a:off x="7236031" y="2239914"/>
            <a:ext cx="1248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Code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 name="Straight Arrow Connector 9"/>
          <p:cNvCxnSpPr>
            <a:stCxn id="11" idx="1"/>
          </p:cNvCxnSpPr>
          <p:nvPr/>
        </p:nvCxnSpPr>
        <p:spPr>
          <a:xfrm flipH="1" flipV="1">
            <a:off x="5624860" y="42210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 name="TextBox 10"/>
          <p:cNvSpPr txBox="1"/>
          <p:nvPr/>
        </p:nvSpPr>
        <p:spPr>
          <a:xfrm>
            <a:off x="7280778" y="4040113"/>
            <a:ext cx="12064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Data shown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a:stCxn id="13" idx="1"/>
          </p:cNvCxnSpPr>
          <p:nvPr/>
        </p:nvCxnSpPr>
        <p:spPr>
          <a:xfrm flipH="1" flipV="1">
            <a:off x="5595870" y="6021288"/>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 name="TextBox 12"/>
          <p:cNvSpPr txBox="1"/>
          <p:nvPr/>
        </p:nvSpPr>
        <p:spPr>
          <a:xfrm>
            <a:off x="7251788" y="5840313"/>
            <a:ext cx="13811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Child doc text</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a:stCxn id="15" idx="1"/>
          </p:cNvCxnSpPr>
          <p:nvPr/>
        </p:nvCxnSpPr>
        <p:spPr>
          <a:xfrm flipH="1" flipV="1">
            <a:off x="5580112" y="3033911"/>
            <a:ext cx="1655918" cy="369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p:cNvSpPr txBox="1"/>
          <p:nvPr/>
        </p:nvSpPr>
        <p:spPr>
          <a:xfrm>
            <a:off x="7236030" y="2852936"/>
            <a:ext cx="106214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smtClean="0"/>
              <a:t>Chunk run</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367838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9090" y="365757"/>
            <a:ext cx="268438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6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params</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kumimoji="0" lang="en-GB" sz="16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endpoint: </a:t>
            </a:r>
            <a:r>
              <a:rPr kumimoji="0" lang="en-GB" sz="1600" b="1" i="1" u="none" strike="noStrike" cap="none" spc="0" normalizeH="0" baseline="0" dirty="0" smtClean="0">
                <a:ln>
                  <a:noFill/>
                </a:ln>
                <a:solidFill>
                  <a:srgbClr val="FF0000"/>
                </a:solidFill>
                <a:effectLst/>
                <a:uFillTx/>
                <a:latin typeface="Courier New" panose="02070309020205020404" pitchFamily="49" charset="0"/>
                <a:cs typeface="Courier New" panose="02070309020205020404" pitchFamily="49" charset="0"/>
                <a:sym typeface="Calibri"/>
              </a:rPr>
              <a:t>HAMDTL17</a:t>
            </a:r>
          </a:p>
          <a:p>
            <a:pPr marL="0" marR="0" indent="0" algn="l" defTabSz="914400" rtl="0" fontAlgn="auto" latinLnBrk="0" hangingPunct="0">
              <a:lnSpc>
                <a:spcPct val="100000"/>
              </a:lnSpc>
              <a:spcBef>
                <a:spcPts val="0"/>
              </a:spcBef>
              <a:spcAft>
                <a:spcPts val="0"/>
              </a:spcAft>
              <a:buClrTx/>
              <a:buSzTx/>
              <a:buFontTx/>
              <a:buNone/>
              <a:tabLst/>
            </a:pPr>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 </a:t>
            </a:r>
            <a:r>
              <a:rPr lang="en-GB" sz="1600" b="1" dirty="0" err="1" smtClean="0">
                <a:latin typeface="Courier New" panose="02070309020205020404" pitchFamily="49" charset="0"/>
                <a:cs typeface="Courier New" panose="02070309020205020404" pitchFamily="49" charset="0"/>
              </a:rPr>
              <a:t>quantAudience</a:t>
            </a:r>
            <a:r>
              <a:rPr lang="en-GB" sz="1600" b="1" dirty="0" smtClean="0">
                <a:latin typeface="Courier New" panose="02070309020205020404" pitchFamily="49" charset="0"/>
                <a:cs typeface="Courier New" panose="02070309020205020404" pitchFamily="49" charset="0"/>
              </a:rPr>
              <a:t>: </a:t>
            </a:r>
            <a:r>
              <a:rPr lang="en-GB" sz="1600" b="1" i="1" dirty="0" smtClean="0">
                <a:solidFill>
                  <a:srgbClr val="FF0000"/>
                </a:solidFill>
                <a:latin typeface="Courier New" panose="02070309020205020404" pitchFamily="49" charset="0"/>
                <a:cs typeface="Courier New" panose="02070309020205020404" pitchFamily="49" charset="0"/>
              </a:rPr>
              <a:t>TRUE</a:t>
            </a:r>
            <a:endParaRPr kumimoji="0" lang="en-GB" sz="1600" b="1" i="1" u="none" strike="noStrike" cap="none" spc="0" normalizeH="0" baseline="0" dirty="0">
              <a:ln>
                <a:noFill/>
              </a:ln>
              <a:solidFill>
                <a:srgbClr val="FF0000"/>
              </a:solidFill>
              <a:effectLst/>
              <a:uFillTx/>
              <a:latin typeface="Courier New" panose="02070309020205020404" pitchFamily="49" charset="0"/>
              <a:cs typeface="Courier New" panose="02070309020205020404" pitchFamily="49" charset="0"/>
              <a:sym typeface="Calibri"/>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 y="309504"/>
            <a:ext cx="6336704" cy="6215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2580268" y="637016"/>
            <a:ext cx="4007956" cy="3080016"/>
            <a:chOff x="2580268" y="637016"/>
            <a:chExt cx="4007956" cy="3080016"/>
          </a:xfrm>
        </p:grpSpPr>
        <p:sp>
          <p:nvSpPr>
            <p:cNvPr id="16" name="Rectangle 15"/>
            <p:cNvSpPr/>
            <p:nvPr/>
          </p:nvSpPr>
          <p:spPr>
            <a:xfrm>
              <a:off x="2580268" y="637016"/>
              <a:ext cx="1810428" cy="28803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cxnSp>
          <p:nvCxnSpPr>
            <p:cNvPr id="18" name="Straight Arrow Connector 17"/>
            <p:cNvCxnSpPr>
              <a:endCxn id="16" idx="3"/>
            </p:cNvCxnSpPr>
            <p:nvPr/>
          </p:nvCxnSpPr>
          <p:spPr>
            <a:xfrm flipH="1" flipV="1">
              <a:off x="4390696" y="781032"/>
              <a:ext cx="2197528" cy="293600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7" name="TextBox 6"/>
          <p:cNvSpPr txBox="1"/>
          <p:nvPr/>
        </p:nvSpPr>
        <p:spPr>
          <a:xfrm>
            <a:off x="6588224" y="1484784"/>
            <a:ext cx="244827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1" u="none" strike="noStrike" cap="none" spc="0" normalizeH="0" baseline="0" dirty="0" smtClean="0">
                <a:ln>
                  <a:noFill/>
                </a:ln>
                <a:solidFill>
                  <a:srgbClr val="000000"/>
                </a:solidFill>
                <a:effectLst/>
                <a:uFillTx/>
                <a:latin typeface="+mn-lt"/>
                <a:ea typeface="+mn-ea"/>
                <a:cs typeface="+mn-cs"/>
                <a:sym typeface="Calibri"/>
              </a:rPr>
              <a:t>RStudio Connect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allows</a:t>
            </a:r>
            <a:r>
              <a:rPr kumimoji="0" lang="en-GB" sz="1800" b="0" i="0" u="none" strike="noStrike" cap="none" spc="0" normalizeH="0" dirty="0" smtClean="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lang="en-GB" dirty="0" smtClean="0"/>
              <a:t>y</a:t>
            </a:r>
            <a:r>
              <a:rPr lang="en-GB" baseline="0" dirty="0" smtClean="0"/>
              <a:t>ou</a:t>
            </a:r>
            <a:r>
              <a:rPr lang="en-GB" dirty="0" smtClean="0"/>
              <a:t> (or visitor to your</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kumimoji="0" lang="en-GB" sz="1800" b="0" i="0" u="none" strike="noStrike" cap="none" spc="0" normalizeH="0" baseline="0" dirty="0" smtClean="0">
                <a:ln>
                  <a:noFill/>
                </a:ln>
                <a:solidFill>
                  <a:srgbClr val="000000"/>
                </a:solidFill>
                <a:effectLst/>
                <a:uFillTx/>
                <a:latin typeface="+mn-lt"/>
                <a:ea typeface="+mn-ea"/>
                <a:cs typeface="+mn-cs"/>
                <a:sym typeface="Calibri"/>
              </a:rPr>
              <a:t>age) to specify parameters and render a parameterised report </a:t>
            </a:r>
            <a:r>
              <a:rPr lang="en-GB" dirty="0" smtClean="0"/>
              <a:t>and then to save that </a:t>
            </a:r>
            <a:r>
              <a:rPr kumimoji="0" lang="en-GB" sz="1800" b="0" i="0" u="none" strike="noStrike" cap="none" spc="0" normalizeH="0" baseline="0" dirty="0" smtClean="0">
                <a:ln>
                  <a:noFill/>
                </a:ln>
                <a:solidFill>
                  <a:srgbClr val="000000"/>
                </a:solidFill>
                <a:effectLst/>
                <a:uFillTx/>
                <a:latin typeface="+mn-lt"/>
                <a:ea typeface="+mn-ea"/>
                <a:cs typeface="+mn-cs"/>
                <a:sym typeface="Calibri"/>
              </a:rPr>
              <a:t>report</a:t>
            </a:r>
            <a:r>
              <a:rPr kumimoji="0" lang="en-GB" sz="1800" b="0" i="0" u="none" strike="noStrike" cap="none" spc="0" normalizeH="0" dirty="0" smtClean="0">
                <a:ln>
                  <a:noFill/>
                </a:ln>
                <a:solidFill>
                  <a:srgbClr val="000000"/>
                </a:solidFill>
                <a:effectLst/>
                <a:uFillTx/>
                <a:latin typeface="+mn-lt"/>
                <a:ea typeface="+mn-ea"/>
                <a:cs typeface="+mn-cs"/>
                <a:sym typeface="Calibri"/>
              </a:rPr>
              <a:t> as a named item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GB" dirty="0"/>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You can</a:t>
            </a:r>
            <a:r>
              <a:rPr kumimoji="0" lang="en-GB" sz="1800" b="0" i="0" u="none" strike="noStrike" cap="none" spc="0" normalizeH="0" dirty="0" smtClean="0">
                <a:ln>
                  <a:noFill/>
                </a:ln>
                <a:solidFill>
                  <a:srgbClr val="000000"/>
                </a:solidFill>
                <a:effectLst/>
                <a:uFillTx/>
                <a:latin typeface="+mn-lt"/>
                <a:ea typeface="+mn-ea"/>
                <a:cs typeface="+mn-cs"/>
                <a:sym typeface="Calibri"/>
              </a:rPr>
              <a:t> then have</a:t>
            </a:r>
          </a:p>
          <a:p>
            <a:pPr marL="0" marR="0" indent="0" algn="l" defTabSz="914400" rtl="0" fontAlgn="auto" latinLnBrk="0" hangingPunct="0">
              <a:lnSpc>
                <a:spcPct val="100000"/>
              </a:lnSpc>
              <a:spcBef>
                <a:spcPts val="0"/>
              </a:spcBef>
              <a:spcAft>
                <a:spcPts val="0"/>
              </a:spcAft>
              <a:buClrTx/>
              <a:buSzTx/>
              <a:buFontTx/>
              <a:buNone/>
              <a:tabLst/>
            </a:pPr>
            <a:r>
              <a:rPr lang="en-GB" dirty="0"/>
              <a:t>p</a:t>
            </a:r>
            <a:r>
              <a:rPr lang="en-GB" baseline="0" dirty="0" smtClean="0"/>
              <a:t>re-rendered reports for</a:t>
            </a:r>
          </a:p>
          <a:p>
            <a:pPr marL="0" marR="0" indent="0" algn="l" defTabSz="914400" rtl="0" fontAlgn="auto" latinLnBrk="0" hangingPunct="0">
              <a:lnSpc>
                <a:spcPct val="100000"/>
              </a:lnSpc>
              <a:spcBef>
                <a:spcPts val="0"/>
              </a:spcBef>
              <a:spcAft>
                <a:spcPts val="0"/>
              </a:spcAft>
              <a:buClrTx/>
              <a:buSzTx/>
              <a:buFontTx/>
              <a:buNone/>
              <a:tabLst/>
            </a:pPr>
            <a:r>
              <a:rPr lang="en-GB" dirty="0"/>
              <a:t>v</a:t>
            </a:r>
            <a:r>
              <a:rPr kumimoji="0" lang="en-GB" sz="1800" b="0" i="0" u="none" strike="noStrike" cap="none" spc="0" normalizeH="0" dirty="0" smtClean="0">
                <a:ln>
                  <a:noFill/>
                </a:ln>
                <a:solidFill>
                  <a:srgbClr val="000000"/>
                </a:solidFill>
                <a:effectLst/>
                <a:uFillTx/>
                <a:latin typeface="+mn-lt"/>
                <a:ea typeface="+mn-ea"/>
                <a:cs typeface="+mn-cs"/>
                <a:sym typeface="Calibri"/>
              </a:rPr>
              <a:t>arious audiences ready</a:t>
            </a:r>
          </a:p>
          <a:p>
            <a:pPr marL="0" marR="0" indent="0" algn="l" defTabSz="914400" rtl="0" fontAlgn="auto" latinLnBrk="0" hangingPunct="0">
              <a:lnSpc>
                <a:spcPct val="100000"/>
              </a:lnSpc>
              <a:spcBef>
                <a:spcPts val="0"/>
              </a:spcBef>
              <a:spcAft>
                <a:spcPts val="0"/>
              </a:spcAft>
              <a:buClrTx/>
              <a:buSzTx/>
              <a:buFontTx/>
              <a:buNone/>
              <a:tabLst/>
            </a:pPr>
            <a:r>
              <a:rPr lang="en-GB" dirty="0"/>
              <a:t>t</a:t>
            </a:r>
            <a:r>
              <a:rPr lang="en-GB" baseline="0" dirty="0" smtClean="0"/>
              <a:t>o go…</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 name="Straight Arrow Connector 7"/>
          <p:cNvCxnSpPr>
            <a:endCxn id="9" idx="3"/>
          </p:cNvCxnSpPr>
          <p:nvPr/>
        </p:nvCxnSpPr>
        <p:spPr>
          <a:xfrm flipH="1">
            <a:off x="323528" y="2420888"/>
            <a:ext cx="6264696" cy="972108"/>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 name="Rectangle 8"/>
          <p:cNvSpPr/>
          <p:nvPr/>
        </p:nvSpPr>
        <p:spPr>
          <a:xfrm>
            <a:off x="0" y="3140968"/>
            <a:ext cx="323528" cy="5040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114661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re parameterisation"/>
          <p:cNvSpPr txBox="1">
            <a:spLocks noGrp="1"/>
          </p:cNvSpPr>
          <p:nvPr>
            <p:ph type="title"/>
          </p:nvPr>
        </p:nvSpPr>
        <p:spPr>
          <a:prstGeom prst="rect">
            <a:avLst/>
          </a:prstGeom>
        </p:spPr>
        <p:txBody>
          <a:bodyPr/>
          <a:lstStyle/>
          <a:p>
            <a:r>
              <a:t>More parameterisation</a:t>
            </a:r>
          </a:p>
        </p:txBody>
      </p:sp>
      <p:sp>
        <p:nvSpPr>
          <p:cNvPr id="166" name="Question: how to show data source etc. for quantitative folks, results only for decision makers?…"/>
          <p:cNvSpPr txBox="1">
            <a:spLocks noGrp="1"/>
          </p:cNvSpPr>
          <p:nvPr>
            <p:ph type="body" idx="1"/>
          </p:nvPr>
        </p:nvSpPr>
        <p:spPr>
          <a:prstGeom prst="rect">
            <a:avLst/>
          </a:prstGeom>
        </p:spPr>
        <p:txBody>
          <a:bodyPr>
            <a:normAutofit fontScale="92500" lnSpcReduction="20000"/>
          </a:bodyPr>
          <a:lstStyle/>
          <a:p>
            <a:pPr marL="264032" indent="-264032" defTabSz="704087">
              <a:spcBef>
                <a:spcPts val="500"/>
              </a:spcBef>
              <a:defRPr sz="2464"/>
            </a:pPr>
            <a:r>
              <a:rPr lang="en-GB" dirty="0" smtClean="0"/>
              <a:t>Question: Can I pass in parameters from the render command?</a:t>
            </a:r>
          </a:p>
          <a:p>
            <a:pPr marL="704903" lvl="1" indent="-264032" defTabSz="704087">
              <a:spcBef>
                <a:spcPts val="500"/>
              </a:spcBef>
              <a:defRPr sz="2464"/>
            </a:pPr>
            <a:r>
              <a:rPr lang="en-GB" dirty="0" smtClean="0"/>
              <a:t>You </a:t>
            </a:r>
            <a:r>
              <a:rPr lang="en-GB" dirty="0" err="1" smtClean="0"/>
              <a:t>betcha</a:t>
            </a:r>
            <a:r>
              <a:rPr lang="en-GB" dirty="0" smtClean="0"/>
              <a:t>! </a:t>
            </a:r>
            <a:r>
              <a:rPr lang="en-GB" b="1" dirty="0" smtClean="0">
                <a:latin typeface="Courier New" panose="02070309020205020404" pitchFamily="49" charset="0"/>
                <a:cs typeface="Courier New" panose="02070309020205020404" pitchFamily="49" charset="0"/>
              </a:rPr>
              <a:t>render</a:t>
            </a:r>
            <a:r>
              <a:rPr lang="en-GB" b="1" dirty="0" smtClean="0">
                <a:latin typeface="Courier New" panose="02070309020205020404" pitchFamily="49" charset="0"/>
                <a:cs typeface="Courier New" panose="02070309020205020404" pitchFamily="49" charset="0"/>
              </a:rPr>
              <a:t>(… , </a:t>
            </a:r>
            <a:r>
              <a:rPr lang="en-GB" b="1" dirty="0" err="1" smtClean="0">
                <a:latin typeface="Courier New" panose="02070309020205020404" pitchFamily="49" charset="0"/>
                <a:cs typeface="Courier New" panose="02070309020205020404" pitchFamily="49" charset="0"/>
              </a:rPr>
              <a:t>params</a:t>
            </a:r>
            <a:r>
              <a:rPr lang="en-GB" b="1" dirty="0" smtClean="0">
                <a:latin typeface="Courier New" panose="02070309020205020404" pitchFamily="49" charset="0"/>
                <a:cs typeface="Courier New" panose="02070309020205020404" pitchFamily="49" charset="0"/>
              </a:rPr>
              <a:t>=list( …  ) )</a:t>
            </a:r>
          </a:p>
          <a:p>
            <a:pPr marL="264032" indent="-264032" defTabSz="704087">
              <a:spcBef>
                <a:spcPts val="500"/>
              </a:spcBef>
              <a:defRPr sz="2464"/>
            </a:pPr>
            <a:endParaRPr lang="en-GB" dirty="0"/>
          </a:p>
          <a:p>
            <a:pPr marL="264032" indent="-264032" defTabSz="704087">
              <a:spcBef>
                <a:spcPts val="500"/>
              </a:spcBef>
              <a:defRPr sz="2464"/>
            </a:pPr>
            <a:r>
              <a:rPr dirty="0" smtClean="0"/>
              <a:t>Question</a:t>
            </a:r>
            <a:r>
              <a:rPr dirty="0"/>
              <a:t>: how to show correct analysis for non-continuous endpoint?</a:t>
            </a:r>
          </a:p>
          <a:p>
            <a:pPr marL="616076" lvl="1" indent="-264032" defTabSz="704087">
              <a:spcBef>
                <a:spcPts val="500"/>
              </a:spcBef>
              <a:buChar char="•"/>
              <a:defRPr sz="2464"/>
            </a:pPr>
            <a:r>
              <a:rPr lang="en-GB" dirty="0" smtClean="0"/>
              <a:t>Change analysis type in code depending on </a:t>
            </a:r>
            <a:r>
              <a:rPr lang="en-GB" b="1" dirty="0" err="1" smtClean="0">
                <a:latin typeface="Courier New" panose="02070309020205020404" pitchFamily="49" charset="0"/>
                <a:cs typeface="Courier New" panose="02070309020205020404" pitchFamily="49" charset="0"/>
              </a:rPr>
              <a:t>params$endpoint</a:t>
            </a:r>
            <a:r>
              <a:rPr lang="en-GB" dirty="0" smtClean="0"/>
              <a:t>.</a:t>
            </a:r>
            <a:endParaRPr dirty="0"/>
          </a:p>
          <a:p>
            <a:pPr marL="616076" lvl="1" indent="-264032" defTabSz="704087">
              <a:spcBef>
                <a:spcPts val="500"/>
              </a:spcBef>
              <a:buChar char="•"/>
              <a:defRPr sz="2464"/>
            </a:pPr>
            <a:endParaRPr dirty="0"/>
          </a:p>
          <a:p>
            <a:pPr marL="264032" indent="-264032" defTabSz="704087">
              <a:spcBef>
                <a:spcPts val="500"/>
              </a:spcBef>
              <a:defRPr sz="2464"/>
            </a:pPr>
            <a:r>
              <a:rPr dirty="0"/>
              <a:t>Question: what to do </a:t>
            </a:r>
            <a:r>
              <a:rPr dirty="0" smtClean="0"/>
              <a:t>if</a:t>
            </a:r>
            <a:r>
              <a:rPr lang="en-GB" dirty="0" smtClean="0"/>
              <a:t> something goes wrong in the analysis?</a:t>
            </a:r>
            <a:endParaRPr dirty="0"/>
          </a:p>
          <a:p>
            <a:pPr marL="616076" lvl="1" indent="-264032" defTabSz="704087">
              <a:spcBef>
                <a:spcPts val="500"/>
              </a:spcBef>
              <a:buChar char="•"/>
              <a:defRPr sz="2464"/>
            </a:pPr>
            <a:r>
              <a:rPr lang="en-GB" dirty="0" smtClean="0"/>
              <a:t>Check for errors and handle appropriately using </a:t>
            </a:r>
            <a:r>
              <a:rPr lang="en-GB" b="1" dirty="0" err="1" smtClean="0">
                <a:latin typeface="Courier New" panose="02070309020205020404" pitchFamily="49" charset="0"/>
                <a:cs typeface="Courier New" panose="02070309020205020404" pitchFamily="49" charset="0"/>
              </a:rPr>
              <a:t>tryCatch</a:t>
            </a:r>
            <a:r>
              <a:rPr lang="en-GB" b="1" dirty="0" smtClean="0">
                <a:latin typeface="Courier New" panose="02070309020205020404" pitchFamily="49" charset="0"/>
                <a:cs typeface="Courier New" panose="02070309020205020404" pitchFamily="49" charset="0"/>
              </a:rPr>
              <a:t>(…)</a:t>
            </a:r>
            <a:endParaRPr lang="en-GB" dirty="0" smtClean="0"/>
          </a:p>
          <a:p>
            <a:pPr marL="616076" lvl="1" indent="-264032" defTabSz="704087">
              <a:spcBef>
                <a:spcPts val="500"/>
              </a:spcBef>
              <a:buChar char="•"/>
              <a:defRPr sz="2464"/>
            </a:pPr>
            <a:r>
              <a:rPr lang="en-GB" dirty="0" smtClean="0"/>
              <a:t>Insert child document text: </a:t>
            </a:r>
            <a:r>
              <a:rPr dirty="0" smtClean="0"/>
              <a:t>“</a:t>
            </a:r>
            <a:r>
              <a:rPr lang="en-GB" b="1" i="1" dirty="0" smtClean="0">
                <a:solidFill>
                  <a:srgbClr val="FF0000"/>
                </a:solidFill>
              </a:rPr>
              <a:t>EMERGENCY! </a:t>
            </a:r>
            <a:r>
              <a:rPr lang="en-GB" dirty="0" smtClean="0"/>
              <a:t>Something has gone wrong… Contact </a:t>
            </a:r>
            <a:r>
              <a:rPr dirty="0" smtClean="0"/>
              <a:t>your </a:t>
            </a:r>
            <a:r>
              <a:rPr lang="en-GB" dirty="0" smtClean="0"/>
              <a:t>data scientist</a:t>
            </a:r>
            <a:r>
              <a:rPr dirty="0" smtClean="0"/>
              <a:t>!”</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3"/>
          <p:cNvSpPr txBox="1"/>
          <p:nvPr/>
        </p:nvSpPr>
        <p:spPr>
          <a:xfrm>
            <a:off x="1619671" y="1772816"/>
            <a:ext cx="5472610" cy="329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400"/>
            </a:lvl1pPr>
          </a:lstStyle>
          <a:p>
            <a:r>
              <a:rPr dirty="0"/>
              <a:t>Your (my) brain is lazy, shallow, and easily distracted.</a:t>
            </a:r>
          </a:p>
        </p:txBody>
      </p:sp>
      <p:sp>
        <p:nvSpPr>
          <p:cNvPr id="119" name="TextBox 4"/>
          <p:cNvSpPr txBox="1"/>
          <p:nvPr/>
        </p:nvSpPr>
        <p:spPr>
          <a:xfrm>
            <a:off x="1619671" y="5013176"/>
            <a:ext cx="546078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1600"/>
            </a:pPr>
            <a:r>
              <a:rPr sz="1200" u="sng" dirty="0">
                <a:solidFill>
                  <a:srgbClr val="0000FF"/>
                </a:solidFill>
                <a:uFill>
                  <a:solidFill>
                    <a:srgbClr val="0000FF"/>
                  </a:solidFill>
                </a:uFill>
                <a:hlinkClick r:id="rId3"/>
              </a:rPr>
              <a:t>https://www.slideshare.net/CJAtherton/chris-atherton-at-presentation-camp-london</a:t>
            </a:r>
            <a:r>
              <a:rPr sz="1200" dirty="0"/>
              <a:t> </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s_it_worth_the_time.png" descr="is_it_worth_the_time.png"/>
          <p:cNvPicPr>
            <a:picLocks noChangeAspect="1"/>
          </p:cNvPicPr>
          <p:nvPr/>
        </p:nvPicPr>
        <p:blipFill>
          <a:blip r:embed="rId3">
            <a:extLst/>
          </a:blip>
          <a:stretch>
            <a:fillRect/>
          </a:stretch>
        </p:blipFill>
        <p:spPr>
          <a:xfrm>
            <a:off x="946150" y="332656"/>
            <a:ext cx="7251700" cy="5892800"/>
          </a:xfrm>
          <a:prstGeom prst="rect">
            <a:avLst/>
          </a:prstGeom>
          <a:ln w="12700">
            <a:miter lim="400000"/>
          </a:ln>
        </p:spPr>
      </p:pic>
      <p:sp>
        <p:nvSpPr>
          <p:cNvPr id="2" name="TextBox 1"/>
          <p:cNvSpPr txBox="1"/>
          <p:nvPr/>
        </p:nvSpPr>
        <p:spPr>
          <a:xfrm>
            <a:off x="5790782" y="6304005"/>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https://xkcd.com/1205</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p:nvPr>
        </p:nvSpPr>
        <p:spPr>
          <a:xfrm>
            <a:off x="107504" y="764704"/>
            <a:ext cx="4392488" cy="5106727"/>
          </a:xfrm>
          <a:prstGeom prst="rect">
            <a:avLst/>
          </a:prstGeom>
        </p:spPr>
        <p:txBody>
          <a:bodyPr anchor="t">
            <a:normAutofit/>
          </a:bodyPr>
          <a:lstStyle/>
          <a:p>
            <a:r>
              <a:rPr lang="en-GB" dirty="0" smtClean="0"/>
              <a:t>Feel free to ask me questions, </a:t>
            </a:r>
            <a:br>
              <a:rPr lang="en-GB" dirty="0" smtClean="0"/>
            </a:br>
            <a:r>
              <a:rPr lang="en-GB" dirty="0" smtClean="0"/>
              <a:t>but remember</a:t>
            </a:r>
            <a:r>
              <a:rPr lang="en-GB" dirty="0" smtClean="0"/>
              <a:t>….</a:t>
            </a:r>
            <a:br>
              <a:rPr lang="en-GB" dirty="0" smtClean="0"/>
            </a:br>
            <a:r>
              <a:rPr lang="en-GB" dirty="0"/>
              <a:t/>
            </a:r>
            <a:br>
              <a:rPr lang="en-GB" dirty="0"/>
            </a:br>
            <a:r>
              <a:rPr lang="en-GB" dirty="0" smtClean="0"/>
              <a:t>#</a:t>
            </a:r>
            <a:r>
              <a:rPr lang="en-GB" dirty="0" err="1" smtClean="0"/>
              <a:t>untidyverse</a:t>
            </a:r>
            <a:endParaRPr dirty="0"/>
          </a:p>
        </p:txBody>
      </p:sp>
      <p:sp>
        <p:nvSpPr>
          <p:cNvPr id="3" name="TextBox 2"/>
          <p:cNvSpPr txBox="1"/>
          <p:nvPr/>
        </p:nvSpPr>
        <p:spPr>
          <a:xfrm>
            <a:off x="821160" y="5399981"/>
            <a:ext cx="187647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smtClean="0">
                <a:ln>
                  <a:noFill/>
                </a:ln>
                <a:solidFill>
                  <a:srgbClr val="000000"/>
                </a:solidFill>
                <a:effectLst/>
                <a:uFillTx/>
                <a:latin typeface="+mn-lt"/>
                <a:ea typeface="+mn-ea"/>
                <a:cs typeface="+mn-cs"/>
                <a:sym typeface="Calibri"/>
              </a:rPr>
              <a:t>@</a:t>
            </a:r>
            <a:r>
              <a:rPr kumimoji="0" lang="en-GB" sz="2400" b="0" i="0" u="none" strike="noStrike" cap="none" spc="0" normalizeH="0" baseline="0" dirty="0" err="1" smtClean="0">
                <a:ln>
                  <a:noFill/>
                </a:ln>
                <a:solidFill>
                  <a:srgbClr val="000000"/>
                </a:solidFill>
                <a:effectLst/>
                <a:uFillTx/>
                <a:latin typeface="+mn-lt"/>
                <a:ea typeface="+mn-ea"/>
                <a:cs typeface="+mn-cs"/>
                <a:sym typeface="Calibri"/>
              </a:rPr>
              <a:t>MikeKSmith</a:t>
            </a:r>
            <a:endParaRPr kumimoji="0" lang="en-GB" sz="2400" b="0" i="0" u="none" strike="noStrike" cap="none" spc="0" normalizeH="0" baseline="0" dirty="0">
              <a:ln>
                <a:noFill/>
              </a:ln>
              <a:solidFill>
                <a:srgbClr val="000000"/>
              </a:solidFill>
              <a:effectLst/>
              <a:uFillTx/>
              <a:latin typeface="+mn-lt"/>
              <a:ea typeface="+mn-ea"/>
              <a:cs typeface="+mn-cs"/>
              <a:sym typeface="Calibri"/>
            </a:endParaRPr>
          </a:p>
        </p:txBody>
      </p:sp>
      <p:sp>
        <p:nvSpPr>
          <p:cNvPr id="2" name="TextBox 1"/>
          <p:cNvSpPr txBox="1"/>
          <p:nvPr/>
        </p:nvSpPr>
        <p:spPr>
          <a:xfrm>
            <a:off x="821160" y="5985465"/>
            <a:ext cx="639373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sz="2400" dirty="0"/>
              <a:t>https://github.com/MikeKSmith/RStudioConf2019</a:t>
            </a:r>
            <a:endParaRPr kumimoji="0" lang="en-GB" sz="2400" b="0" i="0" u="none" strike="noStrike" cap="none" spc="0" normalizeH="0" baseline="0" dirty="0">
              <a:ln>
                <a:noFill/>
              </a:ln>
              <a:solidFill>
                <a:srgbClr val="000000"/>
              </a:solidFill>
              <a:effectLst/>
              <a:uFillTx/>
              <a:sym typeface="Calibri"/>
            </a:endParaRPr>
          </a:p>
        </p:txBody>
      </p:sp>
      <p:pic>
        <p:nvPicPr>
          <p:cNvPr id="6"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4644008" y="764704"/>
            <a:ext cx="4320480" cy="5106727"/>
          </a:xfrm>
          <a:prstGeom prst="rect">
            <a:avLst/>
          </a:prstGeom>
          <a:ln w="12700">
            <a:miter lim="400000"/>
          </a:ln>
        </p:spPr>
      </p:pic>
      <p:pic>
        <p:nvPicPr>
          <p:cNvPr id="1026" name="Picture 2" descr="Image result for twitt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12" y="5390195"/>
            <a:ext cx="641648" cy="481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592" y="5853552"/>
            <a:ext cx="725488" cy="72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9814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tlery drawers &amp;…"/>
          <p:cNvSpPr txBox="1">
            <a:spLocks noGrp="1"/>
          </p:cNvSpPr>
          <p:nvPr>
            <p:ph type="title" idx="4294967295"/>
          </p:nvPr>
        </p:nvSpPr>
        <p:spPr>
          <a:xfrm>
            <a:off x="457200" y="92074"/>
            <a:ext cx="8229600" cy="1508127"/>
          </a:xfrm>
          <a:prstGeom prst="rect">
            <a:avLst/>
          </a:prstGeom>
        </p:spPr>
        <p:txBody>
          <a:bodyPr/>
          <a:lstStyle/>
          <a:p>
            <a:r>
              <a:t>Cutlery drawers &amp; </a:t>
            </a:r>
          </a:p>
          <a:p>
            <a:r>
              <a:t>what they say about YOU</a:t>
            </a:r>
          </a:p>
        </p:txBody>
      </p:sp>
      <p:pic>
        <p:nvPicPr>
          <p:cNvPr id="122" name="cutlery_Hadley.jpg" descr="cutlery_Hadley.jpg"/>
          <p:cNvPicPr>
            <a:picLocks noChangeAspect="1"/>
          </p:cNvPicPr>
          <p:nvPr/>
        </p:nvPicPr>
        <p:blipFill>
          <a:blip r:embed="rId3">
            <a:extLst/>
          </a:blip>
          <a:stretch>
            <a:fillRect/>
          </a:stretch>
        </p:blipFill>
        <p:spPr>
          <a:xfrm>
            <a:off x="52645" y="2008659"/>
            <a:ext cx="2873926" cy="3831901"/>
          </a:xfrm>
          <a:prstGeom prst="rect">
            <a:avLst/>
          </a:prstGeom>
          <a:ln w="12700">
            <a:miter lim="400000"/>
          </a:ln>
        </p:spPr>
      </p:pic>
      <p:pic>
        <p:nvPicPr>
          <p:cNvPr id="123" name="cutlery_JimHester.jpg" descr="cutlery_JimHester.jpg"/>
          <p:cNvPicPr>
            <a:picLocks noChangeAspect="1"/>
          </p:cNvPicPr>
          <p:nvPr/>
        </p:nvPicPr>
        <p:blipFill>
          <a:blip r:embed="rId4">
            <a:extLst/>
          </a:blip>
          <a:srcRect l="10138" r="11634"/>
          <a:stretch>
            <a:fillRect/>
          </a:stretch>
        </p:blipFill>
        <p:spPr>
          <a:xfrm>
            <a:off x="3032125" y="2484747"/>
            <a:ext cx="3003693" cy="2879806"/>
          </a:xfrm>
          <a:prstGeom prst="rect">
            <a:avLst/>
          </a:prstGeom>
          <a:ln w="12700">
            <a:miter lim="400000"/>
          </a:ln>
        </p:spPr>
      </p:pic>
      <p:pic>
        <p:nvPicPr>
          <p:cNvPr id="124" name="cutlery_Mara.jpg" descr="cutlery_Mara.jpg"/>
          <p:cNvPicPr>
            <a:picLocks noChangeAspect="1"/>
          </p:cNvPicPr>
          <p:nvPr/>
        </p:nvPicPr>
        <p:blipFill>
          <a:blip r:embed="rId5">
            <a:extLst/>
          </a:blip>
          <a:stretch>
            <a:fillRect/>
          </a:stretch>
        </p:blipFill>
        <p:spPr>
          <a:xfrm>
            <a:off x="6128529" y="1955800"/>
            <a:ext cx="2953216" cy="3937620"/>
          </a:xfrm>
          <a:prstGeom prst="rect">
            <a:avLst/>
          </a:prstGeom>
          <a:ln w="12700">
            <a:miter lim="400000"/>
          </a:ln>
        </p:spPr>
      </p:pic>
      <p:sp>
        <p:nvSpPr>
          <p:cNvPr id="2" name="TextBox 1"/>
          <p:cNvSpPr txBox="1"/>
          <p:nvPr/>
        </p:nvSpPr>
        <p:spPr>
          <a:xfrm>
            <a:off x="4067944" y="6341655"/>
            <a:ext cx="49125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mn-lt"/>
                <a:ea typeface="+mn-ea"/>
                <a:cs typeface="+mn-cs"/>
                <a:sym typeface="Calibri"/>
              </a:rPr>
              <a:t>HT: @</a:t>
            </a:r>
            <a:r>
              <a:rPr kumimoji="0" lang="en-GB" sz="1800" b="0" i="0" u="none" strike="noStrike" cap="none" spc="0" normalizeH="0" baseline="0" dirty="0" err="1" smtClean="0">
                <a:ln>
                  <a:noFill/>
                </a:ln>
                <a:solidFill>
                  <a:srgbClr val="000000"/>
                </a:solidFill>
                <a:effectLst/>
                <a:uFillTx/>
                <a:latin typeface="+mn-lt"/>
                <a:ea typeface="+mn-ea"/>
                <a:cs typeface="+mn-cs"/>
                <a:sym typeface="Calibri"/>
              </a:rPr>
              <a:t>HadleyWickham</a:t>
            </a:r>
            <a:r>
              <a:rPr kumimoji="0" lang="en-GB" sz="1800" b="0" i="0" u="none" strike="noStrike" cap="none" spc="0" normalizeH="0" baseline="0" dirty="0" smtClean="0">
                <a:ln>
                  <a:noFill/>
                </a:ln>
                <a:solidFill>
                  <a:srgbClr val="000000"/>
                </a:solidFill>
                <a:effectLst/>
                <a:uFillTx/>
                <a:latin typeface="+mn-lt"/>
                <a:ea typeface="+mn-ea"/>
                <a:cs typeface="+mn-cs"/>
                <a:sym typeface="Calibri"/>
              </a:rPr>
              <a:t>,</a:t>
            </a:r>
            <a:r>
              <a:rPr kumimoji="0" lang="en-GB" sz="1800" b="0" i="0" u="none" strike="noStrike" cap="none" spc="0" normalizeH="0" dirty="0" smtClean="0">
                <a:ln>
                  <a:noFill/>
                </a:ln>
                <a:solidFill>
                  <a:srgbClr val="000000"/>
                </a:solidFill>
                <a:effectLst/>
                <a:uFillTx/>
                <a:latin typeface="+mn-lt"/>
                <a:ea typeface="+mn-ea"/>
                <a:cs typeface="+mn-cs"/>
                <a:sym typeface="Calibri"/>
              </a:rPr>
              <a:t> @</a:t>
            </a:r>
            <a:r>
              <a:rPr kumimoji="0" lang="en-GB" sz="1800" b="0" i="0" u="none" strike="noStrike" cap="none" spc="0" normalizeH="0" dirty="0" err="1" smtClean="0">
                <a:ln>
                  <a:noFill/>
                </a:ln>
                <a:solidFill>
                  <a:srgbClr val="000000"/>
                </a:solidFill>
                <a:effectLst/>
                <a:uFillTx/>
                <a:latin typeface="+mn-lt"/>
                <a:ea typeface="+mn-ea"/>
                <a:cs typeface="+mn-cs"/>
                <a:sym typeface="Calibri"/>
              </a:rPr>
              <a:t>jimhester</a:t>
            </a:r>
            <a:r>
              <a:rPr kumimoji="0" lang="en-GB" sz="1800" b="0" i="0" u="none" strike="noStrike" cap="none" spc="0" normalizeH="0" dirty="0" smtClean="0">
                <a:ln>
                  <a:noFill/>
                </a:ln>
                <a:solidFill>
                  <a:srgbClr val="000000"/>
                </a:solidFill>
                <a:effectLst/>
                <a:uFillTx/>
                <a:latin typeface="+mn-lt"/>
                <a:ea typeface="+mn-ea"/>
                <a:cs typeface="+mn-cs"/>
                <a:sym typeface="Calibri"/>
              </a:rPr>
              <a:t>_, @</a:t>
            </a:r>
            <a:r>
              <a:rPr kumimoji="0" lang="en-GB" sz="1800" b="0" i="0" u="none" strike="noStrike" cap="none" spc="0" normalizeH="0" dirty="0" err="1" smtClean="0">
                <a:ln>
                  <a:noFill/>
                </a:ln>
                <a:solidFill>
                  <a:srgbClr val="000000"/>
                </a:solidFill>
                <a:effectLst/>
                <a:uFillTx/>
                <a:latin typeface="+mn-lt"/>
                <a:ea typeface="+mn-ea"/>
                <a:cs typeface="+mn-cs"/>
                <a:sym typeface="Calibri"/>
              </a:rPr>
              <a:t>dataandme</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Mine… (sorry, not sorry)"/>
          <p:cNvSpPr txBox="1">
            <a:spLocks noGrp="1"/>
          </p:cNvSpPr>
          <p:nvPr>
            <p:ph type="title" idx="4294967295"/>
          </p:nvPr>
        </p:nvSpPr>
        <p:spPr>
          <a:xfrm>
            <a:off x="457200" y="92074"/>
            <a:ext cx="8229600" cy="1508127"/>
          </a:xfrm>
          <a:prstGeom prst="rect">
            <a:avLst/>
          </a:prstGeom>
        </p:spPr>
        <p:txBody>
          <a:bodyPr/>
          <a:lstStyle/>
          <a:p>
            <a:r>
              <a:rPr dirty="0"/>
              <a:t>Mine… (</a:t>
            </a:r>
            <a:r>
              <a:rPr dirty="0" smtClean="0"/>
              <a:t>sorry</a:t>
            </a:r>
            <a:r>
              <a:rPr lang="en-GB" dirty="0" smtClean="0"/>
              <a:t> /</a:t>
            </a:r>
            <a:r>
              <a:rPr dirty="0" smtClean="0"/>
              <a:t> </a:t>
            </a:r>
            <a:r>
              <a:rPr dirty="0"/>
              <a:t>not sorry)</a:t>
            </a:r>
          </a:p>
        </p:txBody>
      </p:sp>
      <p:pic>
        <p:nvPicPr>
          <p:cNvPr id="127" name="cutlery_MKS.jpg" descr="cutlery_MKS.jpg"/>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rcRect t="11351"/>
          <a:stretch>
            <a:fillRect/>
          </a:stretch>
        </p:blipFill>
        <p:spPr>
          <a:xfrm>
            <a:off x="539552" y="1196752"/>
            <a:ext cx="4632255" cy="5475240"/>
          </a:xfrm>
          <a:prstGeom prst="rect">
            <a:avLst/>
          </a:prstGeom>
          <a:ln w="12700">
            <a:miter lim="400000"/>
          </a:ln>
        </p:spPr>
      </p:pic>
      <p:sp>
        <p:nvSpPr>
          <p:cNvPr id="2" name="TextBox 1"/>
          <p:cNvSpPr txBox="1"/>
          <p:nvPr/>
        </p:nvSpPr>
        <p:spPr>
          <a:xfrm>
            <a:off x="5364088" y="5661248"/>
            <a:ext cx="198708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smtClean="0">
                <a:ln>
                  <a:noFill/>
                </a:ln>
                <a:solidFill>
                  <a:srgbClr val="000000"/>
                </a:solidFill>
                <a:effectLst/>
                <a:uFillTx/>
                <a:latin typeface="+mn-lt"/>
                <a:ea typeface="+mn-ea"/>
                <a:cs typeface="+mn-cs"/>
                <a:sym typeface="Calibri"/>
              </a:rPr>
              <a:t>#</a:t>
            </a:r>
            <a:r>
              <a:rPr kumimoji="0" lang="en-GB" sz="2800" b="0" i="0" u="none" strike="noStrike" cap="none" spc="0" normalizeH="0" baseline="0" dirty="0" err="1" smtClean="0">
                <a:ln>
                  <a:noFill/>
                </a:ln>
                <a:solidFill>
                  <a:srgbClr val="000000"/>
                </a:solidFill>
                <a:effectLst/>
                <a:uFillTx/>
                <a:latin typeface="+mn-lt"/>
                <a:ea typeface="+mn-ea"/>
                <a:cs typeface="+mn-cs"/>
                <a:sym typeface="Calibri"/>
              </a:rPr>
              <a:t>untidyverse</a:t>
            </a:r>
            <a:endParaRPr kumimoji="0" lang="en-GB" sz="28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5292080" y="2118492"/>
            <a:ext cx="3779912"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2400" b="1" dirty="0" err="1" smtClean="0">
                <a:latin typeface="Courier New" panose="02070309020205020404" pitchFamily="49" charset="0"/>
                <a:cs typeface="Courier New" panose="02070309020205020404" pitchFamily="49" charset="0"/>
              </a:rPr>
              <a:t>CutleryDrawer</a:t>
            </a:r>
            <a:r>
              <a:rPr lang="en-GB" sz="2400" b="1" dirty="0" smtClean="0">
                <a:latin typeface="Courier New" panose="02070309020205020404" pitchFamily="49" charset="0"/>
                <a:cs typeface="Courier New" panose="02070309020205020404" pitchFamily="49" charset="0"/>
              </a:rPr>
              <a:t> %&gt;%</a:t>
            </a:r>
          </a:p>
          <a:p>
            <a:pPr marL="0" marR="0" indent="0" algn="l" defTabSz="914400" rtl="0" fontAlgn="auto" latinLnBrk="0" hangingPunct="0">
              <a:lnSpc>
                <a:spcPct val="100000"/>
              </a:lnSpc>
              <a:spcBef>
                <a:spcPts val="0"/>
              </a:spcBef>
              <a:spcAft>
                <a:spcPts val="0"/>
              </a:spcAft>
              <a:buClrTx/>
              <a:buSzTx/>
              <a:buFontTx/>
              <a:buNone/>
              <a:tabLst/>
            </a:pPr>
            <a:r>
              <a:rPr lang="en-GB" sz="2400" b="1" dirty="0" smtClean="0">
                <a:latin typeface="Courier New" panose="02070309020205020404" pitchFamily="49" charset="0"/>
                <a:cs typeface="Courier New" panose="02070309020205020404" pitchFamily="49" charset="0"/>
              </a:rPr>
              <a:t>  </a:t>
            </a:r>
            <a:r>
              <a:rPr lang="en-GB" sz="2400" b="1" dirty="0" err="1" smtClean="0">
                <a:latin typeface="Courier New" panose="02070309020205020404" pitchFamily="49" charset="0"/>
                <a:cs typeface="Courier New" panose="02070309020205020404" pitchFamily="49" charset="0"/>
              </a:rPr>
              <a:t>g</a:t>
            </a:r>
            <a:r>
              <a:rPr kumimoji="0" lang="en-GB" sz="2400" b="1" i="0" u="none" strike="noStrike" cap="none" spc="0" normalizeH="0" baseline="0" dirty="0" err="1" smtClean="0">
                <a:ln>
                  <a:noFill/>
                </a:ln>
                <a:solidFill>
                  <a:srgbClr val="000000"/>
                </a:solidFill>
                <a:effectLst/>
                <a:uFillTx/>
                <a:latin typeface="Courier New" panose="02070309020205020404" pitchFamily="49" charset="0"/>
                <a:cs typeface="Courier New" panose="02070309020205020404" pitchFamily="49" charset="0"/>
                <a:sym typeface="Calibri"/>
              </a:rPr>
              <a:t>roup_by</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(Type) %&gt;%</a:t>
            </a:r>
          </a:p>
          <a:p>
            <a:pPr marL="0" marR="0" indent="0" algn="l" defTabSz="914400" rtl="0" fontAlgn="auto" latinLnBrk="0" hangingPunct="0">
              <a:lnSpc>
                <a:spcPct val="100000"/>
              </a:lnSpc>
              <a:spcBef>
                <a:spcPts val="0"/>
              </a:spcBef>
              <a:spcAft>
                <a:spcPts val="0"/>
              </a:spcAft>
              <a:buClrTx/>
              <a:buSzTx/>
              <a:buFontTx/>
              <a:buNone/>
              <a:tabLst/>
            </a:pPr>
            <a:r>
              <a:rPr lang="en-GB" sz="2400" b="1" dirty="0">
                <a:latin typeface="Courier New" panose="02070309020205020404" pitchFamily="49" charset="0"/>
                <a:cs typeface="Courier New" panose="02070309020205020404" pitchFamily="49" charset="0"/>
              </a:rPr>
              <a:t> </a:t>
            </a:r>
            <a:r>
              <a:rPr lang="en-GB" sz="2400" b="1" dirty="0" smtClean="0">
                <a:latin typeface="Courier New" panose="02070309020205020404" pitchFamily="49" charset="0"/>
                <a:cs typeface="Courier New" panose="02070309020205020404" pitchFamily="49" charset="0"/>
              </a:rPr>
              <a:t> gather( ) %&gt;%</a:t>
            </a:r>
          </a:p>
          <a:p>
            <a:pPr marL="0" marR="0" indent="0" algn="l" defTabSz="914400" rtl="0" fontAlgn="auto" latinLnBrk="0" hangingPunct="0">
              <a:lnSpc>
                <a:spcPct val="100000"/>
              </a:lnSpc>
              <a:spcBef>
                <a:spcPts val="0"/>
              </a:spcBef>
              <a:spcAft>
                <a:spcPts val="0"/>
              </a:spcAft>
              <a:buClrTx/>
              <a:buSzTx/>
              <a:buFontTx/>
              <a:buNone/>
              <a:tabLst/>
            </a:pPr>
            <a:r>
              <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rPr>
              <a:t> </a:t>
            </a:r>
            <a:r>
              <a:rPr kumimoji="0" lang="en-GB" sz="2400" b="1" i="0" u="none" strike="noStrike" cap="none" spc="0" normalizeH="0" baseline="0" dirty="0" smtClean="0">
                <a:ln>
                  <a:noFill/>
                </a:ln>
                <a:solidFill>
                  <a:srgbClr val="000000"/>
                </a:solidFill>
                <a:effectLst/>
                <a:uFillTx/>
                <a:latin typeface="Courier New" panose="02070309020205020404" pitchFamily="49" charset="0"/>
                <a:cs typeface="Courier New" panose="02070309020205020404" pitchFamily="49" charset="0"/>
                <a:sym typeface="Calibri"/>
              </a:rPr>
              <a:t> arrange( )</a:t>
            </a:r>
            <a:endParaRPr kumimoji="0" lang="en-GB" sz="2400" b="1" i="0" u="none" strike="noStrike" cap="none" spc="0" normalizeH="0" baseline="0" dirty="0">
              <a:ln>
                <a:noFill/>
              </a:ln>
              <a:solidFill>
                <a:srgbClr val="000000"/>
              </a:solidFill>
              <a:effectLst/>
              <a:uFillTx/>
              <a:latin typeface="Courier New" panose="02070309020205020404" pitchFamily="49" charset="0"/>
              <a:cs typeface="Courier New" panose="02070309020205020404" pitchFamily="49" charset="0"/>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2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home_organization.png" descr="home_organization.png"/>
          <p:cNvPicPr>
            <a:picLocks noChangeAspect="1"/>
          </p:cNvPicPr>
          <p:nvPr/>
        </p:nvPicPr>
        <p:blipFill>
          <a:blip r:embed="rId3">
            <a:extLst/>
          </a:blip>
          <a:stretch>
            <a:fillRect/>
          </a:stretch>
        </p:blipFill>
        <p:spPr>
          <a:xfrm>
            <a:off x="1670050" y="1257300"/>
            <a:ext cx="5803900" cy="4343400"/>
          </a:xfrm>
          <a:prstGeom prst="rect">
            <a:avLst/>
          </a:prstGeom>
          <a:ln w="12700">
            <a:miter lim="400000"/>
          </a:ln>
        </p:spPr>
      </p:pic>
      <p:sp>
        <p:nvSpPr>
          <p:cNvPr id="3" name="TextBox 2"/>
          <p:cNvSpPr txBox="1"/>
          <p:nvPr/>
        </p:nvSpPr>
        <p:spPr>
          <a:xfrm>
            <a:off x="5066883" y="6165304"/>
            <a:ext cx="24070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https://xkcd.com/1077</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80"/>
            <a:ext cx="8229600" cy="1143001"/>
          </a:xfrm>
        </p:spPr>
        <p:txBody>
          <a:bodyPr>
            <a:normAutofit/>
          </a:bodyPr>
          <a:lstStyle/>
          <a:p>
            <a:r>
              <a:rPr lang="en-GB" dirty="0" smtClean="0"/>
              <a:t>Data </a:t>
            </a:r>
            <a:r>
              <a:rPr lang="en-GB" dirty="0"/>
              <a:t>analysis -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0" y="1948092"/>
            <a:ext cx="7863762" cy="2952328"/>
          </a:xfrm>
          <a:prstGeom prst="rect">
            <a:avLst/>
          </a:prstGeom>
        </p:spPr>
      </p:pic>
      <p:sp>
        <p:nvSpPr>
          <p:cNvPr id="3" name="TextBox 2"/>
          <p:cNvSpPr txBox="1"/>
          <p:nvPr/>
        </p:nvSpPr>
        <p:spPr>
          <a:xfrm>
            <a:off x="6228184" y="5085184"/>
            <a:ext cx="23333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GB" dirty="0">
                <a:hlinkClick r:id="rId4"/>
              </a:rPr>
              <a:t>https://r4ds.had.co.nz</a:t>
            </a:r>
            <a:r>
              <a:rPr lang="en-GB" dirty="0" smtClean="0">
                <a:hlinkClick r:id="rId4"/>
              </a:rPr>
              <a:t>/</a:t>
            </a:r>
            <a:r>
              <a:rPr lang="en-GB" dirty="0" smtClean="0"/>
              <a:t> </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715488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2033438"/>
            <a:ext cx="8507288" cy="3699817"/>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Data Analysis – In practice….</a:t>
            </a:r>
          </a:p>
          <a:p>
            <a:pPr defTabSz="576072" hangingPunct="1">
              <a:defRPr sz="2772"/>
            </a:pPr>
            <a:endParaRPr lang="en-GB" sz="4000" dirty="0"/>
          </a:p>
          <a:p>
            <a:pPr defTabSz="576072" hangingPunct="1">
              <a:defRPr sz="2772"/>
            </a:pPr>
            <a:r>
              <a:rPr lang="en-GB" sz="3200" dirty="0" smtClean="0"/>
              <a:t>(</a:t>
            </a:r>
            <a:r>
              <a:rPr lang="en-GB" sz="3200" b="1" i="1" dirty="0" smtClean="0"/>
              <a:t>DISCLAIMER</a:t>
            </a:r>
            <a:r>
              <a:rPr lang="en-GB" sz="3200" dirty="0" smtClean="0"/>
              <a:t>: I’m </a:t>
            </a:r>
            <a:r>
              <a:rPr lang="en-GB" sz="3200" b="1" i="1" dirty="0" smtClean="0">
                <a:solidFill>
                  <a:srgbClr val="FF0000"/>
                </a:solidFill>
              </a:rPr>
              <a:t>sure</a:t>
            </a:r>
            <a:r>
              <a:rPr lang="en-GB" sz="3200" dirty="0" smtClean="0">
                <a:solidFill>
                  <a:srgbClr val="FF0000"/>
                </a:solidFill>
              </a:rPr>
              <a:t> </a:t>
            </a:r>
            <a:r>
              <a:rPr lang="en-GB" sz="3200" dirty="0" smtClean="0"/>
              <a:t>the experiences </a:t>
            </a:r>
          </a:p>
          <a:p>
            <a:pPr defTabSz="576072" hangingPunct="1">
              <a:defRPr sz="2772"/>
            </a:pPr>
            <a:r>
              <a:rPr lang="en-GB" sz="3200" dirty="0" smtClean="0"/>
              <a:t>recounted here are </a:t>
            </a:r>
            <a:r>
              <a:rPr lang="en-GB" sz="3200" b="1" i="1" dirty="0" smtClean="0">
                <a:solidFill>
                  <a:srgbClr val="FF0000"/>
                </a:solidFill>
              </a:rPr>
              <a:t>unique to me alone.</a:t>
            </a:r>
            <a:r>
              <a:rPr lang="en-GB" sz="3200" dirty="0" smtClean="0">
                <a:solidFill>
                  <a:schemeClr val="tx1"/>
                </a:solidFill>
              </a:rPr>
              <a:t>)</a:t>
            </a:r>
          </a:p>
          <a:p>
            <a:pPr defTabSz="576072" hangingPunct="1">
              <a:defRPr sz="2772"/>
            </a:pPr>
            <a:endParaRPr lang="en-GB" sz="3200" dirty="0"/>
          </a:p>
        </p:txBody>
      </p:sp>
    </p:spTree>
    <p:extLst>
      <p:ext uri="{BB962C8B-B14F-4D97-AF65-F5344CB8AC3E}">
        <p14:creationId xmlns:p14="http://schemas.microsoft.com/office/powerpoint/2010/main" val="2570786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 knew my manager / other quantitative reviewers would ask for report on ALL THREE endpoints."/>
          <p:cNvSpPr txBox="1">
            <a:spLocks/>
          </p:cNvSpPr>
          <p:nvPr/>
        </p:nvSpPr>
        <p:spPr>
          <a:xfrm>
            <a:off x="318356" y="116632"/>
            <a:ext cx="8507288" cy="6336704"/>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a:lstStyle>
          <a:p>
            <a:pPr defTabSz="576072" hangingPunct="1">
              <a:defRPr sz="2772"/>
            </a:pPr>
            <a:r>
              <a:rPr lang="en-GB" sz="4000" dirty="0" smtClean="0"/>
              <a:t>Go to email with link to data source…</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r</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ead and respond to 3 other emails…</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Download and read data into R…</a:t>
            </a:r>
          </a:p>
          <a:p>
            <a:pPr defTabSz="576072" hangingPunct="1">
              <a:defRPr sz="2772"/>
            </a:pPr>
            <a:endParaRPr lang="en-GB" sz="4000" dirty="0"/>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stop and answer colleague’s question(s)</a:t>
            </a:r>
          </a:p>
          <a:p>
            <a:pPr defTabSz="576072" hangingPunct="1">
              <a:defRPr sz="2772"/>
            </a:pPr>
            <a:r>
              <a:rPr lang="en-GB" sz="4000" i="1" dirty="0">
                <a:solidFill>
                  <a:schemeClr val="bg1">
                    <a:lumMod val="65000"/>
                  </a:schemeClr>
                </a:solidFill>
                <a:latin typeface="Times New Roman" panose="02020603050405020304" pitchFamily="18" charset="0"/>
                <a:cs typeface="Times New Roman" panose="02020603050405020304" pitchFamily="18" charset="0"/>
              </a:rPr>
              <a:t> about the </a:t>
            </a:r>
            <a:r>
              <a:rPr lang="en-GB" sz="4000" i="1" dirty="0" err="1">
                <a:solidFill>
                  <a:schemeClr val="bg1">
                    <a:lumMod val="65000"/>
                  </a:schemeClr>
                </a:solidFill>
                <a:latin typeface="Times New Roman" panose="02020603050405020304" pitchFamily="18" charset="0"/>
                <a:cs typeface="Times New Roman" panose="02020603050405020304" pitchFamily="18" charset="0"/>
              </a:rPr>
              <a:t>tidyverse</a:t>
            </a:r>
            <a:r>
              <a:rPr lang="en-GB" sz="4000" i="1" dirty="0" smtClean="0">
                <a:solidFill>
                  <a:schemeClr val="bg1">
                    <a:lumMod val="65000"/>
                  </a:schemeClr>
                </a:solidFill>
                <a:latin typeface="Times New Roman" panose="02020603050405020304" pitchFamily="18" charset="0"/>
                <a:cs typeface="Times New Roman" panose="02020603050405020304" pitchFamily="18" charset="0"/>
              </a:rPr>
              <a:t>…</a:t>
            </a: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r>
              <a:rPr lang="en-GB" sz="4000" dirty="0"/>
              <a:t>Wrangle data and plot it…</a:t>
            </a:r>
          </a:p>
          <a:p>
            <a:pPr defTabSz="576072" hangingPunct="1">
              <a:defRPr sz="2772"/>
            </a:pPr>
            <a:endParaRPr lang="en-GB" sz="4000" i="1" dirty="0" smtClean="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a:p>
            <a:pPr defTabSz="576072" hangingPunct="1">
              <a:defRPr sz="2772"/>
            </a:pPr>
            <a:endParaRPr lang="en-GB" sz="4000" i="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848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989</TotalTime>
  <Words>2389</Words>
  <Application>Microsoft Office PowerPoint</Application>
  <PresentationFormat>On-screen Show (4:3)</PresentationFormat>
  <Paragraphs>269</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The lazy and easily distracted report writer</vt:lpstr>
      <vt:lpstr>TL;DR &amp; Disclaimer</vt:lpstr>
      <vt:lpstr>PowerPoint Presentation</vt:lpstr>
      <vt:lpstr>Cutlery drawers &amp;  what they say about YOU</vt:lpstr>
      <vt:lpstr>Mine… (sorry / not sorry)</vt:lpstr>
      <vt:lpstr>PowerPoint Presentation</vt:lpstr>
      <vt:lpstr>Data analysis -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your audience?</vt:lpstr>
      <vt:lpstr>Notebooks / markdown vs scripts (for analysis)</vt:lpstr>
      <vt:lpstr>Also…</vt:lpstr>
      <vt:lpstr>Rule of three</vt:lpstr>
      <vt:lpstr>PowerPoint Presentation</vt:lpstr>
      <vt:lpstr>YAML header parameters</vt:lpstr>
      <vt:lpstr>Render with parameters</vt:lpstr>
      <vt:lpstr>Render with parameters</vt:lpstr>
      <vt:lpstr>PowerPoint Presentation</vt:lpstr>
      <vt:lpstr>PowerPoint Presentation</vt:lpstr>
      <vt:lpstr>PowerPoint Presentation</vt:lpstr>
      <vt:lpstr>PowerPoint Presentation</vt:lpstr>
      <vt:lpstr>PowerPoint Presentation</vt:lpstr>
      <vt:lpstr>More parameterisation</vt:lpstr>
      <vt:lpstr>PowerPoint Presentation</vt:lpstr>
      <vt:lpstr>Feel free to ask me questions,  but remember….  #untidyverse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lazy and easily distracted report writer</dc:title>
  <cp:lastModifiedBy>Smith, Mike K</cp:lastModifiedBy>
  <cp:revision>182</cp:revision>
  <dcterms:modified xsi:type="dcterms:W3CDTF">2019-01-18T08:58:21Z</dcterms:modified>
</cp:coreProperties>
</file>