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79" r:id="rId9"/>
    <p:sldId id="281" r:id="rId10"/>
    <p:sldId id="283" r:id="rId11"/>
    <p:sldId id="285" r:id="rId12"/>
    <p:sldId id="289" r:id="rId13"/>
    <p:sldId id="290" r:id="rId14"/>
    <p:sldId id="288" r:id="rId15"/>
    <p:sldId id="291" r:id="rId16"/>
    <p:sldId id="265" r:id="rId17"/>
    <p:sldId id="270" r:id="rId18"/>
    <p:sldId id="272" r:id="rId19"/>
    <p:sldId id="273" r:id="rId20"/>
    <p:sldId id="271" r:id="rId21"/>
    <p:sldId id="293" r:id="rId22"/>
    <p:sldId id="300" r:id="rId23"/>
    <p:sldId id="301" r:id="rId24"/>
    <p:sldId id="297" r:id="rId25"/>
    <p:sldId id="298" r:id="rId26"/>
    <p:sldId id="294" r:id="rId27"/>
    <p:sldId id="296" r:id="rId28"/>
    <p:sldId id="302" r:id="rId29"/>
    <p:sldId id="275" r:id="rId30"/>
    <p:sldId id="274" r:id="rId31"/>
    <p:sldId id="299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22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ihui.name/en/2018/09/notebook-wa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319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CJAtherton/chris-atherton-at-presentation-camp-london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205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07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lazy and easily distracted report writer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371600" y="4509120"/>
            <a:ext cx="6400800" cy="112968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859536">
              <a:lnSpc>
                <a:spcPct val="80000"/>
              </a:lnSpc>
              <a:spcBef>
                <a:spcPts val="400"/>
              </a:spcBef>
              <a:defRPr sz="2068"/>
            </a:pPr>
            <a:r>
              <a:rPr dirty="0"/>
              <a:t>Mike K Smith (</a:t>
            </a:r>
            <a:r>
              <a:rPr dirty="0" smtClean="0"/>
              <a:t>Pfizer</a:t>
            </a:r>
            <a:r>
              <a:rPr lang="en-GB" smtClean="0"/>
              <a:t> R&amp;D UK Ltd.</a:t>
            </a:r>
            <a:r>
              <a:rPr smtClean="0"/>
              <a:t>)</a:t>
            </a:r>
            <a:endParaRPr lang="en-GB" dirty="0" smtClean="0"/>
          </a:p>
          <a:p>
            <a:pPr defTabSz="859536">
              <a:lnSpc>
                <a:spcPct val="80000"/>
              </a:lnSpc>
              <a:spcBef>
                <a:spcPts val="400"/>
              </a:spcBef>
              <a:defRPr sz="2068"/>
            </a:pPr>
            <a:r>
              <a:rPr lang="en-GB" dirty="0" smtClean="0"/>
              <a:t>@</a:t>
            </a:r>
            <a:r>
              <a:rPr lang="en-GB" dirty="0" err="1" smtClean="0"/>
              <a:t>MikeKSmith</a:t>
            </a:r>
            <a:endParaRPr lang="en-GB" dirty="0" smtClean="0"/>
          </a:p>
          <a:p>
            <a:pPr defTabSz="859536">
              <a:lnSpc>
                <a:spcPct val="80000"/>
              </a:lnSpc>
              <a:spcBef>
                <a:spcPts val="400"/>
              </a:spcBef>
              <a:defRPr sz="2068"/>
            </a:pPr>
            <a:endParaRPr dirty="0"/>
          </a:p>
          <a:p>
            <a:pPr defTabSz="859536">
              <a:lnSpc>
                <a:spcPct val="80000"/>
              </a:lnSpc>
              <a:spcBef>
                <a:spcPts val="400"/>
              </a:spcBef>
              <a:defRPr sz="2068"/>
            </a:pPr>
            <a:r>
              <a:rPr dirty="0"/>
              <a:t>RStudio::</a:t>
            </a:r>
            <a:r>
              <a:rPr dirty="0" err="1"/>
              <a:t>conf</a:t>
            </a:r>
            <a:r>
              <a:rPr dirty="0"/>
              <a:t>(2019)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1601391"/>
            <a:ext cx="8507288" cy="3627809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LUNCH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an (unrelated) meeting / teleconference call.</a:t>
            </a:r>
            <a:endParaRPr lang="en-GB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265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836712"/>
            <a:ext cx="8507288" cy="5040560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dirty="0" smtClean="0"/>
              <a:t>Make better plots.</a:t>
            </a:r>
          </a:p>
          <a:p>
            <a:pPr defTabSz="576072" hangingPunct="1">
              <a:defRPr sz="2772"/>
            </a:pPr>
            <a:endParaRPr lang="en-GB" sz="4000" dirty="0" smtClean="0"/>
          </a:p>
          <a:p>
            <a:pPr defTabSz="576072" hangingPunct="1">
              <a:defRPr sz="2772"/>
            </a:pP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ollow an interesting link that </a:t>
            </a:r>
          </a:p>
          <a:p>
            <a:pPr defTabSz="576072" hangingPunct="1">
              <a:defRPr sz="2772"/>
            </a:pP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Mara </a:t>
            </a:r>
            <a:r>
              <a:rPr lang="en-GB" sz="4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Averick</a:t>
            </a: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en-GB" sz="4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dataandme</a:t>
            </a: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576072" hangingPunct="1">
              <a:defRPr sz="2772"/>
            </a:pP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posted on Twitter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dirty="0" smtClean="0"/>
              <a:t>Fit </a:t>
            </a:r>
            <a:r>
              <a:rPr lang="en-GB" sz="4000" dirty="0"/>
              <a:t>preliminary model to data.</a:t>
            </a:r>
          </a:p>
          <a:p>
            <a:pPr defTabSz="576072" hangingPunct="1">
              <a:defRPr sz="2772"/>
            </a:pPr>
            <a:endParaRPr lang="en-GB" sz="4000" dirty="0" smtClean="0"/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945564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404664"/>
            <a:ext cx="8507288" cy="5688632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b="1" i="1" dirty="0"/>
              <a:t>&lt;Next day</a:t>
            </a:r>
            <a:r>
              <a:rPr lang="en-GB" sz="4000" b="1" i="1" dirty="0" smtClean="0"/>
              <a:t>&gt;</a:t>
            </a:r>
          </a:p>
          <a:p>
            <a:pPr defTabSz="576072" hangingPunct="1">
              <a:defRPr sz="2772"/>
            </a:pPr>
            <a:endParaRPr lang="en-GB" sz="4000" b="1" i="1" dirty="0" smtClean="0"/>
          </a:p>
          <a:p>
            <a:pPr defTabSz="576072" hangingPunct="1">
              <a:defRPr sz="2772"/>
            </a:pPr>
            <a:r>
              <a:rPr lang="en-GB" sz="4000" dirty="0" smtClean="0"/>
              <a:t>Team find problem with data, </a:t>
            </a:r>
          </a:p>
          <a:p>
            <a:pPr defTabSz="576072" hangingPunct="1">
              <a:defRPr sz="2772"/>
            </a:pPr>
            <a:r>
              <a:rPr lang="en-GB" sz="4000" dirty="0" smtClean="0"/>
              <a:t>share new version of data.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dirty="0" smtClean="0"/>
              <a:t>Change input data and redo analysis.</a:t>
            </a:r>
          </a:p>
          <a:p>
            <a:pPr defTabSz="576072" hangingPunct="1">
              <a:defRPr sz="2772"/>
            </a:pPr>
            <a:endParaRPr lang="en-GB" sz="4000" dirty="0" smtClean="0"/>
          </a:p>
          <a:p>
            <a:pPr defTabSz="576072" hangingPunct="1">
              <a:defRPr sz="2772"/>
            </a:pPr>
            <a:r>
              <a:rPr lang="en-GB" sz="4000" dirty="0"/>
              <a:t>Check new version against </a:t>
            </a:r>
            <a:endParaRPr lang="en-GB" sz="4000" dirty="0" smtClean="0"/>
          </a:p>
          <a:p>
            <a:pPr defTabSz="576072" hangingPunct="1">
              <a:defRPr sz="2772"/>
            </a:pPr>
            <a:r>
              <a:rPr lang="en-GB" sz="4000" dirty="0" smtClean="0"/>
              <a:t>previous </a:t>
            </a:r>
            <a:r>
              <a:rPr lang="en-GB" sz="4000" dirty="0"/>
              <a:t>version.</a:t>
            </a:r>
          </a:p>
          <a:p>
            <a:pPr defTabSz="576072" hangingPunct="1">
              <a:defRPr sz="2772"/>
            </a:pP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13737783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1196752"/>
            <a:ext cx="8507288" cy="4392488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dirty="0" smtClean="0"/>
              <a:t>Discuss findings with my boss.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 expenses.</a:t>
            </a:r>
            <a:endParaRPr lang="en-GB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dirty="0" smtClean="0"/>
              <a:t>Circulate report.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b="1" dirty="0" smtClean="0"/>
              <a:t>DONE!!!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9580458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1716438"/>
            <a:ext cx="8507288" cy="3411785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b="1" i="1" dirty="0" smtClean="0"/>
              <a:t>&lt; 3 months pass &gt;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dirty="0" smtClean="0"/>
              <a:t>Review comments come back…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dirty="0" smtClean="0"/>
              <a:t>Wait… </a:t>
            </a:r>
            <a:r>
              <a:rPr lang="en-GB" sz="4000" dirty="0" err="1" smtClean="0"/>
              <a:t>Erm</a:t>
            </a:r>
            <a:r>
              <a:rPr lang="en-GB" sz="4000" dirty="0" smtClean="0"/>
              <a:t>… </a:t>
            </a:r>
            <a:r>
              <a:rPr lang="en-GB" sz="4000" b="1" i="1" dirty="0" smtClean="0"/>
              <a:t>WHAT</a:t>
            </a:r>
            <a:r>
              <a:rPr lang="en-GB" sz="4000" dirty="0" smtClean="0"/>
              <a:t> was I thinking?</a:t>
            </a:r>
          </a:p>
        </p:txBody>
      </p:sp>
    </p:spTree>
    <p:extLst>
      <p:ext uri="{BB962C8B-B14F-4D97-AF65-F5344CB8AC3E}">
        <p14:creationId xmlns:p14="http://schemas.microsoft.com/office/powerpoint/2010/main" val="15380721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2033439"/>
            <a:ext cx="8507288" cy="2791122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576072" hangingPunct="1">
              <a:defRPr sz="2772"/>
            </a:pPr>
            <a:r>
              <a:rPr lang="en-GB" sz="4000" dirty="0" smtClean="0"/>
              <a:t>To the rescue…</a:t>
            </a:r>
          </a:p>
          <a:p>
            <a:pPr algn="l" defTabSz="576072" hangingPunct="1">
              <a:defRPr sz="2772"/>
            </a:pPr>
            <a:endParaRPr lang="en-GB" sz="4000" dirty="0"/>
          </a:p>
          <a:p>
            <a:pPr algn="l" defTabSz="576072" hangingPunct="1">
              <a:defRPr sz="2772"/>
            </a:pPr>
            <a:r>
              <a:rPr lang="en-GB" sz="4000" dirty="0" err="1" smtClean="0"/>
              <a:t>rmarkdown</a:t>
            </a:r>
            <a:r>
              <a:rPr lang="en-GB" sz="4000" dirty="0" smtClean="0"/>
              <a:t> &amp; notebooks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55" y="1484784"/>
            <a:ext cx="2399488" cy="2780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56" y="3552538"/>
            <a:ext cx="2399488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588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ho is your audienc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Who is your </a:t>
            </a:r>
            <a:r>
              <a:rPr dirty="0" smtClean="0"/>
              <a:t>audience?</a:t>
            </a:r>
            <a:endParaRPr dirty="0"/>
          </a:p>
        </p:txBody>
      </p:sp>
      <p:sp>
        <p:nvSpPr>
          <p:cNvPr id="139" name="Present (distracted) 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Present (distracted) </a:t>
            </a:r>
            <a:r>
              <a:rPr b="1" i="1" dirty="0"/>
              <a:t>me</a:t>
            </a:r>
          </a:p>
          <a:p>
            <a:endParaRPr dirty="0"/>
          </a:p>
          <a:p>
            <a:r>
              <a:rPr dirty="0"/>
              <a:t>Future </a:t>
            </a:r>
            <a:r>
              <a:rPr lang="en-GB" dirty="0" smtClean="0"/>
              <a:t>(3 months later) </a:t>
            </a:r>
            <a:r>
              <a:rPr b="1" i="1" dirty="0" smtClean="0"/>
              <a:t>me</a:t>
            </a:r>
            <a:endParaRPr b="1" i="1" dirty="0"/>
          </a:p>
          <a:p>
            <a:endParaRPr dirty="0"/>
          </a:p>
          <a:p>
            <a:r>
              <a:rPr dirty="0"/>
              <a:t>Quantitative colleagues / reviewers</a:t>
            </a:r>
          </a:p>
          <a:p>
            <a:endParaRPr dirty="0"/>
          </a:p>
          <a:p>
            <a:r>
              <a:rPr dirty="0"/>
              <a:t>Decision makers (may not be quantitative)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 smtClean="0"/>
              <a:t>Notebooks / markdown </a:t>
            </a:r>
            <a:r>
              <a:rPr lang="en-GB" b="1" i="1" dirty="0" err="1" smtClean="0"/>
              <a:t>vs</a:t>
            </a:r>
            <a:r>
              <a:rPr lang="en-GB" dirty="0" smtClean="0"/>
              <a:t> </a:t>
            </a:r>
            <a:r>
              <a:rPr lang="en-GB" dirty="0" smtClean="0"/>
              <a:t>scripts</a:t>
            </a:r>
            <a:br>
              <a:rPr lang="en-GB" dirty="0" smtClean="0"/>
            </a:br>
            <a:r>
              <a:rPr lang="en-GB" b="1" i="1" dirty="0" smtClean="0"/>
              <a:t>(</a:t>
            </a:r>
            <a:r>
              <a:rPr lang="en-GB" b="1" i="1" dirty="0" smtClean="0"/>
              <a:t>for analysis)</a:t>
            </a:r>
            <a:endParaRPr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1" y="2124808"/>
            <a:ext cx="8613787" cy="2341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61083" y="5805264"/>
            <a:ext cx="59448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GB" dirty="0"/>
              <a:t>BUT, see also: </a:t>
            </a:r>
            <a:r>
              <a:rPr lang="en-GB" dirty="0">
                <a:hlinkClick r:id="rId3"/>
              </a:rPr>
              <a:t>https://yihui.name/en/2018/09/notebook-war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I </a:t>
            </a:r>
            <a:r>
              <a:rPr lang="en-GB" sz="3600" b="1" i="1" dirty="0"/>
              <a:t>knew</a:t>
            </a:r>
            <a:r>
              <a:rPr lang="en-GB" sz="3600" dirty="0"/>
              <a:t> my manager / other </a:t>
            </a:r>
            <a:r>
              <a:rPr lang="en-GB" sz="3600" dirty="0" smtClean="0"/>
              <a:t>reviewers </a:t>
            </a:r>
            <a:r>
              <a:rPr lang="en-GB" sz="3600" dirty="0"/>
              <a:t>would ask for reports </a:t>
            </a:r>
            <a:br>
              <a:rPr lang="en-GB" sz="3600" dirty="0"/>
            </a:br>
            <a:r>
              <a:rPr lang="en-GB" sz="3600" dirty="0"/>
              <a:t>on </a:t>
            </a:r>
            <a:r>
              <a:rPr lang="en-GB" sz="3600" dirty="0" smtClean="0"/>
              <a:t>the </a:t>
            </a:r>
            <a:r>
              <a:rPr lang="en-GB" sz="3600" b="1" i="1" dirty="0" smtClean="0"/>
              <a:t>THREE</a:t>
            </a:r>
            <a:r>
              <a:rPr lang="en-GB" sz="3600" dirty="0" smtClean="0"/>
              <a:t> different endpoints</a:t>
            </a:r>
            <a:r>
              <a:rPr lang="en-GB" sz="3600" dirty="0"/>
              <a:t>.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Also…</a:t>
            </a:r>
            <a:endParaRPr b="1" i="1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 of three</a:t>
            </a:r>
          </a:p>
        </p:txBody>
      </p:sp>
      <p:sp>
        <p:nvSpPr>
          <p:cNvPr id="1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Copy &amp; paste code ≥3 times?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Write and use a function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endParaRPr dirty="0"/>
          </a:p>
          <a:p>
            <a:r>
              <a:rPr dirty="0"/>
              <a:t>Perform analysis across ≥ 3 endpoints?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Multiple </a:t>
            </a:r>
            <a:r>
              <a:rPr dirty="0" smtClean="0"/>
              <a:t>markdown </a:t>
            </a:r>
            <a:r>
              <a:rPr dirty="0"/>
              <a:t>reports?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b="1" i="1" dirty="0">
                <a:solidFill>
                  <a:srgbClr val="FF0000"/>
                </a:solidFill>
              </a:rPr>
              <a:t>NOPE</a:t>
            </a:r>
            <a:r>
              <a:rPr dirty="0">
                <a:solidFill>
                  <a:srgbClr val="FF0000"/>
                </a:solidFill>
              </a:rPr>
              <a:t>. </a:t>
            </a:r>
            <a:r>
              <a:rPr b="1" i="1" dirty="0" err="1"/>
              <a:t>Parameterised</a:t>
            </a:r>
            <a:r>
              <a:rPr dirty="0"/>
              <a:t> reports.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TL;DR - Disclaimer</a:t>
            </a:r>
          </a:p>
        </p:txBody>
      </p:sp>
      <p:sp>
        <p:nvSpPr>
          <p:cNvPr id="1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rPr dirty="0"/>
              <a:t>I used </a:t>
            </a:r>
            <a:r>
              <a:rPr dirty="0" err="1"/>
              <a:t>rmarkdown</a:t>
            </a:r>
            <a:r>
              <a:rPr dirty="0"/>
              <a:t> notebooks / documents to write up </a:t>
            </a:r>
            <a:r>
              <a:rPr dirty="0" smtClean="0"/>
              <a:t>a</a:t>
            </a:r>
            <a:r>
              <a:rPr lang="en-GB" dirty="0" smtClean="0"/>
              <a:t>n exploratory </a:t>
            </a:r>
            <a:r>
              <a:rPr dirty="0" smtClean="0"/>
              <a:t>analysis </a:t>
            </a:r>
            <a:r>
              <a:rPr dirty="0"/>
              <a:t>to share with a drug development team.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dirty="0" smtClean="0"/>
              <a:t>Statistician</a:t>
            </a:r>
            <a:endParaRPr dirty="0"/>
          </a:p>
          <a:p>
            <a:pPr marL="742950" lvl="1" indent="-285750">
              <a:spcBef>
                <a:spcPts val="600"/>
              </a:spcBef>
              <a:defRPr sz="2500"/>
            </a:pPr>
            <a:r>
              <a:rPr dirty="0" smtClean="0"/>
              <a:t>Clinical Pharmacologist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dirty="0" smtClean="0"/>
              <a:t>Clinician</a:t>
            </a:r>
            <a:endParaRPr dirty="0"/>
          </a:p>
          <a:p>
            <a:pPr marL="742950" lvl="1" indent="-285750">
              <a:spcBef>
                <a:spcPts val="600"/>
              </a:spcBef>
              <a:defRPr sz="2500"/>
            </a:pPr>
            <a:r>
              <a:rPr dirty="0"/>
              <a:t>My </a:t>
            </a:r>
            <a:r>
              <a:rPr dirty="0" smtClean="0"/>
              <a:t>manager</a:t>
            </a:r>
            <a:endParaRPr dirty="0"/>
          </a:p>
          <a:p>
            <a:pPr>
              <a:spcBef>
                <a:spcPts val="600"/>
              </a:spcBef>
              <a:defRPr sz="2900"/>
            </a:pPr>
            <a:r>
              <a:rPr dirty="0"/>
              <a:t>The analysis presented here is </a:t>
            </a:r>
            <a:r>
              <a:rPr b="1" i="1" dirty="0">
                <a:solidFill>
                  <a:srgbClr val="FF0000"/>
                </a:solidFill>
              </a:rPr>
              <a:t>NOT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/>
              <a:t>that analysis (for confidentiality) but it has similar attributes.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automation.png" descr="autom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600" y="620688"/>
            <a:ext cx="5130800" cy="518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4730333" y="5980639"/>
            <a:ext cx="24070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GB" dirty="0">
                <a:hlinkClick r:id="rId3"/>
              </a:rPr>
              <a:t>https://xkcd.com/1319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1"/>
          <a:stretch/>
        </p:blipFill>
        <p:spPr bwMode="auto">
          <a:xfrm>
            <a:off x="200560" y="1340768"/>
            <a:ext cx="8799408" cy="4225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2492896"/>
            <a:ext cx="2376264" cy="144016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" name="Straight Arrow Connector 6"/>
          <p:cNvCxnSpPr>
            <a:stCxn id="8" idx="1"/>
            <a:endCxn id="4" idx="3"/>
          </p:cNvCxnSpPr>
          <p:nvPr/>
        </p:nvCxnSpPr>
        <p:spPr>
          <a:xfrm flipH="1" flipV="1">
            <a:off x="3203848" y="3212976"/>
            <a:ext cx="2326433" cy="28454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5530281" y="2204864"/>
            <a:ext cx="2952328" cy="25853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Parameters that can be used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i</a:t>
            </a: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the code / </a:t>
            </a:r>
            <a:r>
              <a:rPr kumimoji="0" lang="en-GB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knitr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options.</a:t>
            </a:r>
          </a:p>
          <a:p>
            <a:endParaRPr lang="en-GB" dirty="0" smtClean="0"/>
          </a:p>
          <a:p>
            <a:r>
              <a:rPr lang="en-GB" dirty="0" smtClean="0"/>
              <a:t>Note </a:t>
            </a:r>
            <a:r>
              <a:rPr lang="en-GB" dirty="0"/>
              <a:t>that endpoint has only three choices,</a:t>
            </a:r>
          </a:p>
          <a:p>
            <a:r>
              <a:rPr lang="en-GB" dirty="0"/>
              <a:t>and a default value (HAMDTL17)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NB. A bit like Shiny inputs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YAML header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3775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 with parameters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02" b="61117"/>
          <a:stretch/>
        </p:blipFill>
        <p:spPr>
          <a:xfrm>
            <a:off x="389423" y="1268760"/>
            <a:ext cx="8359041" cy="47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2393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Render with 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82" b="36329"/>
          <a:stretch/>
        </p:blipFill>
        <p:spPr>
          <a:xfrm>
            <a:off x="1580794" y="1196752"/>
            <a:ext cx="5976664" cy="55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483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7728"/>
            <a:ext cx="6302760" cy="6182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43808" y="1245315"/>
            <a:ext cx="504056" cy="14401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6" name="Straight Arrow Connector 5"/>
          <p:cNvCxnSpPr>
            <a:stCxn id="7" idx="1"/>
            <a:endCxn id="4" idx="3"/>
          </p:cNvCxnSpPr>
          <p:nvPr/>
        </p:nvCxnSpPr>
        <p:spPr>
          <a:xfrm flipH="1" flipV="1">
            <a:off x="3347864" y="1317323"/>
            <a:ext cx="3312368" cy="242380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6660232" y="3140968"/>
            <a:ext cx="244827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Using </a:t>
            </a:r>
            <a:r>
              <a:rPr kumimoji="0" lang="en-GB" sz="1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params$endpoint</a:t>
            </a:r>
            <a:endParaRPr kumimoji="0" lang="en-GB" sz="1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cs typeface="Courier New" panose="02070309020205020404" pitchFamily="49" charset="0"/>
              </a:rPr>
              <a:t>i</a:t>
            </a:r>
            <a:r>
              <a:rPr lang="en-GB" dirty="0" smtClean="0">
                <a:cs typeface="Courier New" panose="02070309020205020404" pitchFamily="49" charset="0"/>
              </a:rPr>
              <a:t>n markdown text, plot code</a:t>
            </a:r>
            <a:endParaRPr kumimoji="0" lang="en-GB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9712" y="3645024"/>
            <a:ext cx="792088" cy="23946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Straight Arrow Connector 8"/>
          <p:cNvCxnSpPr>
            <a:stCxn id="7" idx="1"/>
            <a:endCxn id="8" idx="3"/>
          </p:cNvCxnSpPr>
          <p:nvPr/>
        </p:nvCxnSpPr>
        <p:spPr>
          <a:xfrm flipH="1">
            <a:off x="2771800" y="3741132"/>
            <a:ext cx="3888432" cy="2362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/>
          <p:cNvSpPr/>
          <p:nvPr/>
        </p:nvSpPr>
        <p:spPr>
          <a:xfrm>
            <a:off x="1794948" y="4557683"/>
            <a:ext cx="216024" cy="64807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Straight Arrow Connector 14"/>
          <p:cNvCxnSpPr>
            <a:stCxn id="7" idx="1"/>
            <a:endCxn id="12" idx="3"/>
          </p:cNvCxnSpPr>
          <p:nvPr/>
        </p:nvCxnSpPr>
        <p:spPr>
          <a:xfrm flipH="1">
            <a:off x="2010972" y="3741132"/>
            <a:ext cx="4649260" cy="114058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6364385" y="332656"/>
            <a:ext cx="2807818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params</a:t>
            </a:r>
            <a:r>
              <a:rPr kumimoji="0" lang="en-GB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endpoint: </a:t>
            </a:r>
            <a:r>
              <a:rPr kumimoji="0" lang="en-GB" sz="1600" b="1" i="1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HAMDTL17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quantAudience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en-GB" sz="1600" b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6724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2296" y="620688"/>
            <a:ext cx="8799408" cy="5184576"/>
            <a:chOff x="172296" y="260648"/>
            <a:chExt cx="8799408" cy="518457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96" y="260648"/>
              <a:ext cx="8799408" cy="518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27584" y="1412776"/>
              <a:ext cx="2376264" cy="1440160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7584" y="4581128"/>
              <a:ext cx="7776864" cy="720080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7" name="Straight Arrow Connector 6"/>
            <p:cNvCxnSpPr>
              <a:stCxn id="8" idx="1"/>
              <a:endCxn id="4" idx="3"/>
            </p:cNvCxnSpPr>
            <p:nvPr/>
          </p:nvCxnSpPr>
          <p:spPr>
            <a:xfrm flipH="1">
              <a:off x="3203848" y="2132856"/>
              <a:ext cx="1371166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/>
            <p:cNvSpPr txBox="1"/>
            <p:nvPr/>
          </p:nvSpPr>
          <p:spPr>
            <a:xfrm>
              <a:off x="4575014" y="1809691"/>
              <a:ext cx="2788582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dirty="0" smtClean="0"/>
                <a:t>Parameters that can be used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dirty="0"/>
                <a:t>i</a:t>
              </a:r>
              <a:r>
                <a:rPr kumimoji="0" lang="en-GB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n</a:t>
              </a:r>
              <a:r>
                <a:rPr kumimoji="0" lang="en-GB" sz="18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the code / </a:t>
              </a:r>
              <a:r>
                <a:rPr kumimoji="0" lang="en-GB" sz="1800" b="0" i="0" u="none" strike="noStrike" cap="none" spc="0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knitr</a:t>
              </a:r>
              <a:r>
                <a:rPr kumimoji="0" lang="en-GB" sz="18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options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6442" y="3862791"/>
              <a:ext cx="5052022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r>
                <a:rPr lang="en-GB" dirty="0" err="1" smtClean="0"/>
                <a:t>Knitr</a:t>
              </a:r>
              <a:r>
                <a:rPr lang="en-GB" dirty="0" smtClean="0"/>
                <a:t> options:</a:t>
              </a:r>
            </a:p>
            <a:p>
              <a:r>
                <a:rPr lang="en-GB" dirty="0" smtClean="0"/>
                <a:t>Show code in output </a:t>
              </a:r>
              <a:r>
                <a:rPr lang="en-GB" b="1" i="1" dirty="0" smtClean="0">
                  <a:solidFill>
                    <a:srgbClr val="FF0000"/>
                  </a:solidFill>
                </a:rPr>
                <a:t>ONLY IF</a:t>
              </a:r>
              <a:r>
                <a:rPr lang="en-GB" dirty="0" smtClean="0"/>
                <a:t> quantitative audience, </a:t>
              </a:r>
              <a:endPara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>
              <a:off x="2051720" y="4185956"/>
              <a:ext cx="1644722" cy="755212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48005433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83072" y="332656"/>
            <a:ext cx="8560845" cy="2160240"/>
            <a:chOff x="283072" y="332656"/>
            <a:chExt cx="8560845" cy="21602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60"/>
            <a:stretch/>
          </p:blipFill>
          <p:spPr bwMode="auto">
            <a:xfrm>
              <a:off x="283072" y="708042"/>
              <a:ext cx="8560845" cy="17848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83072" y="332656"/>
              <a:ext cx="6164506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dirty="0" smtClean="0"/>
                <a:t>Rename endpoint variable(s) to “outcome” (simplifies later code)</a:t>
              </a:r>
              <a:endPara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3072" y="2968096"/>
            <a:ext cx="8594381" cy="1180984"/>
            <a:chOff x="283072" y="2785065"/>
            <a:chExt cx="8594381" cy="118098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1" b="22716"/>
            <a:stretch/>
          </p:blipFill>
          <p:spPr bwMode="auto">
            <a:xfrm>
              <a:off x="316608" y="3154395"/>
              <a:ext cx="8560845" cy="8116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83072" y="2785065"/>
              <a:ext cx="593688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Run this code</a:t>
              </a:r>
              <a:r>
                <a:rPr kumimoji="0" lang="en-GB" sz="1800" b="1" i="1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  <a:r>
                <a:rPr kumimoji="0" lang="en-GB" sz="1800" b="1" i="1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ONLY</a:t>
              </a:r>
              <a:r>
                <a:rPr kumimoji="0" lang="en-GB" sz="18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  <a:r>
                <a:rPr kumimoji="0" lang="en-GB" sz="1800" b="1" i="1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IF</a:t>
              </a:r>
              <a:r>
                <a:rPr kumimoji="0" lang="en-GB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  <a:r>
                <a:rPr kumimoji="0" lang="en-GB" sz="1800" b="1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params$quantAudience</a:t>
              </a:r>
              <a:r>
                <a:rPr kumimoji="0" lang="en-GB" sz="18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= TRUE</a:t>
              </a:r>
              <a:endPara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15715" y="3212976"/>
              <a:ext cx="2520280" cy="216024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5572" y="4606669"/>
            <a:ext cx="8588345" cy="1270603"/>
            <a:chOff x="255572" y="4134408"/>
            <a:chExt cx="8588345" cy="1270603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901"/>
            <a:stretch/>
          </p:blipFill>
          <p:spPr bwMode="auto">
            <a:xfrm>
              <a:off x="283072" y="4606599"/>
              <a:ext cx="8560845" cy="7984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55572" y="4134408"/>
              <a:ext cx="856084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Run</a:t>
              </a:r>
              <a:r>
                <a:rPr lang="en-GB" b="1" i="1" dirty="0">
                  <a:solidFill>
                    <a:schemeClr val="tx1"/>
                  </a:solidFill>
                </a:rPr>
                <a:t> </a:t>
              </a:r>
              <a:r>
                <a:rPr kumimoji="0" lang="en-GB" sz="1800" b="1" i="1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ONLY</a:t>
              </a:r>
              <a:r>
                <a:rPr kumimoji="0" lang="en-GB" sz="18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  <a:r>
                <a:rPr kumimoji="0" lang="en-GB" sz="1800" b="1" i="1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IF</a:t>
              </a:r>
              <a:r>
                <a:rPr kumimoji="0" lang="en-GB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  <a:r>
                <a:rPr kumimoji="0" lang="en-GB" sz="1800" b="1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params$quantAudience</a:t>
              </a:r>
              <a:r>
                <a:rPr kumimoji="0" lang="en-GB" sz="18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= </a:t>
              </a:r>
              <a:r>
                <a:rPr kumimoji="0" lang="en-GB" sz="18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TRUE</a:t>
              </a:r>
              <a:r>
                <a:rPr kumimoji="0" lang="en-GB" sz="18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, </a:t>
              </a:r>
              <a:r>
                <a:rPr lang="en-GB" dirty="0" smtClean="0">
                  <a:solidFill>
                    <a:schemeClr val="tx1"/>
                  </a:solidFill>
                </a:rPr>
                <a:t>to</a:t>
              </a:r>
              <a:r>
                <a:rPr lang="en-GB" dirty="0" smtClean="0">
                  <a:solidFill>
                    <a:srgbClr val="FF0000"/>
                  </a:solidFill>
                </a:rPr>
                <a:t> </a:t>
              </a:r>
              <a:r>
                <a:rPr lang="en-GB" dirty="0" smtClean="0"/>
                <a:t>pull in text </a:t>
              </a:r>
              <a:r>
                <a:rPr lang="en-GB" b="1" i="1" dirty="0" smtClean="0">
                  <a:solidFill>
                    <a:srgbClr val="FF0000"/>
                  </a:solidFill>
                </a:rPr>
                <a:t>from child document</a:t>
              </a:r>
              <a:endParaRPr kumimoji="0" lang="en-GB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05630" y="4737203"/>
              <a:ext cx="2520280" cy="216024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5534" y="4900955"/>
              <a:ext cx="3240361" cy="216024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39552" y="1412776"/>
            <a:ext cx="6984776" cy="64807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8815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9090" y="334329"/>
            <a:ext cx="268438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params</a:t>
            </a:r>
            <a:r>
              <a:rPr kumimoji="0" lang="en-GB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endpoint: HAMDTL17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quantAudience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en-GB" sz="1600" b="1" i="1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" y="309504"/>
            <a:ext cx="6336704" cy="6215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stCxn id="6" idx="1"/>
          </p:cNvCxnSpPr>
          <p:nvPr/>
        </p:nvCxnSpPr>
        <p:spPr>
          <a:xfrm flipH="1" flipV="1">
            <a:off x="5580113" y="2420889"/>
            <a:ext cx="1655918" cy="369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7236031" y="2239914"/>
            <a:ext cx="124809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Code shown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 flipV="1">
            <a:off x="5624860" y="4221088"/>
            <a:ext cx="1655918" cy="369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7280778" y="4040113"/>
            <a:ext cx="12064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Data shown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 flipV="1">
            <a:off x="5595870" y="6021288"/>
            <a:ext cx="1655918" cy="369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7251788" y="5840313"/>
            <a:ext cx="13811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Child doc text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5580112" y="3033911"/>
            <a:ext cx="1655918" cy="369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7236030" y="2852936"/>
            <a:ext cx="10621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Chunk run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7838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9090" y="365757"/>
            <a:ext cx="268438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params</a:t>
            </a:r>
            <a:r>
              <a:rPr kumimoji="0" lang="en-GB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endpoint: </a:t>
            </a:r>
            <a:r>
              <a:rPr kumimoji="0" lang="en-GB" sz="1600" b="1" i="1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HAMDTL17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quantAudience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en-GB" sz="1600" b="1" i="1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" y="309504"/>
            <a:ext cx="6336704" cy="6215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80268" y="637016"/>
            <a:ext cx="1810428" cy="28803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 flipV="1">
            <a:off x="4390696" y="781032"/>
            <a:ext cx="2197528" cy="293600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6588224" y="1484784"/>
            <a:ext cx="2448271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RStudio Connect allows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y</a:t>
            </a:r>
            <a:r>
              <a:rPr lang="en-GB" baseline="0" dirty="0" smtClean="0"/>
              <a:t>ou</a:t>
            </a:r>
            <a:r>
              <a:rPr lang="en-GB" dirty="0" smtClean="0"/>
              <a:t> (or visitor to your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p</a:t>
            </a: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age) to </a:t>
            </a: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specify parameters and render a parameterised report </a:t>
            </a:r>
            <a:r>
              <a:rPr lang="en-GB" dirty="0" smtClean="0"/>
              <a:t>and then to save that </a:t>
            </a: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as a named item</a:t>
            </a: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.</a:t>
            </a:r>
            <a:endParaRPr kumimoji="0" lang="en-GB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You </a:t>
            </a: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can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then have</a:t>
            </a:r>
            <a:endParaRPr kumimoji="0" lang="en-GB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p</a:t>
            </a:r>
            <a:r>
              <a:rPr lang="en-GB" baseline="0" dirty="0" smtClean="0"/>
              <a:t>re-rendered reports for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v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arious audiences ready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t</a:t>
            </a:r>
            <a:r>
              <a:rPr lang="en-GB" baseline="0" dirty="0" smtClean="0"/>
              <a:t>o go…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Straight Arrow Connector 7"/>
          <p:cNvCxnSpPr>
            <a:endCxn id="9" idx="3"/>
          </p:cNvCxnSpPr>
          <p:nvPr/>
        </p:nvCxnSpPr>
        <p:spPr>
          <a:xfrm flipH="1">
            <a:off x="323528" y="2420888"/>
            <a:ext cx="6264696" cy="97210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/>
          <p:cNvSpPr/>
          <p:nvPr/>
        </p:nvSpPr>
        <p:spPr>
          <a:xfrm>
            <a:off x="0" y="3140968"/>
            <a:ext cx="323528" cy="50405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46612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ore parameter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parameterisation</a:t>
            </a:r>
          </a:p>
        </p:txBody>
      </p:sp>
      <p:sp>
        <p:nvSpPr>
          <p:cNvPr id="166" name="Question: how to show data source etc. for quantitative folks, results only for decision makers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64032" indent="-264032" defTabSz="704087">
              <a:spcBef>
                <a:spcPts val="500"/>
              </a:spcBef>
              <a:defRPr sz="2464"/>
            </a:pPr>
            <a:r>
              <a:rPr dirty="0" smtClean="0"/>
              <a:t>Question</a:t>
            </a:r>
            <a:r>
              <a:rPr dirty="0"/>
              <a:t>: how to show correct analysis for non-continuous endpoint?</a:t>
            </a:r>
          </a:p>
          <a:p>
            <a:pPr marL="616076" lvl="1" indent="-264032" defTabSz="704087">
              <a:spcBef>
                <a:spcPts val="500"/>
              </a:spcBef>
              <a:buChar char="•"/>
              <a:defRPr sz="2464"/>
            </a:pPr>
            <a:r>
              <a:rPr lang="en-GB" dirty="0" smtClean="0"/>
              <a:t>Change analysis type in code depending on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params$endpoint</a:t>
            </a:r>
            <a:r>
              <a:rPr lang="en-GB" dirty="0" smtClean="0"/>
              <a:t>.</a:t>
            </a:r>
            <a:endParaRPr dirty="0"/>
          </a:p>
          <a:p>
            <a:pPr marL="616076" lvl="1" indent="-264032" defTabSz="704087">
              <a:spcBef>
                <a:spcPts val="500"/>
              </a:spcBef>
              <a:buChar char="•"/>
              <a:defRPr sz="2464"/>
            </a:pPr>
            <a:endParaRPr dirty="0"/>
          </a:p>
          <a:p>
            <a:pPr marL="264032" indent="-264032" defTabSz="704087">
              <a:spcBef>
                <a:spcPts val="500"/>
              </a:spcBef>
              <a:defRPr sz="2464"/>
            </a:pPr>
            <a:r>
              <a:rPr dirty="0"/>
              <a:t>Question: what to do </a:t>
            </a:r>
            <a:r>
              <a:rPr dirty="0" smtClean="0"/>
              <a:t>if</a:t>
            </a:r>
            <a:r>
              <a:rPr lang="en-GB" dirty="0" smtClean="0"/>
              <a:t> something goes wrong in the analysis?</a:t>
            </a:r>
            <a:endParaRPr dirty="0"/>
          </a:p>
          <a:p>
            <a:pPr marL="616076" lvl="1" indent="-264032" defTabSz="704087">
              <a:spcBef>
                <a:spcPts val="500"/>
              </a:spcBef>
              <a:buChar char="•"/>
              <a:defRPr sz="2464"/>
            </a:pPr>
            <a:r>
              <a:rPr lang="en-GB" dirty="0" smtClean="0"/>
              <a:t>Check for errors and handle appropriately using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tryCatch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GB" dirty="0" smtClean="0"/>
          </a:p>
          <a:p>
            <a:pPr marL="616076" lvl="1" indent="-264032" defTabSz="704087">
              <a:spcBef>
                <a:spcPts val="500"/>
              </a:spcBef>
              <a:buChar char="•"/>
              <a:defRPr sz="2464"/>
            </a:pPr>
            <a:r>
              <a:rPr lang="en-GB" dirty="0" smtClean="0"/>
              <a:t>Insert child document text: </a:t>
            </a:r>
            <a:r>
              <a:rPr dirty="0" smtClean="0"/>
              <a:t>“</a:t>
            </a:r>
            <a:r>
              <a:rPr lang="en-GB" b="1" i="1" dirty="0" smtClean="0">
                <a:solidFill>
                  <a:srgbClr val="FF0000"/>
                </a:solidFill>
              </a:rPr>
              <a:t>EMERGENCY! </a:t>
            </a:r>
            <a:r>
              <a:rPr lang="en-GB" dirty="0" smtClean="0"/>
              <a:t>Something has gone wrong… Contact </a:t>
            </a:r>
            <a:r>
              <a:rPr dirty="0" smtClean="0"/>
              <a:t>your </a:t>
            </a:r>
            <a:r>
              <a:rPr lang="en-GB" dirty="0" smtClean="0"/>
              <a:t>data scientist</a:t>
            </a:r>
            <a:r>
              <a:rPr dirty="0" smtClean="0"/>
              <a:t>!”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3"/>
          <p:cNvSpPr txBox="1"/>
          <p:nvPr/>
        </p:nvSpPr>
        <p:spPr>
          <a:xfrm>
            <a:off x="1619671" y="1772816"/>
            <a:ext cx="5472610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/>
            </a:lvl1pPr>
          </a:lstStyle>
          <a:p>
            <a:r>
              <a:t>Your (my) brain is lazy, shallow, and easily distracted.</a:t>
            </a:r>
          </a:p>
        </p:txBody>
      </p:sp>
      <p:sp>
        <p:nvSpPr>
          <p:cNvPr id="119" name="TextBox 4"/>
          <p:cNvSpPr txBox="1"/>
          <p:nvPr/>
        </p:nvSpPr>
        <p:spPr>
          <a:xfrm>
            <a:off x="1619671" y="5013176"/>
            <a:ext cx="546078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https://www.slideshare.net/CJAtherton/chris-atherton-at-presentation-camp-london</a:t>
            </a:r>
            <a:r>
              <a:rPr sz="1200" dirty="0"/>
              <a:t>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s_it_worth_the_time.png" descr="is_it_worth_the_ti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150" y="332656"/>
            <a:ext cx="7251700" cy="589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5790782" y="6304005"/>
            <a:ext cx="24070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GB" dirty="0">
                <a:hlinkClick r:id="rId3"/>
              </a:rPr>
              <a:t>https://xkcd.com/1205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ine… (sorry, not sorry)"/>
          <p:cNvSpPr txBox="1">
            <a:spLocks noGrp="1"/>
          </p:cNvSpPr>
          <p:nvPr>
            <p:ph type="title"/>
          </p:nvPr>
        </p:nvSpPr>
        <p:spPr>
          <a:xfrm>
            <a:off x="4572000" y="764704"/>
            <a:ext cx="4392488" cy="51067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Feel free to ask me questions, </a:t>
            </a:r>
            <a:br>
              <a:rPr lang="en-GB" dirty="0" smtClean="0"/>
            </a:br>
            <a:r>
              <a:rPr lang="en-GB" dirty="0" smtClean="0"/>
              <a:t>but remember….</a:t>
            </a:r>
            <a:endParaRPr dirty="0"/>
          </a:p>
        </p:txBody>
      </p:sp>
      <p:pic>
        <p:nvPicPr>
          <p:cNvPr id="127" name="cutlery_MKS.jpg" descr="cutlery_MK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11351"/>
          <a:stretch>
            <a:fillRect/>
          </a:stretch>
        </p:blipFill>
        <p:spPr>
          <a:xfrm>
            <a:off x="179512" y="764704"/>
            <a:ext cx="4320480" cy="510672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7164288" y="6228022"/>
            <a:ext cx="14308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@</a:t>
            </a:r>
            <a:r>
              <a:rPr kumimoji="0" lang="en-GB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MikeKSmith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86981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tlery drawers &amp;…"/>
          <p:cNvSpPr txBox="1"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7"/>
          </a:xfrm>
          <a:prstGeom prst="rect">
            <a:avLst/>
          </a:prstGeom>
        </p:spPr>
        <p:txBody>
          <a:bodyPr/>
          <a:lstStyle/>
          <a:p>
            <a:r>
              <a:t>Cutlery drawers &amp; </a:t>
            </a:r>
          </a:p>
          <a:p>
            <a:r>
              <a:t>what they say about YOU</a:t>
            </a:r>
          </a:p>
        </p:txBody>
      </p:sp>
      <p:pic>
        <p:nvPicPr>
          <p:cNvPr id="122" name="cutlery_Hadley.jpg" descr="cutlery_Hadle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45" y="2008659"/>
            <a:ext cx="2873926" cy="38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cutlery_JimHester.jpg" descr="cutlery_JimHester.jpg"/>
          <p:cNvPicPr>
            <a:picLocks noChangeAspect="1"/>
          </p:cNvPicPr>
          <p:nvPr/>
        </p:nvPicPr>
        <p:blipFill>
          <a:blip r:embed="rId3">
            <a:extLst/>
          </a:blip>
          <a:srcRect l="10138" r="11634"/>
          <a:stretch>
            <a:fillRect/>
          </a:stretch>
        </p:blipFill>
        <p:spPr>
          <a:xfrm>
            <a:off x="3032125" y="2484747"/>
            <a:ext cx="3003693" cy="2879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cutlery_Mara.jpg" descr="cutlery_Mara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28529" y="1955800"/>
            <a:ext cx="2953216" cy="393762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4067944" y="6341655"/>
            <a:ext cx="49125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HT: @</a:t>
            </a:r>
            <a:r>
              <a:rPr kumimoji="0" lang="en-GB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HadleyWickham</a:t>
            </a: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@</a:t>
            </a:r>
            <a:r>
              <a:rPr kumimoji="0" lang="en-GB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jimhester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_, @</a:t>
            </a:r>
            <a:r>
              <a:rPr kumimoji="0" lang="en-GB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dataandme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ine… (sorry, not sorry)"/>
          <p:cNvSpPr txBox="1"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7"/>
          </a:xfrm>
          <a:prstGeom prst="rect">
            <a:avLst/>
          </a:prstGeom>
        </p:spPr>
        <p:txBody>
          <a:bodyPr/>
          <a:lstStyle/>
          <a:p>
            <a:r>
              <a:rPr dirty="0"/>
              <a:t>Mine… (</a:t>
            </a:r>
            <a:r>
              <a:rPr dirty="0" smtClean="0"/>
              <a:t>sorry</a:t>
            </a:r>
            <a:r>
              <a:rPr lang="en-GB" dirty="0" smtClean="0"/>
              <a:t> /</a:t>
            </a:r>
            <a:r>
              <a:rPr dirty="0" smtClean="0"/>
              <a:t> </a:t>
            </a:r>
            <a:r>
              <a:rPr dirty="0"/>
              <a:t>not sorry)</a:t>
            </a:r>
          </a:p>
        </p:txBody>
      </p:sp>
      <p:pic>
        <p:nvPicPr>
          <p:cNvPr id="127" name="cutlery_MKS.jpg" descr="cutlery_MK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11351"/>
          <a:stretch>
            <a:fillRect/>
          </a:stretch>
        </p:blipFill>
        <p:spPr>
          <a:xfrm>
            <a:off x="2255837" y="1242601"/>
            <a:ext cx="4632255" cy="5475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home_organization.png" descr="home_orga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0050" y="1257300"/>
            <a:ext cx="5803900" cy="43434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5066883" y="6165304"/>
            <a:ext cx="24070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GB" dirty="0">
                <a:hlinkClick r:id="rId3"/>
              </a:rPr>
              <a:t>https://xkcd.com/1077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80"/>
            <a:ext cx="8229600" cy="1143001"/>
          </a:xfrm>
        </p:spPr>
        <p:txBody>
          <a:bodyPr>
            <a:normAutofit/>
          </a:bodyPr>
          <a:lstStyle/>
          <a:p>
            <a:r>
              <a:rPr lang="en-GB" dirty="0" smtClean="0"/>
              <a:t>Data </a:t>
            </a:r>
            <a:r>
              <a:rPr lang="en-GB" dirty="0"/>
              <a:t>analysis - THEORY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2" y="1948092"/>
            <a:ext cx="8033438" cy="2952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28184" y="5085184"/>
            <a:ext cx="23333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GB" dirty="0">
                <a:hlinkClick r:id="rId3"/>
              </a:rPr>
              <a:t>https://r4ds.had.co.nz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5488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2033438"/>
            <a:ext cx="8507288" cy="3699817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dirty="0" smtClean="0"/>
              <a:t>Data Analysis – In practice….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3200" dirty="0" smtClean="0"/>
              <a:t>(</a:t>
            </a:r>
            <a:r>
              <a:rPr lang="en-GB" sz="3200" b="1" i="1" dirty="0" smtClean="0"/>
              <a:t>DISCLAIMER</a:t>
            </a:r>
            <a:r>
              <a:rPr lang="en-GB" sz="3200" dirty="0" smtClean="0"/>
              <a:t>: I’m </a:t>
            </a:r>
            <a:r>
              <a:rPr lang="en-GB" sz="3200" b="1" i="1" dirty="0" smtClean="0">
                <a:solidFill>
                  <a:srgbClr val="FF0000"/>
                </a:solidFill>
              </a:rPr>
              <a:t>sure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smtClean="0"/>
              <a:t>the experiences </a:t>
            </a:r>
          </a:p>
          <a:p>
            <a:pPr defTabSz="576072" hangingPunct="1">
              <a:defRPr sz="2772"/>
            </a:pPr>
            <a:r>
              <a:rPr lang="en-GB" sz="3200" dirty="0" smtClean="0"/>
              <a:t>recounted here are </a:t>
            </a:r>
            <a:r>
              <a:rPr lang="en-GB" sz="3200" b="1" i="1" dirty="0" smtClean="0">
                <a:solidFill>
                  <a:srgbClr val="FF0000"/>
                </a:solidFill>
              </a:rPr>
              <a:t>unique to me alone.</a:t>
            </a:r>
          </a:p>
          <a:p>
            <a:pPr defTabSz="576072" hangingPunct="1">
              <a:defRPr sz="2772"/>
            </a:pPr>
            <a:r>
              <a:rPr lang="en-GB" sz="3200" i="1" dirty="0" smtClean="0">
                <a:solidFill>
                  <a:schemeClr val="tx1"/>
                </a:solidFill>
              </a:rPr>
              <a:t>See cutlery drawer pictures for proof…</a:t>
            </a:r>
            <a:r>
              <a:rPr lang="en-GB" sz="3200" dirty="0" smtClean="0">
                <a:solidFill>
                  <a:schemeClr val="tx1"/>
                </a:solidFill>
              </a:rPr>
              <a:t>)</a:t>
            </a:r>
          </a:p>
          <a:p>
            <a:pPr defTabSz="576072" hangingPunct="1">
              <a:defRPr sz="2772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707860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116632"/>
            <a:ext cx="8507288" cy="6336704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dirty="0" smtClean="0"/>
              <a:t>Go to email with link to data source…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ead and respond to 3 other emails…</a:t>
            </a:r>
          </a:p>
          <a:p>
            <a:pPr defTabSz="576072" hangingPunct="1">
              <a:defRPr sz="2772"/>
            </a:pPr>
            <a:endParaRPr lang="en-GB" sz="40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576072" hangingPunct="1">
              <a:defRPr sz="2772"/>
            </a:pPr>
            <a:r>
              <a:rPr lang="en-GB" sz="4000" dirty="0"/>
              <a:t>Download and read data into R…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and answer colleague’s question(s)</a:t>
            </a:r>
          </a:p>
          <a:p>
            <a:pPr defTabSz="576072" hangingPunct="1">
              <a:defRPr sz="2772"/>
            </a:pP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about the </a:t>
            </a:r>
            <a:r>
              <a:rPr lang="en-GB" sz="4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defTabSz="576072" hangingPunct="1">
              <a:defRPr sz="2772"/>
            </a:pPr>
            <a:endParaRPr lang="en-GB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576072" hangingPunct="1">
              <a:defRPr sz="2772"/>
            </a:pPr>
            <a:r>
              <a:rPr lang="en-GB" sz="4000" dirty="0"/>
              <a:t>Wrangle data and plot it…</a:t>
            </a:r>
          </a:p>
          <a:p>
            <a:pPr defTabSz="576072" hangingPunct="1">
              <a:defRPr sz="2772"/>
            </a:pPr>
            <a:endParaRPr lang="en-GB" sz="40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576072" hangingPunct="1">
              <a:defRPr sz="2772"/>
            </a:pPr>
            <a:endParaRPr lang="en-GB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576072" hangingPunct="1">
              <a:defRPr sz="2772"/>
            </a:pPr>
            <a:endParaRPr lang="en-GB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84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659</Words>
  <Application>Microsoft Office PowerPoint</Application>
  <PresentationFormat>On-screen Show (4:3)</PresentationFormat>
  <Paragraphs>142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The lazy and easily distracted report writer</vt:lpstr>
      <vt:lpstr>TL;DR - Disclaimer</vt:lpstr>
      <vt:lpstr>PowerPoint Presentation</vt:lpstr>
      <vt:lpstr>Cutlery drawers &amp;  what they say about YOU</vt:lpstr>
      <vt:lpstr>Mine… (sorry / not sorry)</vt:lpstr>
      <vt:lpstr>PowerPoint Presentation</vt:lpstr>
      <vt:lpstr>Data analysis -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is your audience?</vt:lpstr>
      <vt:lpstr>Notebooks / markdown vs scripts (for analysis)</vt:lpstr>
      <vt:lpstr>Also…</vt:lpstr>
      <vt:lpstr>Rule of three</vt:lpstr>
      <vt:lpstr>PowerPoint Presentation</vt:lpstr>
      <vt:lpstr>YAML header parameters</vt:lpstr>
      <vt:lpstr>Render with parameters</vt:lpstr>
      <vt:lpstr>Render with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parameterisation</vt:lpstr>
      <vt:lpstr>PowerPoint Presentation</vt:lpstr>
      <vt:lpstr>Feel free to ask me questions,  but remember….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lazy and easily distracted report writer</dc:title>
  <cp:lastModifiedBy>Smith, Mike K</cp:lastModifiedBy>
  <cp:revision>146</cp:revision>
  <dcterms:modified xsi:type="dcterms:W3CDTF">2019-01-02T14:39:44Z</dcterms:modified>
</cp:coreProperties>
</file>