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 id="2147483648" r:id="rId5"/>
  </p:sldMasterIdLst>
  <p:sldIdLst>
    <p:sldId id="256" r:id="rId6"/>
    <p:sldId id="257" r:id="rId7"/>
    <p:sldId id="258" r:id="rId8"/>
    <p:sldId id="260" r:id="rId9"/>
    <p:sldId id="264" r:id="rId10"/>
    <p:sldId id="267" r:id="rId11"/>
    <p:sldId id="266" r:id="rId12"/>
    <p:sldId id="265" r:id="rId13"/>
    <p:sldId id="262" r:id="rId14"/>
    <p:sldId id="270" r:id="rId15"/>
    <p:sldId id="273" r:id="rId16"/>
    <p:sldId id="272" r:id="rId17"/>
    <p:sldId id="274" r:id="rId18"/>
    <p:sldId id="276" r:id="rId19"/>
    <p:sldId id="275" r:id="rId20"/>
    <p:sldId id="271" r:id="rId21"/>
    <p:sldId id="269" r:id="rId22"/>
    <p:sldId id="263" r:id="rId23"/>
    <p:sldId id="261" r:id="rId24"/>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Proxima Nova Black" panose="02000506030000020004" pitchFamily="2" charset="0"/>
      <p:bold r:id="rId29"/>
    </p:embeddedFont>
    <p:embeddedFont>
      <p:font typeface="Open Sans" panose="020B060603050402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0E3C2D-9EBF-4AC0-8E3A-30120241735D}">
          <p14:sldIdLst>
            <p14:sldId id="256"/>
            <p14:sldId id="257"/>
            <p14:sldId id="258"/>
            <p14:sldId id="260"/>
            <p14:sldId id="264"/>
            <p14:sldId id="267"/>
            <p14:sldId id="266"/>
            <p14:sldId id="265"/>
            <p14:sldId id="262"/>
            <p14:sldId id="270"/>
            <p14:sldId id="273"/>
            <p14:sldId id="272"/>
            <p14:sldId id="274"/>
            <p14:sldId id="276"/>
            <p14:sldId id="275"/>
            <p14:sldId id="271"/>
            <p14:sldId id="269"/>
            <p14:sldId id="263"/>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6974" autoAdjust="0"/>
  </p:normalViewPr>
  <p:slideViewPr>
    <p:cSldViewPr snapToGrid="0">
      <p:cViewPr varScale="1">
        <p:scale>
          <a:sx n="115" d="100"/>
          <a:sy n="115" d="100"/>
        </p:scale>
        <p:origin x="370" y="21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r>
              <a:rPr lang="uk-UA" dirty="0"/>
              <a:t/>
            </a:r>
            <a:br>
              <a:rPr lang="uk-UA" dirty="0"/>
            </a:br>
            <a:r>
              <a:rPr lang="en-US" dirty="0"/>
              <a:t>TO</a:t>
            </a:r>
            <a:r>
              <a:rPr lang="uk-UA" dirty="0"/>
              <a:t> </a:t>
            </a:r>
            <a:r>
              <a:rPr lang="en-US" dirty="0"/>
              <a:t>BE</a:t>
            </a:r>
            <a:r>
              <a:rPr lang="uk-UA" dirty="0"/>
              <a:t> </a:t>
            </a:r>
            <a:r>
              <a:rPr lang="en-US" dirty="0"/>
              <a:t>CAPI</a:t>
            </a:r>
            <a:r>
              <a:rPr lang="uk-UA" dirty="0"/>
              <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a:t>
            </a:r>
            <a:r>
              <a:rPr lang="uk-UA" dirty="0"/>
              <a:t> С</a:t>
            </a:r>
            <a:r>
              <a:rPr lang="en-US" dirty="0"/>
              <a:t>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r>
              <a:rPr lang="uk-UA" dirty="0"/>
              <a:t/>
            </a:r>
            <a:br>
              <a:rPr lang="uk-UA" dirty="0"/>
            </a:br>
            <a:r>
              <a:rPr lang="en-US" dirty="0"/>
              <a:t>BE CAPITA</a:t>
            </a:r>
            <a:r>
              <a:rPr lang="uk-UA" dirty="0"/>
              <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1.awsstatic.com/whitepapers/Security/DDoS_White_Pap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F387-D6D1-C740-9907-1270CE5017EC}"/>
              </a:ext>
            </a:extLst>
          </p:cNvPr>
          <p:cNvSpPr>
            <a:spLocks noGrp="1"/>
          </p:cNvSpPr>
          <p:nvPr>
            <p:ph type="title"/>
          </p:nvPr>
        </p:nvSpPr>
        <p:spPr>
          <a:xfrm>
            <a:off x="107004" y="174928"/>
            <a:ext cx="12075471" cy="6683071"/>
          </a:xfrm>
        </p:spPr>
        <p:txBody>
          <a:bodyPr/>
          <a:lstStyle/>
          <a:p>
            <a:r>
              <a:rPr lang="en-US" sz="8000" dirty="0" smtClean="0"/>
              <a:t> </a:t>
            </a:r>
            <a:r>
              <a:rPr lang="en-US" sz="8000" i="1" dirty="0"/>
              <a:t>How to be protected of the </a:t>
            </a:r>
            <a:r>
              <a:rPr lang="en-US" sz="8000" i="1" dirty="0" err="1"/>
              <a:t>DDos</a:t>
            </a:r>
            <a:r>
              <a:rPr lang="en-US" sz="8000" i="1" dirty="0"/>
              <a:t> in AWS</a:t>
            </a:r>
            <a:endParaRPr lang="en-US" i="1" dirty="0"/>
          </a:p>
        </p:txBody>
      </p:sp>
      <p:sp>
        <p:nvSpPr>
          <p:cNvPr id="3" name="Text Placeholder 2">
            <a:extLst>
              <a:ext uri="{FF2B5EF4-FFF2-40B4-BE49-F238E27FC236}">
                <a16:creationId xmlns:a16="http://schemas.microsoft.com/office/drawing/2014/main" id="{05030307-C65F-1648-A78D-DD389A223AE1}"/>
              </a:ext>
            </a:extLst>
          </p:cNvPr>
          <p:cNvSpPr>
            <a:spLocks noGrp="1"/>
          </p:cNvSpPr>
          <p:nvPr>
            <p:ph type="body" sz="quarter" idx="10"/>
          </p:nvPr>
        </p:nvSpPr>
        <p:spPr/>
        <p:txBody>
          <a:bodyPr/>
          <a:lstStyle/>
          <a:p>
            <a:r>
              <a:rPr lang="en-US" dirty="0" smtClean="0"/>
              <a:t>By </a:t>
            </a:r>
            <a:r>
              <a:rPr lang="en-US" b="1" i="1" dirty="0" smtClean="0"/>
              <a:t>Vitalii Fedorak</a:t>
            </a:r>
            <a:endParaRPr lang="en-US" b="1" i="1" dirty="0"/>
          </a:p>
        </p:txBody>
      </p:sp>
    </p:spTree>
    <p:extLst>
      <p:ext uri="{BB962C8B-B14F-4D97-AF65-F5344CB8AC3E}">
        <p14:creationId xmlns:p14="http://schemas.microsoft.com/office/powerpoint/2010/main" val="1066883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0"/>
            <a:ext cx="11244944" cy="6522720"/>
          </a:xfrm>
        </p:spPr>
        <p:txBody>
          <a:bodyPr/>
          <a:lstStyle/>
          <a:p>
            <a:pPr>
              <a:lnSpc>
                <a:spcPct val="100000"/>
              </a:lnSpc>
            </a:pPr>
            <a:r>
              <a:rPr lang="en-US" sz="4000" dirty="0" smtClean="0"/>
              <a:t> </a:t>
            </a:r>
            <a:br>
              <a:rPr lang="en-US" sz="4000" dirty="0" smtClean="0"/>
            </a:br>
            <a:r>
              <a:rPr lang="en-US" sz="4000" dirty="0"/>
              <a:t> </a:t>
            </a:r>
            <a:r>
              <a:rPr lang="en-US" sz="4000" dirty="0" smtClean="0"/>
              <a:t>   (BP 6 )   Load Balancing </a:t>
            </a:r>
            <a:br>
              <a:rPr lang="en-US" sz="4000" dirty="0" smtClean="0"/>
            </a:br>
            <a:r>
              <a:rPr lang="en-US" sz="4000" dirty="0"/>
              <a:t> </a:t>
            </a:r>
            <a:r>
              <a:rPr lang="en-US" sz="4000" dirty="0" smtClean="0"/>
              <a:t/>
            </a:r>
            <a:br>
              <a:rPr lang="en-US" sz="4000" dirty="0" smtClean="0"/>
            </a:br>
            <a:r>
              <a:rPr lang="en-US" sz="4000" dirty="0" smtClean="0"/>
              <a:t>For web applications, </a:t>
            </a:r>
            <a:r>
              <a:rPr lang="en-US" sz="2800" dirty="0" smtClean="0"/>
              <a:t>you can use ALB to route traffic based on its content and accept only well-formed web requests.</a:t>
            </a:r>
            <a:br>
              <a:rPr lang="en-US" sz="2800" dirty="0" smtClean="0"/>
            </a:br>
            <a:r>
              <a:rPr lang="en-US" sz="2800" dirty="0"/>
              <a:t/>
            </a:r>
            <a:br>
              <a:rPr lang="en-US" sz="2800" dirty="0"/>
            </a:br>
            <a:r>
              <a:rPr lang="en-US" sz="4400" dirty="0" smtClean="0"/>
              <a:t/>
            </a:r>
            <a:br>
              <a:rPr lang="en-US" sz="4400" dirty="0" smtClean="0"/>
            </a:br>
            <a:r>
              <a:rPr lang="en-US" sz="4400" dirty="0" smtClean="0"/>
              <a:t>For TCP-based </a:t>
            </a:r>
            <a:r>
              <a:rPr lang="en-US" sz="4400" dirty="0" err="1" smtClean="0"/>
              <a:t>applications,</a:t>
            </a:r>
            <a:r>
              <a:rPr lang="en-US" sz="2800" dirty="0" err="1" smtClean="0"/>
              <a:t>you</a:t>
            </a:r>
            <a:r>
              <a:rPr lang="en-US" sz="2800" dirty="0" smtClean="0"/>
              <a:t> can use NLB to route traffic to Amazon EC2 instances at ultra-low </a:t>
            </a:r>
            <a:r>
              <a:rPr lang="en-US" sz="2800" dirty="0" err="1" smtClean="0"/>
              <a:t>letency</a:t>
            </a:r>
            <a:r>
              <a:rPr lang="uk-UA" sz="4400" dirty="0" smtClean="0"/>
              <a:t/>
            </a:r>
            <a:br>
              <a:rPr lang="uk-UA" sz="4400" dirty="0" smtClean="0"/>
            </a:br>
            <a:r>
              <a:rPr lang="uk-UA" sz="4000" dirty="0"/>
              <a:t/>
            </a:r>
            <a:br>
              <a:rPr lang="uk-UA" sz="4000" dirty="0"/>
            </a:br>
            <a:endParaRPr lang="uk-UA" sz="4000" dirty="0"/>
          </a:p>
        </p:txBody>
      </p:sp>
      <p:pic>
        <p:nvPicPr>
          <p:cNvPr id="1030" name="Picture 6" descr="Image result for lb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942" y="290422"/>
            <a:ext cx="3111866" cy="140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092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0" y="1"/>
            <a:ext cx="11713029" cy="6714308"/>
          </a:xfrm>
        </p:spPr>
        <p:txBody>
          <a:bodyPr/>
          <a:lstStyle/>
          <a:p>
            <a:pPr>
              <a:lnSpc>
                <a:spcPct val="150000"/>
              </a:lnSpc>
            </a:pPr>
            <a:r>
              <a:rPr lang="en-US" sz="3600" dirty="0" smtClean="0"/>
              <a:t>(BP 5) Security Group &amp; Network Access Control Lists</a:t>
            </a:r>
            <a:endParaRPr lang="uk-UA" sz="3600" dirty="0"/>
          </a:p>
        </p:txBody>
      </p:sp>
      <p:pic>
        <p:nvPicPr>
          <p:cNvPr id="4098" name="Picture 2" descr="ÐÐ¾Ð±ÑÐ°Ð¶ÐµÐ½Ð½Ñ ÐµÑÐ°Ð»Ð¾Ð½Ð½Ð¾Ñ Ð°ÑÑÑÑÐµÐºÑÑÑÐ¸ Ð· ÐºÐ¾Ð½ÑÑÐ³ÑÑÐ°ÑÑÑÑ Amazon V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97" y="1068977"/>
            <a:ext cx="8962300" cy="503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60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
            <a:ext cx="11332030" cy="6714308"/>
          </a:xfrm>
        </p:spPr>
        <p:txBody>
          <a:bodyPr/>
          <a:lstStyle/>
          <a:p>
            <a:pPr>
              <a:lnSpc>
                <a:spcPct val="150000"/>
              </a:lnSpc>
            </a:pPr>
            <a:r>
              <a:rPr lang="en-US" sz="3600" dirty="0" smtClean="0"/>
              <a:t>  (BP 4) Protecting API Endpoints </a:t>
            </a:r>
            <a:br>
              <a:rPr lang="en-US" sz="3600" dirty="0" smtClean="0"/>
            </a:br>
            <a:r>
              <a:rPr lang="en-US" sz="3600" dirty="0"/>
              <a:t/>
            </a:r>
            <a:br>
              <a:rPr lang="en-US" sz="3600" dirty="0"/>
            </a:br>
            <a:endParaRPr lang="uk-UA" sz="3600" dirty="0"/>
          </a:p>
        </p:txBody>
      </p:sp>
      <p:pic>
        <p:nvPicPr>
          <p:cNvPr id="5128" name="Picture 8" descr="https://d2908q01vomqb2.cloudfront.net/1b6453892473a467d07372d45eb05abc2031647a/2018/06/13/vpcs-diagram-1024x5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24" y="943474"/>
            <a:ext cx="9557149" cy="516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53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
            <a:ext cx="11332030" cy="6714308"/>
          </a:xfrm>
        </p:spPr>
        <p:txBody>
          <a:bodyPr/>
          <a:lstStyle/>
          <a:p>
            <a:pPr>
              <a:lnSpc>
                <a:spcPct val="100000"/>
              </a:lnSpc>
            </a:pPr>
            <a:r>
              <a:rPr lang="en-US" sz="4800" dirty="0" smtClean="0"/>
              <a:t>  (BP3)     Route 53 </a:t>
            </a:r>
            <a:r>
              <a:rPr lang="en-US" sz="3200" dirty="0" smtClean="0"/>
              <a:t>–   </a:t>
            </a:r>
            <a:r>
              <a:rPr lang="en-US" sz="4000" dirty="0" smtClean="0"/>
              <a:t>DNS at the Edge</a:t>
            </a:r>
            <a:br>
              <a:rPr lang="en-US" sz="4000" dirty="0" smtClean="0"/>
            </a:br>
            <a:r>
              <a:rPr lang="en-US" sz="4800" dirty="0"/>
              <a:t> </a:t>
            </a:r>
            <a:r>
              <a:rPr lang="en-US" sz="4800" dirty="0" smtClean="0"/>
              <a:t>  </a:t>
            </a:r>
            <a:br>
              <a:rPr lang="en-US" sz="4800" dirty="0" smtClean="0"/>
            </a:br>
            <a:r>
              <a:rPr lang="en-US" sz="4800" dirty="0"/>
              <a:t> </a:t>
            </a:r>
            <a:r>
              <a:rPr lang="en-US" sz="4800" dirty="0" smtClean="0"/>
              <a:t>     </a:t>
            </a:r>
            <a:r>
              <a:rPr lang="en-US" sz="4000" dirty="0" smtClean="0"/>
              <a:t>If one name server in the delegation set is unavailable, users can retry and receive a response from another name server at a different edge location. Additionally, Route 53 can detect  anomalies in the source and volume of DNS queries, and prioritize requests from users that are known to be reliable.</a:t>
            </a:r>
            <a:br>
              <a:rPr lang="en-US" sz="4000" dirty="0" smtClean="0"/>
            </a:br>
            <a:r>
              <a:rPr lang="en-US" sz="4000" dirty="0" smtClean="0"/>
              <a:t/>
            </a:r>
            <a:br>
              <a:rPr lang="en-US" sz="4000" dirty="0" smtClean="0"/>
            </a:br>
            <a:endParaRPr lang="uk-UA" sz="3200" dirty="0"/>
          </a:p>
        </p:txBody>
      </p:sp>
    </p:spTree>
    <p:extLst>
      <p:ext uri="{BB962C8B-B14F-4D97-AF65-F5344CB8AC3E}">
        <p14:creationId xmlns:p14="http://schemas.microsoft.com/office/powerpoint/2010/main" val="847626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
            <a:ext cx="11332030" cy="6714308"/>
          </a:xfrm>
        </p:spPr>
        <p:txBody>
          <a:bodyPr/>
          <a:lstStyle/>
          <a:p>
            <a:pPr>
              <a:lnSpc>
                <a:spcPct val="150000"/>
              </a:lnSpc>
            </a:pPr>
            <a:r>
              <a:rPr lang="en-US" sz="3600" dirty="0" smtClean="0"/>
              <a:t>    (BP 2)   AWS WAF &amp; AWS SHIELD</a:t>
            </a:r>
            <a:br>
              <a:rPr lang="en-US" sz="3600" dirty="0" smtClean="0"/>
            </a:br>
            <a:r>
              <a:rPr lang="en-US" sz="3600" dirty="0" smtClean="0"/>
              <a:t> WAF Benefits:</a:t>
            </a:r>
            <a:br>
              <a:rPr lang="en-US" sz="3600" dirty="0" smtClean="0"/>
            </a:br>
            <a:r>
              <a:rPr lang="en-US" sz="3600" dirty="0" smtClean="0"/>
              <a:t>  </a:t>
            </a:r>
            <a:r>
              <a:rPr lang="en-US" sz="2800" dirty="0" smtClean="0"/>
              <a:t>1. Additional protection against web attacks using conditions that  you specify</a:t>
            </a:r>
            <a:br>
              <a:rPr lang="en-US" sz="2800" dirty="0" smtClean="0"/>
            </a:br>
            <a:r>
              <a:rPr lang="en-US" sz="2800" dirty="0" smtClean="0"/>
              <a:t>  2. Rules that can allow, block, or count web requests that meet or not the specified conditions</a:t>
            </a:r>
            <a:br>
              <a:rPr lang="en-US" sz="2800" dirty="0" smtClean="0"/>
            </a:br>
            <a:r>
              <a:rPr lang="en-US" sz="2800" dirty="0" smtClean="0"/>
              <a:t>   3. Rules that you can reuse for multiple web applications</a:t>
            </a:r>
            <a:br>
              <a:rPr lang="en-US" sz="2800" dirty="0" smtClean="0"/>
            </a:br>
            <a:r>
              <a:rPr lang="en-US" sz="2800" dirty="0" smtClean="0"/>
              <a:t>   4. Real-time metrics and sampled web requests</a:t>
            </a:r>
            <a:br>
              <a:rPr lang="en-US" sz="2800" dirty="0" smtClean="0"/>
            </a:br>
            <a:r>
              <a:rPr lang="en-US" sz="2800" dirty="0" smtClean="0"/>
              <a:t>   5. Automated administration using the AWS WAF API</a:t>
            </a:r>
            <a:endParaRPr lang="uk-UA" sz="2800" dirty="0"/>
          </a:p>
        </p:txBody>
      </p:sp>
    </p:spTree>
    <p:extLst>
      <p:ext uri="{BB962C8B-B14F-4D97-AF65-F5344CB8AC3E}">
        <p14:creationId xmlns:p14="http://schemas.microsoft.com/office/powerpoint/2010/main" val="3230773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6714308"/>
          </a:xfrm>
        </p:spPr>
        <p:txBody>
          <a:bodyPr/>
          <a:lstStyle/>
          <a:p>
            <a:pPr>
              <a:lnSpc>
                <a:spcPct val="150000"/>
              </a:lnSpc>
            </a:pPr>
            <a:r>
              <a:rPr lang="en-US" sz="3600" dirty="0" smtClean="0"/>
              <a:t>   Additional </a:t>
            </a:r>
            <a:r>
              <a:rPr lang="en-US" sz="3600" dirty="0"/>
              <a:t>protection against web attacks using conditions that  you </a:t>
            </a:r>
            <a:r>
              <a:rPr lang="en-US" sz="3600" dirty="0" smtClean="0"/>
              <a:t>specify:   </a:t>
            </a:r>
            <a:br>
              <a:rPr lang="en-US" sz="3600" dirty="0" smtClean="0"/>
            </a:br>
            <a:r>
              <a:rPr lang="en-US" sz="3600" dirty="0" smtClean="0"/>
              <a:t/>
            </a:r>
            <a:br>
              <a:rPr lang="en-US" sz="3600" dirty="0" smtClean="0"/>
            </a:br>
            <a:r>
              <a:rPr lang="en-US" sz="2000" dirty="0"/>
              <a:t> </a:t>
            </a:r>
            <a:r>
              <a:rPr lang="en-US" sz="2000" dirty="0" smtClean="0"/>
              <a:t>             - IP addresses that requests originate from</a:t>
            </a:r>
            <a:br>
              <a:rPr lang="en-US" sz="2000" dirty="0" smtClean="0"/>
            </a:br>
            <a:r>
              <a:rPr lang="en-US" sz="2000" dirty="0"/>
              <a:t> </a:t>
            </a:r>
            <a:r>
              <a:rPr lang="en-US" sz="2000" dirty="0" smtClean="0"/>
              <a:t>             - Country that requests originate </a:t>
            </a:r>
            <a:r>
              <a:rPr lang="en-US" sz="2000" dirty="0" err="1" smtClean="0"/>
              <a:t>fom</a:t>
            </a:r>
            <a:r>
              <a:rPr lang="en-US" sz="2000" dirty="0" smtClean="0"/>
              <a:t/>
            </a:r>
            <a:br>
              <a:rPr lang="en-US" sz="2000" dirty="0" smtClean="0"/>
            </a:br>
            <a:r>
              <a:rPr lang="en-US" sz="2000" dirty="0"/>
              <a:t> </a:t>
            </a:r>
            <a:r>
              <a:rPr lang="en-US" sz="2000" dirty="0" smtClean="0"/>
              <a:t>             - Values in request headers</a:t>
            </a:r>
            <a:br>
              <a:rPr lang="en-US" sz="2000" dirty="0" smtClean="0"/>
            </a:br>
            <a:r>
              <a:rPr lang="en-US" sz="2000" dirty="0"/>
              <a:t> </a:t>
            </a:r>
            <a:r>
              <a:rPr lang="en-US" sz="2000" dirty="0" smtClean="0"/>
              <a:t>             - Strings that appear in requests, either specific string that match regular expression patterns </a:t>
            </a:r>
            <a:br>
              <a:rPr lang="en-US" sz="2000" dirty="0" smtClean="0"/>
            </a:br>
            <a:r>
              <a:rPr lang="en-US" sz="2000" dirty="0"/>
              <a:t> </a:t>
            </a:r>
            <a:r>
              <a:rPr lang="en-US" sz="2000" dirty="0" smtClean="0"/>
              <a:t>             - Length of </a:t>
            </a:r>
            <a:r>
              <a:rPr lang="en-US" sz="2000" dirty="0" err="1" smtClean="0"/>
              <a:t>equests</a:t>
            </a:r>
            <a:r>
              <a:rPr lang="en-US" sz="2000" dirty="0" smtClean="0"/>
              <a:t/>
            </a:r>
            <a:br>
              <a:rPr lang="en-US" sz="2000" dirty="0" smtClean="0"/>
            </a:br>
            <a:r>
              <a:rPr lang="en-US" sz="2000" dirty="0"/>
              <a:t> </a:t>
            </a:r>
            <a:r>
              <a:rPr lang="en-US" sz="2000" dirty="0" smtClean="0"/>
              <a:t>             - Presence of SQL code that is likely to be malicious (SQL-</a:t>
            </a:r>
            <a:r>
              <a:rPr lang="en-US" sz="2000" dirty="0" err="1" smtClean="0"/>
              <a:t>inj</a:t>
            </a:r>
            <a:r>
              <a:rPr lang="en-US" sz="2000" dirty="0" smtClean="0"/>
              <a:t>)</a:t>
            </a:r>
            <a:br>
              <a:rPr lang="en-US" sz="2000" dirty="0" smtClean="0"/>
            </a:br>
            <a:r>
              <a:rPr lang="en-US" sz="2000" dirty="0"/>
              <a:t> </a:t>
            </a:r>
            <a:r>
              <a:rPr lang="en-US" sz="2000" dirty="0" smtClean="0"/>
              <a:t>             - Presence of script that is likely to be malicious( XSS )</a:t>
            </a:r>
            <a:endParaRPr lang="uk-UA" sz="2000" dirty="0"/>
          </a:p>
        </p:txBody>
      </p:sp>
    </p:spTree>
    <p:extLst>
      <p:ext uri="{BB962C8B-B14F-4D97-AF65-F5344CB8AC3E}">
        <p14:creationId xmlns:p14="http://schemas.microsoft.com/office/powerpoint/2010/main" val="2999687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
            <a:ext cx="11332030" cy="6714308"/>
          </a:xfrm>
        </p:spPr>
        <p:txBody>
          <a:bodyPr/>
          <a:lstStyle/>
          <a:p>
            <a:pPr>
              <a:lnSpc>
                <a:spcPct val="150000"/>
              </a:lnSpc>
            </a:pPr>
            <a:r>
              <a:rPr lang="en-US" sz="3600" dirty="0" smtClean="0"/>
              <a:t>(BP 2)   AWS WAF &amp; AWS SHIELD</a:t>
            </a:r>
            <a:endParaRPr lang="uk-UA" sz="3600" dirty="0"/>
          </a:p>
        </p:txBody>
      </p:sp>
      <p:pic>
        <p:nvPicPr>
          <p:cNvPr id="6148" name="Picture 4" descr="https://www.synerzip.com/wp-content/uploads/2019/09/aws-waf-post-imag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26" y="1001803"/>
            <a:ext cx="9180013" cy="560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74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1"/>
            <a:ext cx="11332030" cy="6714308"/>
          </a:xfrm>
        </p:spPr>
        <p:txBody>
          <a:bodyPr/>
          <a:lstStyle/>
          <a:p>
            <a:pPr>
              <a:lnSpc>
                <a:spcPct val="150000"/>
              </a:lnSpc>
            </a:pPr>
            <a:r>
              <a:rPr lang="en-US" sz="3200" dirty="0" smtClean="0"/>
              <a:t> </a:t>
            </a:r>
            <a:r>
              <a:rPr lang="en-US" sz="4000" dirty="0" smtClean="0"/>
              <a:t>(BP1)    </a:t>
            </a:r>
            <a:r>
              <a:rPr lang="en-US" sz="4000" dirty="0" err="1" smtClean="0"/>
              <a:t>CloudFront</a:t>
            </a:r>
            <a:r>
              <a:rPr lang="en-US" sz="4000" dirty="0" smtClean="0"/>
              <a:t>:</a:t>
            </a:r>
            <a:br>
              <a:rPr lang="en-US" sz="4000" dirty="0" smtClean="0"/>
            </a:br>
            <a:r>
              <a:rPr lang="en-US" sz="4000" dirty="0" smtClean="0"/>
              <a:t/>
            </a:r>
            <a:br>
              <a:rPr lang="en-US" sz="4000" dirty="0" smtClean="0"/>
            </a:br>
            <a:r>
              <a:rPr lang="en-US" sz="4000" dirty="0"/>
              <a:t/>
            </a:r>
            <a:br>
              <a:rPr lang="en-US" sz="4000" dirty="0"/>
            </a:br>
            <a:endParaRPr lang="uk-UA" sz="4000" dirty="0"/>
          </a:p>
        </p:txBody>
      </p:sp>
      <p:pic>
        <p:nvPicPr>
          <p:cNvPr id="2050" name="Picture 2" descr="Image result for aws cloudfro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969" y="1431018"/>
            <a:ext cx="516255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177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26571"/>
            <a:ext cx="10820400" cy="5812971"/>
          </a:xfrm>
        </p:spPr>
        <p:txBody>
          <a:bodyPr/>
          <a:lstStyle/>
          <a:p>
            <a:r>
              <a:rPr lang="en-US" sz="4400" dirty="0" smtClean="0"/>
              <a:t>    Summary of Best practices</a:t>
            </a:r>
            <a:br>
              <a:rPr lang="en-US" sz="4400" dirty="0" smtClean="0"/>
            </a:br>
            <a:endParaRPr lang="uk-UA" sz="4400" dirty="0"/>
          </a:p>
        </p:txBody>
      </p:sp>
      <p:pic>
        <p:nvPicPr>
          <p:cNvPr id="4" name="Picture 3"/>
          <p:cNvPicPr>
            <a:picLocks noChangeAspect="1"/>
          </p:cNvPicPr>
          <p:nvPr/>
        </p:nvPicPr>
        <p:blipFill>
          <a:blip r:embed="rId2"/>
          <a:stretch>
            <a:fillRect/>
          </a:stretch>
        </p:blipFill>
        <p:spPr>
          <a:xfrm>
            <a:off x="1665514" y="907868"/>
            <a:ext cx="6392350" cy="5733139"/>
          </a:xfrm>
          <a:prstGeom prst="rect">
            <a:avLst/>
          </a:prstGeom>
        </p:spPr>
      </p:pic>
    </p:spTree>
    <p:extLst>
      <p:ext uri="{BB962C8B-B14F-4D97-AF65-F5344CB8AC3E}">
        <p14:creationId xmlns:p14="http://schemas.microsoft.com/office/powerpoint/2010/main" val="224782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   AWS </a:t>
            </a:r>
            <a:r>
              <a:rPr lang="en-US" sz="6600" b="1" dirty="0"/>
              <a:t>Best Practices for </a:t>
            </a:r>
            <a:r>
              <a:rPr lang="en-US" sz="6600" b="1" dirty="0" smtClean="0"/>
              <a:t> </a:t>
            </a:r>
            <a:r>
              <a:rPr lang="en-US" sz="6600" b="1" dirty="0" err="1" smtClean="0"/>
              <a:t>DDoS</a:t>
            </a:r>
            <a:r>
              <a:rPr lang="en-US" sz="6600" b="1" dirty="0" smtClean="0"/>
              <a:t> Resiliency </a:t>
            </a:r>
            <a:r>
              <a:rPr lang="en-US" sz="6600" i="1" dirty="0" smtClean="0"/>
              <a:t>(2019)</a:t>
            </a:r>
            <a:br>
              <a:rPr lang="en-US" sz="6600" i="1" dirty="0" smtClean="0"/>
            </a:br>
            <a:r>
              <a:rPr lang="en-US" sz="2400" dirty="0">
                <a:hlinkClick r:id="rId2"/>
              </a:rPr>
              <a:t>https://d1.awsstatic.com/whitepapers/Security/DDoS_White_Paper.pdf</a:t>
            </a:r>
            <a:endParaRPr lang="uk-UA" sz="2400" i="1" dirty="0"/>
          </a:p>
        </p:txBody>
      </p:sp>
    </p:spTree>
    <p:extLst>
      <p:ext uri="{BB962C8B-B14F-4D97-AF65-F5344CB8AC3E}">
        <p14:creationId xmlns:p14="http://schemas.microsoft.com/office/powerpoint/2010/main" val="3375263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What is </a:t>
            </a:r>
            <a:r>
              <a:rPr lang="en-US" sz="4800" dirty="0" err="1" smtClean="0"/>
              <a:t>DDoS</a:t>
            </a:r>
            <a:r>
              <a:rPr lang="en-US" sz="4800" dirty="0" smtClean="0"/>
              <a:t> ?</a:t>
            </a:r>
            <a:r>
              <a:rPr lang="uk-UA" sz="4800" dirty="0" smtClean="0"/>
              <a:t/>
            </a:r>
            <a:br>
              <a:rPr lang="uk-UA" sz="4800" dirty="0" smtClean="0"/>
            </a:br>
            <a:r>
              <a:rPr lang="uk-UA" sz="4800" dirty="0"/>
              <a:t> </a:t>
            </a:r>
            <a:r>
              <a:rPr lang="uk-UA" sz="4800" dirty="0" smtClean="0"/>
              <a:t>                     </a:t>
            </a:r>
            <a:r>
              <a:rPr lang="en-US" sz="4800" dirty="0" smtClean="0"/>
              <a:t/>
            </a:r>
            <a:br>
              <a:rPr lang="en-US" sz="4800" dirty="0" smtClean="0"/>
            </a:br>
            <a:endParaRPr lang="uk-UA" sz="4800" dirty="0"/>
          </a:p>
        </p:txBody>
      </p:sp>
      <p:pic>
        <p:nvPicPr>
          <p:cNvPr id="5" name="Picture 4"/>
          <p:cNvPicPr>
            <a:picLocks noChangeAspect="1"/>
          </p:cNvPicPr>
          <p:nvPr/>
        </p:nvPicPr>
        <p:blipFill>
          <a:blip r:embed="rId2"/>
          <a:stretch>
            <a:fillRect/>
          </a:stretch>
        </p:blipFill>
        <p:spPr>
          <a:xfrm>
            <a:off x="5065059" y="1649498"/>
            <a:ext cx="5880846" cy="4265527"/>
          </a:xfrm>
          <a:prstGeom prst="rect">
            <a:avLst/>
          </a:prstGeom>
        </p:spPr>
      </p:pic>
    </p:spTree>
    <p:extLst>
      <p:ext uri="{BB962C8B-B14F-4D97-AF65-F5344CB8AC3E}">
        <p14:creationId xmlns:p14="http://schemas.microsoft.com/office/powerpoint/2010/main" val="355216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smtClean="0"/>
              <a:t>DDos</a:t>
            </a:r>
            <a:r>
              <a:rPr lang="en-US" sz="4800" dirty="0" smtClean="0"/>
              <a:t> Classification:</a:t>
            </a:r>
            <a:br>
              <a:rPr lang="en-US" sz="4800" dirty="0" smtClean="0"/>
            </a:br>
            <a:r>
              <a:rPr lang="en-US" sz="4800" dirty="0" smtClean="0"/>
              <a:t>  </a:t>
            </a:r>
            <a:r>
              <a:rPr lang="en-US" sz="3600" dirty="0" smtClean="0"/>
              <a:t>Attack for infrastructure</a:t>
            </a:r>
            <a:r>
              <a:rPr lang="uk-UA" sz="3600" dirty="0" smtClean="0"/>
              <a:t> (</a:t>
            </a:r>
            <a:r>
              <a:rPr lang="en-US" sz="3600" dirty="0" smtClean="0"/>
              <a:t>Layer 3 &amp; 4 OSI)</a:t>
            </a:r>
            <a:br>
              <a:rPr lang="en-US" sz="3600" dirty="0" smtClean="0"/>
            </a:br>
            <a:r>
              <a:rPr lang="en-US" sz="3600" dirty="0" smtClean="0"/>
              <a:t>   Attack for infrastructure (layer 6 &amp; 7 OSI)</a:t>
            </a:r>
            <a:endParaRPr lang="uk-UA" sz="3600" dirty="0"/>
          </a:p>
        </p:txBody>
      </p:sp>
    </p:spTree>
    <p:extLst>
      <p:ext uri="{BB962C8B-B14F-4D97-AF65-F5344CB8AC3E}">
        <p14:creationId xmlns:p14="http://schemas.microsoft.com/office/powerpoint/2010/main" val="589540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156755"/>
            <a:ext cx="11127378" cy="5329646"/>
          </a:xfrm>
        </p:spPr>
        <p:txBody>
          <a:bodyPr/>
          <a:lstStyle/>
          <a:p>
            <a:r>
              <a:rPr lang="en-US" sz="5400" dirty="0" smtClean="0"/>
              <a:t>How to protect yourself in AWS?</a:t>
            </a:r>
            <a:endParaRPr lang="uk-UA" sz="5400" dirty="0"/>
          </a:p>
        </p:txBody>
      </p:sp>
      <p:pic>
        <p:nvPicPr>
          <p:cNvPr id="4" name="Picture 3"/>
          <p:cNvPicPr>
            <a:picLocks noChangeAspect="1"/>
          </p:cNvPicPr>
          <p:nvPr/>
        </p:nvPicPr>
        <p:blipFill>
          <a:blip r:embed="rId2"/>
          <a:stretch>
            <a:fillRect/>
          </a:stretch>
        </p:blipFill>
        <p:spPr>
          <a:xfrm>
            <a:off x="2397034" y="1622515"/>
            <a:ext cx="6750095" cy="4131673"/>
          </a:xfrm>
          <a:prstGeom prst="rect">
            <a:avLst/>
          </a:prstGeom>
        </p:spPr>
      </p:pic>
    </p:spTree>
    <p:extLst>
      <p:ext uri="{BB962C8B-B14F-4D97-AF65-F5344CB8AC3E}">
        <p14:creationId xmlns:p14="http://schemas.microsoft.com/office/powerpoint/2010/main" val="478393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2697"/>
            <a:ext cx="10820400" cy="5839097"/>
          </a:xfrm>
        </p:spPr>
        <p:txBody>
          <a:bodyPr/>
          <a:lstStyle/>
          <a:p>
            <a:r>
              <a:rPr lang="en-US" sz="4400" dirty="0" err="1" smtClean="0"/>
              <a:t>DDoS</a:t>
            </a:r>
            <a:r>
              <a:rPr lang="en-US" sz="4400" dirty="0" smtClean="0"/>
              <a:t>-resilient Reference Architecture</a:t>
            </a:r>
            <a:br>
              <a:rPr lang="en-US" sz="4400" dirty="0" smtClean="0"/>
            </a:br>
            <a:endParaRPr lang="uk-UA" sz="4400" dirty="0"/>
          </a:p>
        </p:txBody>
      </p:sp>
      <p:pic>
        <p:nvPicPr>
          <p:cNvPr id="4" name="Picture 3"/>
          <p:cNvPicPr>
            <a:picLocks noChangeAspect="1"/>
          </p:cNvPicPr>
          <p:nvPr/>
        </p:nvPicPr>
        <p:blipFill>
          <a:blip r:embed="rId2"/>
          <a:stretch>
            <a:fillRect/>
          </a:stretch>
        </p:blipFill>
        <p:spPr>
          <a:xfrm>
            <a:off x="417810" y="1001756"/>
            <a:ext cx="10145228" cy="4954907"/>
          </a:xfrm>
          <a:prstGeom prst="rect">
            <a:avLst/>
          </a:prstGeom>
        </p:spPr>
      </p:pic>
    </p:spTree>
    <p:extLst>
      <p:ext uri="{BB962C8B-B14F-4D97-AF65-F5344CB8AC3E}">
        <p14:creationId xmlns:p14="http://schemas.microsoft.com/office/powerpoint/2010/main" val="3096929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594" y="-185059"/>
            <a:ext cx="11338560" cy="6733905"/>
          </a:xfrm>
        </p:spPr>
        <p:txBody>
          <a:bodyPr/>
          <a:lstStyle/>
          <a:p>
            <a:r>
              <a:rPr lang="en-US" sz="4000" dirty="0" smtClean="0"/>
              <a:t>(BP 7)  </a:t>
            </a:r>
            <a:r>
              <a:rPr lang="en-US" sz="4400" dirty="0" smtClean="0"/>
              <a:t>Instance Size &amp; Choice of Region</a:t>
            </a:r>
            <a:br>
              <a:rPr lang="en-US" sz="4400" dirty="0" smtClean="0"/>
            </a:br>
            <a:r>
              <a:rPr lang="en-US" sz="4400" dirty="0" smtClean="0"/>
              <a:t>    </a:t>
            </a:r>
            <a:r>
              <a:rPr lang="en-US" sz="3200" dirty="0" smtClean="0"/>
              <a:t>a</a:t>
            </a:r>
            <a:r>
              <a:rPr lang="en-US" sz="3200" dirty="0"/>
              <a:t>) the vertical and horizontal </a:t>
            </a:r>
            <a:r>
              <a:rPr lang="en-US" sz="3200" dirty="0" smtClean="0"/>
              <a:t>scaling;</a:t>
            </a:r>
            <a:br>
              <a:rPr lang="en-US" sz="3200" dirty="0" smtClean="0"/>
            </a:br>
            <a:r>
              <a:rPr lang="en-US" sz="3200" dirty="0" smtClean="0"/>
              <a:t>    </a:t>
            </a:r>
            <a:r>
              <a:rPr lang="en-US" sz="3200" dirty="0" smtClean="0"/>
              <a:t> b</a:t>
            </a:r>
            <a:r>
              <a:rPr lang="en-US" sz="3200" dirty="0" smtClean="0"/>
              <a:t>) 25 </a:t>
            </a:r>
            <a:r>
              <a:rPr lang="en-US" sz="3200" dirty="0" err="1" smtClean="0"/>
              <a:t>Gbit</a:t>
            </a:r>
            <a:r>
              <a:rPr lang="en-US" sz="3200" dirty="0" smtClean="0"/>
              <a:t> network interfaces, or Enhanced networking;</a:t>
            </a:r>
            <a:br>
              <a:rPr lang="en-US" sz="3200" dirty="0" smtClean="0"/>
            </a:br>
            <a:r>
              <a:rPr lang="en-US" sz="3200" dirty="0"/>
              <a:t> </a:t>
            </a:r>
            <a:r>
              <a:rPr lang="en-US" sz="3200" dirty="0" smtClean="0"/>
              <a:t>   </a:t>
            </a:r>
            <a:r>
              <a:rPr lang="en-US" sz="3200" dirty="0" smtClean="0"/>
              <a:t> c</a:t>
            </a:r>
            <a:r>
              <a:rPr lang="en-US" sz="3200" dirty="0" smtClean="0"/>
              <a:t>)  choose the regions;</a:t>
            </a:r>
            <a:endParaRPr lang="uk-UA" sz="3200" dirty="0"/>
          </a:p>
        </p:txBody>
      </p:sp>
    </p:spTree>
    <p:extLst>
      <p:ext uri="{BB962C8B-B14F-4D97-AF65-F5344CB8AC3E}">
        <p14:creationId xmlns:p14="http://schemas.microsoft.com/office/powerpoint/2010/main" val="147426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9" y="60960"/>
            <a:ext cx="11314612" cy="6797040"/>
          </a:xfrm>
        </p:spPr>
        <p:txBody>
          <a:bodyPr/>
          <a:lstStyle/>
          <a:p>
            <a:r>
              <a:rPr lang="en-US" sz="3200" dirty="0" smtClean="0"/>
              <a:t>   b) 25 </a:t>
            </a:r>
            <a:r>
              <a:rPr lang="en-US" sz="3200" dirty="0" err="1"/>
              <a:t>Gbit</a:t>
            </a:r>
            <a:r>
              <a:rPr lang="en-US" sz="3200" dirty="0"/>
              <a:t> network interfaces, or Enhanced networking</a:t>
            </a:r>
            <a:r>
              <a:rPr lang="en-US" sz="3200" dirty="0" smtClean="0"/>
              <a:t>;</a:t>
            </a:r>
            <a:br>
              <a:rPr lang="en-US" sz="3200" dirty="0" smtClean="0"/>
            </a:br>
            <a:r>
              <a:rPr lang="en-US" sz="9600" dirty="0"/>
              <a:t/>
            </a:r>
            <a:br>
              <a:rPr lang="en-US" sz="9600" dirty="0"/>
            </a:br>
            <a:r>
              <a:rPr lang="en-US" sz="9600" dirty="0" smtClean="0"/>
              <a:t/>
            </a:r>
            <a:br>
              <a:rPr lang="en-US" sz="9600" dirty="0" smtClean="0"/>
            </a:br>
            <a:r>
              <a:rPr lang="uk-UA" sz="3600" dirty="0"/>
              <a:t/>
            </a:r>
            <a:br>
              <a:rPr lang="uk-UA" sz="3600" dirty="0"/>
            </a:br>
            <a:endParaRPr lang="uk-UA" dirty="0"/>
          </a:p>
        </p:txBody>
      </p:sp>
      <p:pic>
        <p:nvPicPr>
          <p:cNvPr id="7" name="Picture 6"/>
          <p:cNvPicPr>
            <a:picLocks noChangeAspect="1"/>
          </p:cNvPicPr>
          <p:nvPr/>
        </p:nvPicPr>
        <p:blipFill>
          <a:blip r:embed="rId2"/>
          <a:stretch>
            <a:fillRect/>
          </a:stretch>
        </p:blipFill>
        <p:spPr>
          <a:xfrm>
            <a:off x="1567086" y="1850434"/>
            <a:ext cx="6575428" cy="3609975"/>
          </a:xfrm>
          <a:prstGeom prst="rect">
            <a:avLst/>
          </a:prstGeom>
        </p:spPr>
      </p:pic>
    </p:spTree>
    <p:extLst>
      <p:ext uri="{BB962C8B-B14F-4D97-AF65-F5344CB8AC3E}">
        <p14:creationId xmlns:p14="http://schemas.microsoft.com/office/powerpoint/2010/main" val="3365242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143" y="1349828"/>
            <a:ext cx="8743950" cy="5127988"/>
          </a:xfrm>
          <a:prstGeom prst="rect">
            <a:avLst/>
          </a:prstGeom>
        </p:spPr>
      </p:pic>
      <p:sp>
        <p:nvSpPr>
          <p:cNvPr id="7" name="Title 6"/>
          <p:cNvSpPr>
            <a:spLocks noGrp="1"/>
          </p:cNvSpPr>
          <p:nvPr>
            <p:ph type="title"/>
          </p:nvPr>
        </p:nvSpPr>
        <p:spPr>
          <a:xfrm>
            <a:off x="130629" y="-365759"/>
            <a:ext cx="12061371" cy="6992982"/>
          </a:xfrm>
        </p:spPr>
        <p:txBody>
          <a:bodyPr/>
          <a:lstStyle/>
          <a:p>
            <a:r>
              <a:rPr lang="en-US" sz="2400" dirty="0" smtClean="0"/>
              <a:t> </a:t>
            </a:r>
            <a:r>
              <a:rPr lang="en-US" sz="2800" dirty="0" smtClean="0"/>
              <a:t>HVM version of Amazon Linux is already enabled enhanced networking</a:t>
            </a:r>
            <a:endParaRPr lang="uk-UA" sz="2800" dirty="0"/>
          </a:p>
        </p:txBody>
      </p:sp>
    </p:spTree>
    <p:extLst>
      <p:ext uri="{BB962C8B-B14F-4D97-AF65-F5344CB8AC3E}">
        <p14:creationId xmlns:p14="http://schemas.microsoft.com/office/powerpoint/2010/main" val="1114169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 y="-557349"/>
            <a:ext cx="11878491" cy="7306492"/>
          </a:xfrm>
        </p:spPr>
        <p:txBody>
          <a:bodyPr/>
          <a:lstStyle/>
          <a:p>
            <a:pPr>
              <a:lnSpc>
                <a:spcPct val="150000"/>
              </a:lnSpc>
            </a:pPr>
            <a:r>
              <a:rPr lang="en-US" sz="2800" dirty="0" smtClean="0"/>
              <a:t>  </a:t>
            </a:r>
            <a:br>
              <a:rPr lang="en-US" sz="2800" dirty="0" smtClean="0"/>
            </a:br>
            <a:r>
              <a:rPr lang="en-US" sz="2800" dirty="0"/>
              <a:t> </a:t>
            </a:r>
            <a:r>
              <a:rPr lang="en-US" sz="2800" dirty="0" smtClean="0"/>
              <a:t>  </a:t>
            </a:r>
            <a:r>
              <a:rPr lang="en-US" sz="5400" dirty="0" smtClean="0"/>
              <a:t>C)  Choose the Region</a:t>
            </a:r>
            <a:r>
              <a:rPr lang="en-US" sz="2800" dirty="0" smtClean="0"/>
              <a:t/>
            </a:r>
            <a:br>
              <a:rPr lang="en-US" sz="2800" dirty="0" smtClean="0"/>
            </a:br>
            <a:r>
              <a:rPr lang="en-US" sz="2800" dirty="0"/>
              <a:t/>
            </a:r>
            <a:br>
              <a:rPr lang="en-US" sz="2800" dirty="0"/>
            </a:br>
            <a:r>
              <a:rPr lang="en-US" sz="2800" dirty="0" smtClean="0"/>
              <a:t>     Many regions are close to internet exchanges so they have more connectivity to major networks. Being close to exchanges where international carriers and large peers have a strong presence can help give you the internet capacity to mitigate larger attacks.</a:t>
            </a:r>
            <a:endParaRPr lang="uk-UA" sz="2800" dirty="0"/>
          </a:p>
        </p:txBody>
      </p:sp>
    </p:spTree>
    <p:extLst>
      <p:ext uri="{BB962C8B-B14F-4D97-AF65-F5344CB8AC3E}">
        <p14:creationId xmlns:p14="http://schemas.microsoft.com/office/powerpoint/2010/main" val="2235128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C0B500B5-796F-C947-88F5-A479E632DC75}"/>
    </a:ext>
  </a:extLst>
</a:theme>
</file>

<file path=ppt/theme/theme2.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835f28f2-30f1-4728-84d2-86d96e143488"/>
    <ds:schemaRef ds:uri="341e6018-ac0a-4dfb-8409-db9e0d25502e"/>
    <ds:schemaRef ds:uri="http://www.w3.org/XML/1998/namespace"/>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SoftServeTemplate_White</Template>
  <TotalTime>15946</TotalTime>
  <Words>147</Words>
  <Application>Microsoft Office PowerPoint</Application>
  <PresentationFormat>Widescreen</PresentationFormat>
  <Paragraphs>20</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Calibri</vt:lpstr>
      <vt:lpstr>Proxima Nova Black</vt:lpstr>
      <vt:lpstr>Arial</vt:lpstr>
      <vt:lpstr>Open Sans</vt:lpstr>
      <vt:lpstr>LIGHT-THEME</vt:lpstr>
      <vt:lpstr>DARK THEME</vt:lpstr>
      <vt:lpstr> How to be protected of the DDos in AWS</vt:lpstr>
      <vt:lpstr>What is DDoS ?                        </vt:lpstr>
      <vt:lpstr>DDos Classification:   Attack for infrastructure (Layer 3 &amp; 4 OSI)    Attack for infrastructure (layer 6 &amp; 7 OSI)</vt:lpstr>
      <vt:lpstr>How to protect yourself in AWS?</vt:lpstr>
      <vt:lpstr>DDoS-resilient Reference Architecture </vt:lpstr>
      <vt:lpstr>(BP 7)  Instance Size &amp; Choice of Region     a) the vertical and horizontal scaling;      b) 25 Gbit network interfaces, or Enhanced networking;      c)  choose the regions;</vt:lpstr>
      <vt:lpstr>   b) 25 Gbit network interfaces, or Enhanced networking;    </vt:lpstr>
      <vt:lpstr> HVM version of Amazon Linux is already enabled enhanced networking</vt:lpstr>
      <vt:lpstr>      C)  Choose the Region       Many regions are close to internet exchanges so they have more connectivity to major networks. Being close to exchanges where international carriers and large peers have a strong presence can help give you the internet capacity to mitigate larger attacks.</vt:lpstr>
      <vt:lpstr>      (BP 6 )   Load Balancing    For web applications, you can use ALB to route traffic based on its content and accept only well-formed web requests.   For TCP-based applications,you can use NLB to route traffic to Amazon EC2 instances at ultra-low letency  </vt:lpstr>
      <vt:lpstr>(BP 5) Security Group &amp; Network Access Control Lists</vt:lpstr>
      <vt:lpstr>  (BP 4) Protecting API Endpoints   </vt:lpstr>
      <vt:lpstr>  (BP3)     Route 53 –   DNS at the Edge           If one name server in the delegation set is unavailable, users can retry and receive a response from another name server at a different edge location. Additionally, Route 53 can detect  anomalies in the source and volume of DNS queries, and prioritize requests from users that are known to be reliable.  </vt:lpstr>
      <vt:lpstr>    (BP 2)   AWS WAF &amp; AWS SHIELD  WAF Benefits:   1. Additional protection against web attacks using conditions that  you specify   2. Rules that can allow, block, or count web requests that meet or not the specified conditions    3. Rules that you can reuse for multiple web applications    4. Real-time metrics and sampled web requests    5. Automated administration using the AWS WAF API</vt:lpstr>
      <vt:lpstr>   Additional protection against web attacks using conditions that  you specify:                   - IP addresses that requests originate from               - Country that requests originate fom               - Values in request headers               - Strings that appear in requests, either specific string that match regular expression patterns                - Length of equests               - Presence of SQL code that is likely to be malicious (SQL-inj)               - Presence of script that is likely to be malicious( XSS )</vt:lpstr>
      <vt:lpstr>(BP 2)   AWS WAF &amp; AWS SHIELD</vt:lpstr>
      <vt:lpstr> (BP1)    CloudFront:   </vt:lpstr>
      <vt:lpstr>    Summary of Best practices </vt:lpstr>
      <vt:lpstr>   AWS Best Practices for  DDoS Resiliency (2019) https://d1.awsstatic.com/whitepapers/Security/DDoS_White_Paper.pdf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Firewall Manager</dc:title>
  <dc:creator>Vitalii Fedorak</dc:creator>
  <cp:lastModifiedBy>Vitalii Fedorak</cp:lastModifiedBy>
  <cp:revision>48</cp:revision>
  <dcterms:created xsi:type="dcterms:W3CDTF">2019-09-04T14:18:31Z</dcterms:created>
  <dcterms:modified xsi:type="dcterms:W3CDTF">2019-09-17T09:09:45Z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