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2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1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2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9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4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6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1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8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28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2FF075AB-AA67-2912-339A-AEDC8B202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288950-6DD6-B378-AAB7-420F75ED8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76472" cy="6858001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A559DA-8A5F-4548-A93A-DBE387E59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908652"/>
            <a:ext cx="3044952" cy="1993168"/>
          </a:xfrm>
        </p:spPr>
        <p:txBody>
          <a:bodyPr anchor="t">
            <a:normAutofit/>
          </a:bodyPr>
          <a:lstStyle/>
          <a:p>
            <a:r>
              <a:rPr lang="es-MX" sz="2800" dirty="0"/>
              <a:t>REPORTE DE FUNDAMENTOS DE PROGRAMACION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907AA1-EDFA-4A08-844C-C8FC4A15B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3956182"/>
            <a:ext cx="3032076" cy="1838128"/>
          </a:xfrm>
        </p:spPr>
        <p:txBody>
          <a:bodyPr anchor="b">
            <a:normAutofit/>
          </a:bodyPr>
          <a:lstStyle/>
          <a:p>
            <a:r>
              <a:rPr lang="es-MX" sz="1800" dirty="0"/>
              <a:t>Rodríguez Ciriaco Ángel Alexander</a:t>
            </a:r>
          </a:p>
          <a:p>
            <a:r>
              <a:rPr lang="es-MX" sz="1800" dirty="0"/>
              <a:t>14/02/2024</a:t>
            </a:r>
          </a:p>
          <a:p>
            <a:r>
              <a:rPr lang="es-MX" sz="1800" dirty="0"/>
              <a:t>TM12</a:t>
            </a:r>
          </a:p>
          <a:p>
            <a:endParaRPr lang="es-MX" sz="1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7B355-2461-FF7A-465C-500805A9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131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F46FE-763B-4137-9DC1-45E1D16F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ENCUESTA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10C395-A698-46B2-BF84-029BB056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91AB72-3F86-4452-872C-B1D49F0A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E99B20-A941-40F5-935F-B5696271EE76}"/>
              </a:ext>
            </a:extLst>
          </p:cNvPr>
          <p:cNvSpPr txBox="1"/>
          <p:nvPr/>
        </p:nvSpPr>
        <p:spPr>
          <a:xfrm>
            <a:off x="715383" y="1493240"/>
            <a:ext cx="883967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/>
              <a:t>¿Qué quieres hacer?</a:t>
            </a:r>
          </a:p>
          <a:p>
            <a:r>
              <a:rPr lang="es-MX" sz="1300" dirty="0"/>
              <a:t>Un programa que diseñe planos arquitectónicos.</a:t>
            </a:r>
          </a:p>
          <a:p>
            <a:r>
              <a:rPr lang="es-MX" sz="1300" dirty="0"/>
              <a:t>¿Qué tecnología usarías?</a:t>
            </a:r>
          </a:p>
          <a:p>
            <a:r>
              <a:rPr lang="es-MX" sz="1300" dirty="0"/>
              <a:t>C++</a:t>
            </a:r>
          </a:p>
          <a:p>
            <a:r>
              <a:rPr lang="es-MX" sz="1300" dirty="0"/>
              <a:t>¿Qué características incluiría?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sz="1300" dirty="0"/>
              <a:t>Sería un programa que facilite la construcción y ahorraría tiempo en la realización del plano.</a:t>
            </a:r>
          </a:p>
          <a:p>
            <a:r>
              <a:rPr lang="es-MX" sz="1300" dirty="0"/>
              <a:t>¿Pero que características debe incluir?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sz="1300" dirty="0"/>
              <a:t>Comandos.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sz="1300" dirty="0"/>
              <a:t>Herramientas e imágenes predeterminadas.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sz="1300" dirty="0"/>
              <a:t>Que tenga la opción de editar los planos al gusto.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sz="1300" dirty="0"/>
              <a:t>Que resuelva conflictos: por ejemplo al hacer algún plano, señalar los posibles errores que podría tener este.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sz="1300" dirty="0"/>
              <a:t>Que dependiendo del plano elegido muestre una animación en 3d del plano arquitectónico juntos con las medidas.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sz="1300" dirty="0"/>
              <a:t>De una lista de los posibles materiales a utilizar para la construcción y un aproximado del presupuesto necesario para la construcción.</a:t>
            </a:r>
          </a:p>
          <a:p>
            <a:r>
              <a:rPr lang="es-MX" sz="1300" dirty="0"/>
              <a:t>¿Cómo lo vas a implementar?</a:t>
            </a:r>
          </a:p>
          <a:p>
            <a:endParaRPr lang="es-MX" sz="1300" dirty="0"/>
          </a:p>
          <a:p>
            <a:r>
              <a:rPr lang="es-MX" sz="1300" dirty="0"/>
              <a:t>¿Cuál es tu cronograma?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sz="1300" dirty="0"/>
              <a:t>Comandos.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sz="1300" dirty="0"/>
              <a:t>Herramientas e imágenes predeterminadas.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sz="1300" dirty="0"/>
              <a:t>Que tenga la opción de editar los planos al gusto.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sz="1300" dirty="0"/>
              <a:t>Que resuelva conflictos: por ejemplo al hacer algún plano, señalar los posibles errores que podría tener este.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sz="1300" dirty="0"/>
              <a:t>Que dependiendo del plano elegido muestre una animación en 3d del plano arquitectónico juntos con las medidas.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21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3D76A-6C51-4E15-A46B-29D470F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  COMANDOS BASICOS DE C++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28F633-0FF4-4C6E-A366-971B67ED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270337-B1FE-4D65-868E-7C290BDC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5B6925-AD9E-4BEE-9AED-B676D0948BDC}"/>
              </a:ext>
            </a:extLst>
          </p:cNvPr>
          <p:cNvSpPr txBox="1"/>
          <p:nvPr/>
        </p:nvSpPr>
        <p:spPr>
          <a:xfrm>
            <a:off x="448966" y="1781850"/>
            <a:ext cx="230262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Notepad</a:t>
            </a:r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juli.cpp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</a:t>
            </a:r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Compilar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.\alexander.exe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Alt Gr+? = \</a:t>
            </a:r>
            <a:endParaRPr lang="es-MX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57BC996-A1C1-41A1-8E7D-55F191114F82}"/>
              </a:ext>
            </a:extLst>
          </p:cNvPr>
          <p:cNvSpPr/>
          <p:nvPr/>
        </p:nvSpPr>
        <p:spPr>
          <a:xfrm>
            <a:off x="378032" y="4016960"/>
            <a:ext cx="47471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https://www.tutorialspoint.com/cprogramming/index.htm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A1DBDC3-6B50-48C2-B07C-EAFF20707224}"/>
              </a:ext>
            </a:extLst>
          </p:cNvPr>
          <p:cNvSpPr/>
          <p:nvPr/>
        </p:nvSpPr>
        <p:spPr>
          <a:xfrm>
            <a:off x="378032" y="4374347"/>
            <a:ext cx="2029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https://cplusplus.com/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D3D4E32-A256-401F-ABA1-872BA6D6AEF0}"/>
              </a:ext>
            </a:extLst>
          </p:cNvPr>
          <p:cNvSpPr/>
          <p:nvPr/>
        </p:nvSpPr>
        <p:spPr>
          <a:xfrm>
            <a:off x="348559" y="4734407"/>
            <a:ext cx="3845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https://www.programarya.com/Cursos/C++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74E0D1C-A997-44B7-A575-EF265DBA248F}"/>
              </a:ext>
            </a:extLst>
          </p:cNvPr>
          <p:cNvSpPr txBox="1"/>
          <p:nvPr/>
        </p:nvSpPr>
        <p:spPr>
          <a:xfrm>
            <a:off x="5125147" y="4016960"/>
            <a:ext cx="3947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LINKS PARA APRENDER C++</a:t>
            </a:r>
          </a:p>
        </p:txBody>
      </p:sp>
    </p:spTree>
    <p:extLst>
      <p:ext uri="{BB962C8B-B14F-4D97-AF65-F5344CB8AC3E}">
        <p14:creationId xmlns:p14="http://schemas.microsoft.com/office/powerpoint/2010/main" val="224061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043EA-9E51-4A2F-9051-D805F776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COMPILACIÓN DE CÓDIGO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47F30-7F09-42AB-A198-03F1002C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3816C-05EE-4F7F-82A7-0DE4FFB2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EA44B6E-DFDA-4716-BCC8-4157C60B0B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5" t="11019" r="5537" b="20367"/>
          <a:stretch/>
        </p:blipFill>
        <p:spPr>
          <a:xfrm>
            <a:off x="6384022" y="1911011"/>
            <a:ext cx="5338087" cy="36512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0B2D455-C378-4458-B166-F2AF668D8E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" r="992" b="3618"/>
          <a:stretch/>
        </p:blipFill>
        <p:spPr>
          <a:xfrm>
            <a:off x="715382" y="1911012"/>
            <a:ext cx="5158379" cy="365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0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E0013-1310-422D-BDDC-4FB05295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LIBRERÍA Y SU SINTAXIS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0F053-6455-470A-80FA-07C2AFE5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6547453" cy="517186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Librería es un código que ya esta hecho y lo puedes utilizar </a:t>
            </a:r>
          </a:p>
          <a:p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0ED9AB-026B-42E7-B768-909BA6EF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5505E8-A599-420C-85D9-83475407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13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DE3C581-9510-4F79-AF7A-A9CED91BAC98}"/>
              </a:ext>
            </a:extLst>
          </p:cNvPr>
          <p:cNvSpPr/>
          <p:nvPr/>
        </p:nvSpPr>
        <p:spPr>
          <a:xfrm>
            <a:off x="799273" y="2760000"/>
            <a:ext cx="3328111" cy="25753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1"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 &lt;iostream&gt; &lt;</a:t>
            </a:r>
            <a:r>
              <a:rPr lang="es-MX" sz="16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math.h</a:t>
            </a:r>
            <a:r>
              <a:rPr lang="es-MX" sz="16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</a:t>
            </a:r>
            <a:endParaRPr lang="es-MX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Función </a:t>
            </a:r>
            <a:r>
              <a:rPr lang="es-MX" sz="16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r>
              <a:rPr lang="es-MX" sz="16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MX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donde empieza el código.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7E9D660-FC27-4FBC-AC0D-A6EFC8E6D293}"/>
              </a:ext>
            </a:extLst>
          </p:cNvPr>
          <p:cNvSpPr/>
          <p:nvPr/>
        </p:nvSpPr>
        <p:spPr>
          <a:xfrm>
            <a:off x="4451784" y="4966045"/>
            <a:ext cx="444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https://cplusplus.com/reference/iostream/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C3E3C0F-F011-4159-B625-61686FA3E7F2}"/>
              </a:ext>
            </a:extLst>
          </p:cNvPr>
          <p:cNvSpPr/>
          <p:nvPr/>
        </p:nvSpPr>
        <p:spPr>
          <a:xfrm>
            <a:off x="4451784" y="4596713"/>
            <a:ext cx="2938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https://learn.microsoft.com</a:t>
            </a:r>
          </a:p>
        </p:txBody>
      </p:sp>
    </p:spTree>
    <p:extLst>
      <p:ext uri="{BB962C8B-B14F-4D97-AF65-F5344CB8AC3E}">
        <p14:creationId xmlns:p14="http://schemas.microsoft.com/office/powerpoint/2010/main" val="200940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674B1-5B8F-4B56-AF80-AB522772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CLASE 4: COMANDOS BÁSICOS PARA C++</a:t>
            </a:r>
            <a:endParaRPr lang="es-MX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2D9F9B-923E-4D7C-856D-5A51E7B5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63DF1-A9A0-4723-83C1-31A1E49A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14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BD74642-745F-46BF-846E-A37E558CD0E7}"/>
              </a:ext>
            </a:extLst>
          </p:cNvPr>
          <p:cNvSpPr/>
          <p:nvPr/>
        </p:nvSpPr>
        <p:spPr>
          <a:xfrm>
            <a:off x="1165731" y="1593908"/>
            <a:ext cx="3892830" cy="45132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1"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Entorno de trabajo personal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Nuevo proyecto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Hoja de programación</a:t>
            </a:r>
          </a:p>
          <a:p>
            <a:pPr>
              <a:lnSpc>
                <a:spcPct val="150000"/>
              </a:lnSpc>
            </a:pPr>
            <a:endParaRPr lang="es-E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Comandos Basicos: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Ls(list): Muestra todo lo que esta en las carpetas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Mkdir Julia para crear una carpeta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le puede poner ls para ver el progreso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 .. Ir para atrás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 Julia: entrar a la carpeta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borrar del Julia</a:t>
            </a:r>
          </a:p>
        </p:txBody>
      </p:sp>
    </p:spTree>
    <p:extLst>
      <p:ext uri="{BB962C8B-B14F-4D97-AF65-F5344CB8AC3E}">
        <p14:creationId xmlns:p14="http://schemas.microsoft.com/office/powerpoint/2010/main" val="9975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91627-0744-4DFC-ADFD-19C9105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CONTROL DE VERSIONES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63FEFF-74FE-46FB-8C93-B842FFDC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00C4F-3329-4A5F-8A39-F74AD82A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 descr="Programación (Informática) - Qué es, información, lenguajes">
            <a:extLst>
              <a:ext uri="{FF2B5EF4-FFF2-40B4-BE49-F238E27FC236}">
                <a16:creationId xmlns:a16="http://schemas.microsoft.com/office/drawing/2014/main" id="{924AE4F8-00EE-4A15-8446-3AFD35260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7" y="1701839"/>
            <a:ext cx="6184220" cy="309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27FCA6A-9B20-49F4-8376-33E87AC3D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655" y="1701839"/>
            <a:ext cx="4611157" cy="3092110"/>
          </a:xfrm>
        </p:spPr>
        <p:txBody>
          <a:bodyPr rtlCol="0">
            <a:normAutofit/>
          </a:bodyPr>
          <a:lstStyle/>
          <a:p>
            <a:r>
              <a:rPr lang="es-MX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Gestión de diversos cambios que se realizan sobre los elementos de algún producto o una configuración del mismo.</a:t>
            </a:r>
          </a:p>
          <a:p>
            <a:r>
              <a:rPr lang="es-MX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de versiones GITsofware de control de versiones diseñado por us torvalds.</a:t>
            </a:r>
          </a:p>
          <a:p>
            <a:r>
              <a:rPr lang="es-MX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¿Qué es GIT? Es un sistema de control de versiones.</a:t>
            </a:r>
          </a:p>
          <a:p>
            <a:pPr rtl="0"/>
            <a:endParaRPr lang="es-MX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400333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AFD75-8944-4FDF-AAC1-AE0EC1E0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CLASE 5: SISTEMA DE CONTROL DE VERSIONES</a:t>
            </a:r>
            <a:endParaRPr lang="es-MX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2F5A4-63F4-4996-9AF1-6ECC8BAF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1607755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En esta clase no me presente, me oriente con unos compañeros sobre lo visto en clase y me comentaron que se registraron en una pagina llamada GITHUP, en esta pagina podremos mandar ahora si que nuestras presentaciones vistas en clase, al igual que nuestros proyectos hechos en </a:t>
            </a:r>
            <a:r>
              <a:rPr lang="es-MX" dirty="0" err="1"/>
              <a:t>VisualStudio</a:t>
            </a:r>
            <a:r>
              <a:rPr lang="es-MX" dirty="0"/>
              <a:t> Microsoft.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1B0AFB-C23C-4236-A15B-AA5C29B8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1C23C9-19D8-4730-A85E-50220888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16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2EBDEA-17E5-4341-B10A-9B25EE18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486" y="3371638"/>
            <a:ext cx="6761526" cy="275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11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835DB-BA79-4F86-AE55-ED15712D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CLASE 6: DIAGRAMA DE FLUJO PARA LA COMPILACION DE UN CODIGO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3BCF5-5D63-4B2A-943E-D67AD077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D4A0F-E225-4735-926B-44460361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17</a:t>
            </a:fld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E5B146D-A387-44C9-8CB3-422E1C4F35D0}"/>
              </a:ext>
            </a:extLst>
          </p:cNvPr>
          <p:cNvSpPr/>
          <p:nvPr/>
        </p:nvSpPr>
        <p:spPr>
          <a:xfrm>
            <a:off x="800100" y="2293127"/>
            <a:ext cx="986755" cy="945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A041ABB-81EA-4A40-9FF9-3CFB275E62C6}"/>
              </a:ext>
            </a:extLst>
          </p:cNvPr>
          <p:cNvSpPr/>
          <p:nvPr/>
        </p:nvSpPr>
        <p:spPr>
          <a:xfrm>
            <a:off x="632582" y="3429000"/>
            <a:ext cx="1372388" cy="763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Diagrama de flujo: datos 8">
            <a:extLst>
              <a:ext uri="{FF2B5EF4-FFF2-40B4-BE49-F238E27FC236}">
                <a16:creationId xmlns:a16="http://schemas.microsoft.com/office/drawing/2014/main" id="{C36D82AE-FE61-46EB-BF6A-6F94018A2E06}"/>
              </a:ext>
            </a:extLst>
          </p:cNvPr>
          <p:cNvSpPr/>
          <p:nvPr/>
        </p:nvSpPr>
        <p:spPr>
          <a:xfrm>
            <a:off x="632582" y="4403387"/>
            <a:ext cx="1372388" cy="7631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Diagrama de flujo: documento 9">
            <a:extLst>
              <a:ext uri="{FF2B5EF4-FFF2-40B4-BE49-F238E27FC236}">
                <a16:creationId xmlns:a16="http://schemas.microsoft.com/office/drawing/2014/main" id="{4FAECA7E-406C-468F-8D71-411C10A5D703}"/>
              </a:ext>
            </a:extLst>
          </p:cNvPr>
          <p:cNvSpPr/>
          <p:nvPr/>
        </p:nvSpPr>
        <p:spPr>
          <a:xfrm>
            <a:off x="4781724" y="2293126"/>
            <a:ext cx="1744317" cy="8472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Diagrama de flujo: decisión 10">
            <a:extLst>
              <a:ext uri="{FF2B5EF4-FFF2-40B4-BE49-F238E27FC236}">
                <a16:creationId xmlns:a16="http://schemas.microsoft.com/office/drawing/2014/main" id="{004D38C5-ADFD-4B29-8A41-B47C63B9074B}"/>
              </a:ext>
            </a:extLst>
          </p:cNvPr>
          <p:cNvSpPr/>
          <p:nvPr/>
        </p:nvSpPr>
        <p:spPr>
          <a:xfrm>
            <a:off x="4957596" y="3269822"/>
            <a:ext cx="1392572" cy="1262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12F6F0C-C5C2-4A93-B86C-84F2997BAD8A}"/>
              </a:ext>
            </a:extLst>
          </p:cNvPr>
          <p:cNvSpPr txBox="1"/>
          <p:nvPr/>
        </p:nvSpPr>
        <p:spPr>
          <a:xfrm>
            <a:off x="2113088" y="2491731"/>
            <a:ext cx="174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INICIO Y FIN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25F7E29-73EF-49A4-8566-FE0B33104D9A}"/>
              </a:ext>
            </a:extLst>
          </p:cNvPr>
          <p:cNvSpPr txBox="1"/>
          <p:nvPr/>
        </p:nvSpPr>
        <p:spPr>
          <a:xfrm>
            <a:off x="2265488" y="3533468"/>
            <a:ext cx="192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OPERACIONES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54AB65-9B87-4DFB-B649-1DF4FEDE3BB8}"/>
              </a:ext>
            </a:extLst>
          </p:cNvPr>
          <p:cNvSpPr txBox="1"/>
          <p:nvPr/>
        </p:nvSpPr>
        <p:spPr>
          <a:xfrm>
            <a:off x="6819655" y="3716427"/>
            <a:ext cx="174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DECISONES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B8E9312-85AC-45AB-8310-220561AACAA6}"/>
              </a:ext>
            </a:extLst>
          </p:cNvPr>
          <p:cNvSpPr txBox="1"/>
          <p:nvPr/>
        </p:nvSpPr>
        <p:spPr>
          <a:xfrm>
            <a:off x="2521352" y="4503171"/>
            <a:ext cx="174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INGRESO DE DATOS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75A24F2-3FF9-4179-9845-82F095C6C383}"/>
              </a:ext>
            </a:extLst>
          </p:cNvPr>
          <p:cNvSpPr txBox="1"/>
          <p:nvPr/>
        </p:nvSpPr>
        <p:spPr>
          <a:xfrm>
            <a:off x="6819655" y="2368552"/>
            <a:ext cx="174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SALIDA DE DATOS </a:t>
            </a:r>
          </a:p>
        </p:txBody>
      </p:sp>
    </p:spTree>
    <p:extLst>
      <p:ext uri="{BB962C8B-B14F-4D97-AF65-F5344CB8AC3E}">
        <p14:creationId xmlns:p14="http://schemas.microsoft.com/office/powerpoint/2010/main" val="1883532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A14D4-5FD7-48CB-A243-64894725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EJERCICIO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F0099E-EA5D-4B20-92F0-92D8FA69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0473F-E03C-419B-B19C-FADB2F82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18</a:t>
            </a:fld>
            <a:endParaRPr lang="en-US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48544118-35DD-4944-9F55-4AD010C55BD9}"/>
              </a:ext>
            </a:extLst>
          </p:cNvPr>
          <p:cNvSpPr/>
          <p:nvPr/>
        </p:nvSpPr>
        <p:spPr>
          <a:xfrm>
            <a:off x="1497435" y="1115973"/>
            <a:ext cx="1249960" cy="11355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INCIO</a:t>
            </a:r>
          </a:p>
        </p:txBody>
      </p:sp>
      <p:sp>
        <p:nvSpPr>
          <p:cNvPr id="9" name="Diagrama de flujo: datos 8">
            <a:extLst>
              <a:ext uri="{FF2B5EF4-FFF2-40B4-BE49-F238E27FC236}">
                <a16:creationId xmlns:a16="http://schemas.microsoft.com/office/drawing/2014/main" id="{E44217E9-DB1A-4A0B-87F4-519E023E4542}"/>
              </a:ext>
            </a:extLst>
          </p:cNvPr>
          <p:cNvSpPr/>
          <p:nvPr/>
        </p:nvSpPr>
        <p:spPr>
          <a:xfrm>
            <a:off x="901817" y="2549860"/>
            <a:ext cx="2441196" cy="53899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INGRESAR X</a:t>
            </a:r>
          </a:p>
        </p:txBody>
      </p:sp>
      <p:sp>
        <p:nvSpPr>
          <p:cNvPr id="10" name="Diagrama de flujo: datos 9">
            <a:extLst>
              <a:ext uri="{FF2B5EF4-FFF2-40B4-BE49-F238E27FC236}">
                <a16:creationId xmlns:a16="http://schemas.microsoft.com/office/drawing/2014/main" id="{45DDCDD4-046C-4E89-9948-DC3CEE4E3DCD}"/>
              </a:ext>
            </a:extLst>
          </p:cNvPr>
          <p:cNvSpPr/>
          <p:nvPr/>
        </p:nvSpPr>
        <p:spPr>
          <a:xfrm>
            <a:off x="727045" y="3394408"/>
            <a:ext cx="2489433" cy="53530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INGRESAR Y</a:t>
            </a:r>
          </a:p>
        </p:txBody>
      </p:sp>
      <p:sp>
        <p:nvSpPr>
          <p:cNvPr id="11" name="Diagrama de flujo: proceso 10">
            <a:extLst>
              <a:ext uri="{FF2B5EF4-FFF2-40B4-BE49-F238E27FC236}">
                <a16:creationId xmlns:a16="http://schemas.microsoft.com/office/drawing/2014/main" id="{05485B21-60D7-40AA-BECE-B33E9D38245A}"/>
              </a:ext>
            </a:extLst>
          </p:cNvPr>
          <p:cNvSpPr/>
          <p:nvPr/>
        </p:nvSpPr>
        <p:spPr>
          <a:xfrm>
            <a:off x="176169" y="4224321"/>
            <a:ext cx="3574409" cy="5788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modulo= </a:t>
            </a:r>
            <a:r>
              <a:rPr lang="es-MX" dirty="0" err="1"/>
              <a:t>sqrt</a:t>
            </a:r>
            <a:r>
              <a:rPr lang="es-MX" dirty="0"/>
              <a:t> (</a:t>
            </a:r>
            <a:r>
              <a:rPr lang="es-MX" dirty="0" err="1"/>
              <a:t>pow</a:t>
            </a:r>
            <a:r>
              <a:rPr lang="es-MX" dirty="0"/>
              <a:t> (x) + </a:t>
            </a:r>
            <a:r>
              <a:rPr lang="es-MX" dirty="0" err="1"/>
              <a:t>pow</a:t>
            </a:r>
            <a:r>
              <a:rPr lang="es-MX" dirty="0"/>
              <a:t> (y))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860DBE80-FF0C-4B93-BDF9-C6256DC48569}"/>
              </a:ext>
            </a:extLst>
          </p:cNvPr>
          <p:cNvSpPr/>
          <p:nvPr/>
        </p:nvSpPr>
        <p:spPr>
          <a:xfrm>
            <a:off x="184558" y="5103056"/>
            <a:ext cx="3574409" cy="5788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Teta=atan(y/x)</a:t>
            </a:r>
          </a:p>
        </p:txBody>
      </p:sp>
      <p:sp>
        <p:nvSpPr>
          <p:cNvPr id="13" name="Diagrama de flujo: documento 12">
            <a:extLst>
              <a:ext uri="{FF2B5EF4-FFF2-40B4-BE49-F238E27FC236}">
                <a16:creationId xmlns:a16="http://schemas.microsoft.com/office/drawing/2014/main" id="{84E172D5-519A-4560-B387-492B7CA66163}"/>
              </a:ext>
            </a:extLst>
          </p:cNvPr>
          <p:cNvSpPr/>
          <p:nvPr/>
        </p:nvSpPr>
        <p:spPr>
          <a:xfrm>
            <a:off x="4584232" y="1725331"/>
            <a:ext cx="3574409" cy="9227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 modulo es “modulo” y el </a:t>
            </a:r>
            <a:r>
              <a:rPr lang="es-MX" dirty="0" err="1"/>
              <a:t>angulo</a:t>
            </a:r>
            <a:r>
              <a:rPr lang="es-MX" dirty="0"/>
              <a:t> es “teta”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2925223C-C62F-4EF5-B014-2E86E15EFCFA}"/>
              </a:ext>
            </a:extLst>
          </p:cNvPr>
          <p:cNvSpPr/>
          <p:nvPr/>
        </p:nvSpPr>
        <p:spPr>
          <a:xfrm>
            <a:off x="5961776" y="2986308"/>
            <a:ext cx="981512" cy="9479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48DE900-8F1A-4CB0-9EFB-9F7B730AEAAB}"/>
              </a:ext>
            </a:extLst>
          </p:cNvPr>
          <p:cNvCxnSpPr>
            <a:stCxn id="8" idx="4"/>
            <a:endCxn id="9" idx="1"/>
          </p:cNvCxnSpPr>
          <p:nvPr/>
        </p:nvCxnSpPr>
        <p:spPr>
          <a:xfrm>
            <a:off x="2122415" y="2251562"/>
            <a:ext cx="0" cy="29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F4CF0B4-3C5E-4043-AF9B-7789F65CF42A}"/>
              </a:ext>
            </a:extLst>
          </p:cNvPr>
          <p:cNvCxnSpPr/>
          <p:nvPr/>
        </p:nvCxnSpPr>
        <p:spPr>
          <a:xfrm>
            <a:off x="2115424" y="3088852"/>
            <a:ext cx="0" cy="29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35CD456-1AAA-418F-BE9D-82A5C390C3C5}"/>
              </a:ext>
            </a:extLst>
          </p:cNvPr>
          <p:cNvCxnSpPr/>
          <p:nvPr/>
        </p:nvCxnSpPr>
        <p:spPr>
          <a:xfrm>
            <a:off x="2115424" y="3926023"/>
            <a:ext cx="0" cy="29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7CDAD03-3FA3-4C8D-91BF-A1FE458E4C5C}"/>
              </a:ext>
            </a:extLst>
          </p:cNvPr>
          <p:cNvCxnSpPr/>
          <p:nvPr/>
        </p:nvCxnSpPr>
        <p:spPr>
          <a:xfrm>
            <a:off x="2115424" y="4804758"/>
            <a:ext cx="0" cy="29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0AC34016-7382-492A-BE45-10A8388AD65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3758967" y="2186726"/>
            <a:ext cx="825265" cy="3205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9563A32-D22C-4D70-80B2-CF9A4EB563A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452532" y="2549860"/>
            <a:ext cx="0" cy="43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61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ACD13-1441-4C07-8E28-505C96A3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RESULTADO DEL EJERCICIO COMPILADO EN DEVELOPER POWER SHELL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F351D8-3B38-448F-821C-5CB265BD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19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A5D7D2C-7677-4E4B-A7F5-EB7BE06EF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710" y="2119835"/>
            <a:ext cx="7856136" cy="441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6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3E034-99C9-4F00-B8FC-9FC1E27E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Clase 1: Capturas, configuración y reporte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C7A129-A51B-487E-A5E2-73E8BE06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DC2DBA-C023-4AF3-8198-F531348D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  <p:pic>
        <p:nvPicPr>
          <p:cNvPr id="7" name="Marcador de contenido 8">
            <a:extLst>
              <a:ext uri="{FF2B5EF4-FFF2-40B4-BE49-F238E27FC236}">
                <a16:creationId xmlns:a16="http://schemas.microsoft.com/office/drawing/2014/main" id="{228B9763-272B-43E0-8219-6951206B0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8" t="73" r="64261" b="61514"/>
          <a:stretch/>
        </p:blipFill>
        <p:spPr>
          <a:xfrm>
            <a:off x="879828" y="1998736"/>
            <a:ext cx="6037167" cy="36369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81E6652-67DA-4218-819F-211D82609951}"/>
              </a:ext>
            </a:extLst>
          </p:cNvPr>
          <p:cNvSpPr txBox="1"/>
          <p:nvPr/>
        </p:nvSpPr>
        <p:spPr>
          <a:xfrm>
            <a:off x="7239699" y="1998736"/>
            <a:ext cx="41522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Nos dieron un breve repaso sobre el uso de la computadora, conociendo las teclas básicas y atajos comunes que normalmente se deben aprender. </a:t>
            </a:r>
          </a:p>
          <a:p>
            <a:endParaRPr lang="es-MX" sz="1200" dirty="0"/>
          </a:p>
          <a:p>
            <a:r>
              <a:rPr lang="es-MX" sz="1200" dirty="0"/>
              <a:t>Nos explicaron que las computadoras no están habilitadas para su uso personal, solamente escolar, esto se debe a que hicimos una “practica” en paint, tratando de cambiar el fondo de pantalla y dibujando cualquier cosa para posteriormente cambiarla y así darnos cuenta que la computadora esta totalmente asegurada por la escuela.</a:t>
            </a:r>
          </a:p>
          <a:p>
            <a:r>
              <a:rPr lang="es-MX" sz="1200" dirty="0"/>
              <a:t>Checamos que la computadora tenga el compilador para c++, el programa se llama developer powershell, configuramos un solo código que nos da acceso al c++</a:t>
            </a:r>
          </a:p>
          <a:p>
            <a:endParaRPr lang="es-MX" sz="1200" dirty="0"/>
          </a:p>
          <a:p>
            <a:r>
              <a:rPr lang="es-MX" sz="1200" dirty="0"/>
              <a:t>Compartimos con toda la clase, una seria de preguntas que nos dejo el profesor, el tema es basado en el trabajo colaborativo, formamos equipos de 3 personas y compartimos las respuestas de las preguntas que nos dejaron.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86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7437D-7EEA-4D67-9FD7-C323C1FD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CLASE 7: USO DEL VISUAL STUDIO.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31487B-00C4-423C-B23E-FCE25227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5D88D9-2C5A-46E4-9B3C-9580A3D0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B87CEB3-F42A-470D-A251-159C341C2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3" y="1785342"/>
            <a:ext cx="5532951" cy="31019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COMANDO:</a:t>
            </a:r>
          </a:p>
          <a:p>
            <a:r>
              <a:rPr lang="es-MX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devenv</a:t>
            </a:r>
            <a:r>
              <a:rPr lang="es-MX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 </a:t>
            </a:r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(Visual Studio): Es como el </a:t>
            </a:r>
            <a:r>
              <a:rPr lang="es-MX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notepad</a:t>
            </a:r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solo que con colores.</a:t>
            </a:r>
          </a:p>
          <a:p>
            <a:pPr algn="just"/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¿Qué es? Es una plataforma de lanzamiento creativa que puede utilizar para editar, depurar y compilar código y, finalmente, publicar una aplicación. Además del editor y depurador estándar que ofrecen la mayoría de IDE, Visual Studio incluye compiladores, herramientas de completado de código, diseñadores gráficos y muchas más funciones para mejorar el proceso de desarrollo de software.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B61561E-C397-4098-A5CB-5F09862C4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14" y="1785342"/>
            <a:ext cx="4643406" cy="22642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1928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A8DB7-A454-4786-BBAE-0A32361B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EJERCICIO EN VISUAL STUDIO: MATRICES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41187D-50A1-44BA-A10A-F6FB2821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52" y="1791057"/>
            <a:ext cx="3015687" cy="2271749"/>
          </a:xfrm>
        </p:spPr>
        <p:txBody>
          <a:bodyPr>
            <a:normAutofit/>
          </a:bodyPr>
          <a:lstStyle/>
          <a:p>
            <a:r>
              <a:rPr lang="es-MX" sz="1800" dirty="0"/>
              <a:t>Recreamos un serie de ejercicios sobre matrices, en esta ejecución de código presentamos el como resolver una matriz de 2x2 y 3x3, obteniendo su resta y multiplicación.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731DCB-90DB-432D-A098-A09C0EB6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5BDAF-8839-4793-AB17-A2F90016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21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BBCD5B-10BC-4783-B6D1-B97613858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23" y="1791057"/>
            <a:ext cx="7675577" cy="43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91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F2649-DF66-4039-8382-F5E71F88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38572"/>
          </a:xfrm>
        </p:spPr>
        <p:txBody>
          <a:bodyPr>
            <a:normAutofit fontScale="90000"/>
          </a:bodyPr>
          <a:lstStyle/>
          <a:p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CLASE 8: SEGUIMIENTO DEL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DA86AC-C0B8-49EF-9E9C-3FC750E35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841444"/>
            <a:ext cx="2352958" cy="3537223"/>
          </a:xfrm>
        </p:spPr>
        <p:txBody>
          <a:bodyPr>
            <a:normAutofit/>
          </a:bodyPr>
          <a:lstStyle/>
          <a:p>
            <a:r>
              <a:rPr lang="es-MX" sz="1800" dirty="0"/>
              <a:t>En esta clase dimos seguimiento a la solución de matrices, pero en este caso vimos las determinantes de las matrices, así como sacar su inversa y conjugación.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8E56C6-6B65-47DC-8263-4230AE55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73F2D4-2E8A-43F1-A528-ABD54FB9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22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9B24477-2A65-4895-B8BD-D733CD02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426" y="1841444"/>
            <a:ext cx="7587474" cy="40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8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8F6D7-9C7E-4B49-A583-BD9BFD89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COMPROBACION DEL CODIGO: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7BAFFF-F37E-45D0-81E4-875FB94E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E93101-2E0D-42BD-BC8F-32549F0D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23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0D1527-0BE5-4F0E-B7CE-D2CD70A4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54" y="1723369"/>
            <a:ext cx="7758092" cy="41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2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8D1ED-425F-453F-88AC-32BCE593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CLASE 9: SEGUIMIENTO DEL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8ABF6-1E9E-4DFE-BF31-FA80C5665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2168399" cy="2676821"/>
          </a:xfrm>
        </p:spPr>
        <p:txBody>
          <a:bodyPr>
            <a:normAutofit/>
          </a:bodyPr>
          <a:lstStyle/>
          <a:p>
            <a:r>
              <a:rPr lang="es-MX" dirty="0"/>
              <a:t>Nuevos comandos, de verdadero o falso, vimos el peso de mi querido amigo FIEL Miguel.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9EB539-53D6-40E5-8128-915A7708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8EBFA-6B84-4392-8DDD-3C0CA910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24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36AF58-6BF0-4066-82E2-A4F0DE3CF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380" y="1831029"/>
            <a:ext cx="7633632" cy="40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20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A5E6D0-409D-4025-BF1B-417960BD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E23B5-AD82-4292-8135-F50000B7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814F63-A9FB-47B8-A209-B8447256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25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11D3AA-93E6-4261-A594-DD11385A3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31" y="1029836"/>
            <a:ext cx="9692081" cy="525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6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C5AA9-7235-4E35-8EC9-4FB073E7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85515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TRABAJO COLAVORATIVO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E7357-8576-460D-B126-DA7963CB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F7972-9928-4A93-A7C0-13F3D679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71F5BF0-0336-4347-833C-6A3C3CF04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1532110"/>
            <a:ext cx="10691812" cy="4542332"/>
          </a:xfrm>
        </p:spPr>
        <p:txBody>
          <a:bodyPr>
            <a:normAutofit fontScale="55000" lnSpcReduction="20000"/>
          </a:bodyPr>
          <a:lstStyle/>
          <a:p>
            <a:endParaRPr lang="es-MX" dirty="0"/>
          </a:p>
          <a:p>
            <a:r>
              <a:rPr lang="es-MX" sz="1900" dirty="0"/>
              <a:t>¿Qué es el trabajo colaborativo?</a:t>
            </a:r>
          </a:p>
          <a:p>
            <a:r>
              <a:rPr lang="es-MX" sz="1900" dirty="0">
                <a:solidFill>
                  <a:srgbClr val="00B0F0"/>
                </a:solidFill>
              </a:rPr>
              <a:t>R= La tarea se realiza de forma grupal y no individual, compartiendo los conocimientos, lo que enriquece a todo el grupo.</a:t>
            </a:r>
          </a:p>
          <a:p>
            <a:r>
              <a:rPr lang="es-MX" sz="1900" dirty="0"/>
              <a:t>¿Cuál es la diferencia entre trabajo colaborativo y trabajo en equipo?</a:t>
            </a:r>
          </a:p>
          <a:p>
            <a:r>
              <a:rPr lang="es-MX" sz="1900" dirty="0">
                <a:solidFill>
                  <a:srgbClr val="00B0F0"/>
                </a:solidFill>
              </a:rPr>
              <a:t>R= El trabajo en equipo, las tareas se reparten por igual entre los miembros, mientras que en el trabajo colaborativo se asignan de acuerdo a las habilidades y conocimientos de cada persona.  </a:t>
            </a:r>
          </a:p>
          <a:p>
            <a:r>
              <a:rPr lang="es-MX" sz="1900" dirty="0"/>
              <a:t>¿Qué es una computadora? </a:t>
            </a:r>
          </a:p>
          <a:p>
            <a:r>
              <a:rPr lang="es-MX" sz="1900" dirty="0">
                <a:solidFill>
                  <a:srgbClr val="00B0F0"/>
                </a:solidFill>
              </a:rPr>
              <a:t>R= Es una maquina electrónica digital programable que ejecuta una serie de comandos para procesar los datos de entrada. </a:t>
            </a:r>
          </a:p>
          <a:p>
            <a:r>
              <a:rPr lang="es-MX" sz="1900" dirty="0"/>
              <a:t>¿Para que aprender a programar?</a:t>
            </a:r>
          </a:p>
          <a:p>
            <a:r>
              <a:rPr lang="es-MX" sz="1900" dirty="0">
                <a:solidFill>
                  <a:srgbClr val="00B0F0"/>
                </a:solidFill>
              </a:rPr>
              <a:t>R= Supone a hablar y escribir u nuevo idioma, estimula el pensamiento lógico y estructurado. </a:t>
            </a:r>
          </a:p>
          <a:p>
            <a:r>
              <a:rPr lang="es-MX" sz="1900" dirty="0"/>
              <a:t>¿Qué es un lenguaje de programación?</a:t>
            </a:r>
          </a:p>
          <a:p>
            <a:r>
              <a:rPr lang="es-MX" sz="1900" dirty="0">
                <a:solidFill>
                  <a:srgbClr val="00B0F0"/>
                </a:solidFill>
              </a:rPr>
              <a:t>R= Permiten a todos los dispositivos electrónicos, interpretar instrucciones y códigos que hacen posible crear sitios web, apps programas y plataformas. </a:t>
            </a:r>
          </a:p>
          <a:p>
            <a:r>
              <a:rPr lang="es-MX" sz="1900" dirty="0"/>
              <a:t>¿Cómo se clasifican los lenguajes de programación?</a:t>
            </a:r>
          </a:p>
          <a:p>
            <a:r>
              <a:rPr lang="es-MX" sz="1900" dirty="0">
                <a:solidFill>
                  <a:srgbClr val="00B0F0"/>
                </a:solidFill>
              </a:rPr>
              <a:t>R=Lenguaje máquina, lenguajes de programación de bajo nivel, lenguajes de programación de alto nivel.</a:t>
            </a:r>
          </a:p>
          <a:p>
            <a:r>
              <a:rPr lang="es-MX" sz="1900" dirty="0"/>
              <a:t>¿Cuánto es 10,110,111 + 11.111.010? </a:t>
            </a:r>
            <a:r>
              <a:rPr lang="es-MX" sz="1900" dirty="0">
                <a:solidFill>
                  <a:srgbClr val="00B0F0"/>
                </a:solidFill>
              </a:rPr>
              <a:t>R=  21, 221, 121</a:t>
            </a:r>
          </a:p>
          <a:p>
            <a:r>
              <a:rPr lang="es-MX" sz="1900" dirty="0"/>
              <a:t>¿Por qué solo 0 y 1? </a:t>
            </a:r>
            <a:r>
              <a:rPr lang="es-MX" sz="1900" dirty="0">
                <a:solidFill>
                  <a:srgbClr val="00B0F0"/>
                </a:solidFill>
              </a:rPr>
              <a:t>R= </a:t>
            </a:r>
            <a:r>
              <a:rPr lang="es-MX" dirty="0">
                <a:solidFill>
                  <a:srgbClr val="00B0F0"/>
                </a:solidFill>
              </a:rPr>
              <a:t>Utilizado en computadoras digitales, está basado en un sistema numérico binario en el que solo hay dos estados posibles: apagado y encendido, generalmente simbolizados por 0 y 1</a:t>
            </a:r>
            <a:endParaRPr lang="es-MX" sz="1900" dirty="0">
              <a:solidFill>
                <a:srgbClr val="00B0F0"/>
              </a:solidFill>
            </a:endParaRPr>
          </a:p>
          <a:p>
            <a:r>
              <a:rPr lang="es-MX" sz="1900" dirty="0"/>
              <a:t>¿Cómo se aplica la programación en la Ing. Textil? </a:t>
            </a:r>
            <a:r>
              <a:rPr lang="es-MX" sz="1900" dirty="0">
                <a:solidFill>
                  <a:srgbClr val="00B0F0"/>
                </a:solidFill>
              </a:rPr>
              <a:t>R= </a:t>
            </a:r>
            <a:r>
              <a:rPr lang="es-MX" dirty="0">
                <a:solidFill>
                  <a:srgbClr val="00B0F0"/>
                </a:solidFill>
              </a:rPr>
              <a:t>Diseñar, programar y simular hilos, tejidos planos, géneros de punto y, prendas tejidas utilizando aplicaciones informáticas específicas de diseño.</a:t>
            </a:r>
          </a:p>
        </p:txBody>
      </p:sp>
    </p:spTree>
    <p:extLst>
      <p:ext uri="{BB962C8B-B14F-4D97-AF65-F5344CB8AC3E}">
        <p14:creationId xmlns:p14="http://schemas.microsoft.com/office/powerpoint/2010/main" val="234314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3B8BE-0F5A-48D6-B582-667E7180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EJERCICIO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1CF912-C807-4BA5-9D1E-F3C380D2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A6CC9B-5D54-4005-8BA9-5D7959FD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D86C2A5-E571-4397-9296-75CB1117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92350"/>
            <a:ext cx="10691812" cy="3636963"/>
          </a:xfrm>
        </p:spPr>
        <p:txBody>
          <a:bodyPr/>
          <a:lstStyle/>
          <a:p>
            <a:r>
              <a:rPr lang="es-MX" dirty="0"/>
              <a:t>Escribe los siguientes números del sistema decimal al: 0, 4, 8, 16, 32, 64, 128</a:t>
            </a:r>
          </a:p>
          <a:p>
            <a:r>
              <a:rPr lang="es-MX" dirty="0" err="1"/>
              <a:t>Vigedecimal</a:t>
            </a:r>
            <a:r>
              <a:rPr lang="es-MX" dirty="0"/>
              <a:t>: </a:t>
            </a:r>
            <a:r>
              <a:rPr lang="es-MX" dirty="0">
                <a:solidFill>
                  <a:srgbClr val="00B0F0"/>
                </a:solidFill>
              </a:rPr>
              <a:t>0, 4, 8, G, 1C, 34, 68</a:t>
            </a:r>
          </a:p>
          <a:p>
            <a:r>
              <a:rPr lang="es-MX" dirty="0"/>
              <a:t>Hexadecimal: </a:t>
            </a:r>
            <a:r>
              <a:rPr lang="es-MX" dirty="0">
                <a:solidFill>
                  <a:srgbClr val="00B0F0"/>
                </a:solidFill>
              </a:rPr>
              <a:t>0, 4, 10, 20, 40, 7E</a:t>
            </a:r>
          </a:p>
          <a:p>
            <a:r>
              <a:rPr lang="es-MX" dirty="0"/>
              <a:t>Binario: </a:t>
            </a:r>
            <a:r>
              <a:rPr lang="es-MX" dirty="0">
                <a:solidFill>
                  <a:srgbClr val="00B0F0"/>
                </a:solidFill>
              </a:rPr>
              <a:t>0, 100, 1000, 10000, 100000, 1000000, 10000000</a:t>
            </a:r>
          </a:p>
          <a:p>
            <a:r>
              <a:rPr lang="es-MX" dirty="0" err="1"/>
              <a:t>Nonario</a:t>
            </a:r>
            <a:r>
              <a:rPr lang="es-MX" dirty="0"/>
              <a:t>: </a:t>
            </a:r>
            <a:r>
              <a:rPr lang="es-MX" dirty="0">
                <a:solidFill>
                  <a:srgbClr val="00B0F0"/>
                </a:solidFill>
              </a:rPr>
              <a:t>0, 4, 8, 17, 35, 71, 152</a:t>
            </a:r>
          </a:p>
        </p:txBody>
      </p:sp>
    </p:spTree>
    <p:extLst>
      <p:ext uri="{BB962C8B-B14F-4D97-AF65-F5344CB8AC3E}">
        <p14:creationId xmlns:p14="http://schemas.microsoft.com/office/powerpoint/2010/main" val="419032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8641B-1268-4A94-A469-185B86D2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	</a:t>
            </a:r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CLASE 2: HISTORIA DE LA COMPUTACIÓN Y LENGUAJES DE LA PROGRAMACIÓN. </a:t>
            </a:r>
            <a:endParaRPr lang="es-MX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AA8E97-4319-485B-9758-C961DEF73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82" y="2293126"/>
            <a:ext cx="3833419" cy="3293942"/>
          </a:xfrm>
        </p:spPr>
        <p:txBody>
          <a:bodyPr/>
          <a:lstStyle/>
          <a:p>
            <a:pPr marL="0" indent="0">
              <a:buNone/>
            </a:pPr>
            <a:r>
              <a:rPr lang="es-MX" sz="1400" dirty="0"/>
              <a:t>En esta clase, vimos la historia de la computación y los lenguajes de programación, los lenguajes de programación pueden ser prácticamente cualquier cosa, pero suelen ser los mejores para el desarrollo de software, ya que pueden utilizarse en varias plataformas y suelen estar compilados en lugar de interpretarlos. </a:t>
            </a:r>
          </a:p>
          <a:p>
            <a:pPr marL="0" indent="0">
              <a:buNone/>
            </a:pPr>
            <a:r>
              <a:rPr lang="es-MX" sz="1400" dirty="0"/>
              <a:t>También estuvimos ordenando los lenguajes de programación en compilados o scripts.  </a:t>
            </a:r>
          </a:p>
          <a:p>
            <a:pPr marL="0" indent="0">
              <a:buNone/>
            </a:pPr>
            <a:r>
              <a:rPr lang="es-MX" sz="1400" dirty="0"/>
              <a:t>Estuvimos analizando los diferentes lenguajes de programación, leyendo su significado y el para que sirve cada lenguaje de programación. </a:t>
            </a:r>
          </a:p>
          <a:p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AA4E06-8A6A-40AF-BA00-19F07BB7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FAF5B4-DD4C-4274-A4FF-B5C2D010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78F6D59F-CDC7-4019-B8C7-E846545DD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82" y="2612664"/>
            <a:ext cx="3981522" cy="26548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188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AB57B-99B2-44B4-A83F-81AA30F3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CLASIFIQUE LOS LENGUAJES DE LA IMAGEN EN COMPILADOS O SCRIPTS.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5DE9B-94CF-43AD-858F-250321BD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75C882-B46C-44D4-81B7-43DCBA1D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72139C78-814D-4BFB-AB57-F1ED88105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67" y="2293126"/>
            <a:ext cx="6999999" cy="36427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13867DC-B854-4197-9858-9BAF068E91F4}"/>
              </a:ext>
            </a:extLst>
          </p:cNvPr>
          <p:cNvSpPr txBox="1"/>
          <p:nvPr/>
        </p:nvSpPr>
        <p:spPr>
          <a:xfrm>
            <a:off x="8369448" y="4617049"/>
            <a:ext cx="87283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1100" dirty="0">
                <a:latin typeface="Arial Black" panose="020B0A04020102020204" pitchFamily="34" charset="0"/>
              </a:rPr>
              <a:t>SCRIPTS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62D3228-DC65-4C85-8686-331CF175B9B4}"/>
              </a:ext>
            </a:extLst>
          </p:cNvPr>
          <p:cNvSpPr txBox="1"/>
          <p:nvPr/>
        </p:nvSpPr>
        <p:spPr>
          <a:xfrm>
            <a:off x="3867579" y="4486244"/>
            <a:ext cx="87283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1100" dirty="0">
                <a:latin typeface="Arial Black" panose="020B0A04020102020204" pitchFamily="34" charset="0"/>
              </a:rPr>
              <a:t>SCRIPTS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05B69E-A266-495F-9AFF-BB6F3F582AFB}"/>
              </a:ext>
            </a:extLst>
          </p:cNvPr>
          <p:cNvSpPr txBox="1"/>
          <p:nvPr/>
        </p:nvSpPr>
        <p:spPr>
          <a:xfrm>
            <a:off x="5255555" y="3298195"/>
            <a:ext cx="87283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1100" dirty="0">
                <a:latin typeface="Arial Black" panose="020B0A04020102020204" pitchFamily="34" charset="0"/>
              </a:rPr>
              <a:t>SCRIPTS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51BFD9-D75C-4C09-9388-CC882EE34490}"/>
              </a:ext>
            </a:extLst>
          </p:cNvPr>
          <p:cNvSpPr txBox="1"/>
          <p:nvPr/>
        </p:nvSpPr>
        <p:spPr>
          <a:xfrm>
            <a:off x="3967589" y="3298195"/>
            <a:ext cx="87283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1100" dirty="0">
                <a:latin typeface="Arial Black" panose="020B0A04020102020204" pitchFamily="34" charset="0"/>
              </a:rPr>
              <a:t>SCRIPTS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B30873-A86D-4C35-A00F-38909C3FD115}"/>
              </a:ext>
            </a:extLst>
          </p:cNvPr>
          <p:cNvSpPr txBox="1"/>
          <p:nvPr/>
        </p:nvSpPr>
        <p:spPr>
          <a:xfrm>
            <a:off x="2645734" y="3298195"/>
            <a:ext cx="87283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1100" dirty="0">
                <a:latin typeface="Arial Black" panose="020B0A04020102020204" pitchFamily="34" charset="0"/>
              </a:rPr>
              <a:t>SCRIPTS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A88482D-036A-4047-BCFA-E27F579C94B3}"/>
              </a:ext>
            </a:extLst>
          </p:cNvPr>
          <p:cNvSpPr txBox="1"/>
          <p:nvPr/>
        </p:nvSpPr>
        <p:spPr>
          <a:xfrm>
            <a:off x="5609848" y="5753712"/>
            <a:ext cx="87283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1100" dirty="0">
                <a:latin typeface="Arial Black" panose="020B0A04020102020204" pitchFamily="34" charset="0"/>
              </a:rPr>
              <a:t>SCRIPTS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23C12BC7-4FB4-4983-BB0A-E5B8D4432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040" y="5789585"/>
            <a:ext cx="1152244" cy="29263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590DEF1D-73B3-4AD3-835A-559EA69D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457" y="5853493"/>
            <a:ext cx="1152244" cy="29263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751BA9A-424C-43A7-B122-A7E009ECC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328" y="4601537"/>
            <a:ext cx="1050086" cy="29263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4BA316C-F351-40EB-9660-713559602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51" y="4470732"/>
            <a:ext cx="1152244" cy="29263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6B17CA3-7621-4FC1-A1A6-9C1A72DBE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18" y="4470732"/>
            <a:ext cx="1152244" cy="29263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7FA14376-5277-419E-A68F-02A981C3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693" y="4486244"/>
            <a:ext cx="1152244" cy="29263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6AE99947-502B-4184-89C1-90BAD5688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749" y="3401019"/>
            <a:ext cx="1152244" cy="29263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C3323EF6-7C3E-4739-9562-87E0E5EE3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21" y="3267172"/>
            <a:ext cx="1152244" cy="2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B01C5-10F1-4EA5-AEE9-759D1CC8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84" y="928687"/>
            <a:ext cx="10691265" cy="1371030"/>
          </a:xfrm>
        </p:spPr>
        <p:txBody>
          <a:bodyPr/>
          <a:lstStyle/>
          <a:p>
            <a:pPr algn="ctr"/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C++ VS PHYTHON VS MATLAB VS OCTAVE VS SCILAB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13B314-8099-454A-810D-B5F927D6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46D40F-2DEC-45E8-B28C-C81A33DC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ECC7831-3CDA-455E-9DF3-485D0FE54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92350"/>
            <a:ext cx="10691812" cy="3636963"/>
          </a:xfrm>
        </p:spPr>
        <p:txBody>
          <a:bodyPr/>
          <a:lstStyle/>
          <a:p>
            <a:r>
              <a:rPr lang="es-MX" dirty="0"/>
              <a:t>1. Voten por su favorito</a:t>
            </a:r>
          </a:p>
          <a:p>
            <a:pPr marL="0" indent="0">
              <a:buNone/>
            </a:pPr>
            <a:r>
              <a:rPr lang="es-MX" dirty="0"/>
              <a:t>     R= Mi favorito es C++</a:t>
            </a:r>
          </a:p>
          <a:p>
            <a:r>
              <a:rPr lang="es-MX" dirty="0"/>
              <a:t>2. ¿Por qué votaron por ese?</a:t>
            </a:r>
          </a:p>
          <a:p>
            <a:pPr marL="0" indent="0">
              <a:buNone/>
            </a:pPr>
            <a:r>
              <a:rPr lang="es-MX" dirty="0"/>
              <a:t>R= En la preparatoria, curse lo que fue programación y me enseñaron a programar en distintos lenguajes de programación, entre ellos </a:t>
            </a:r>
            <a:r>
              <a:rPr lang="es-MX" dirty="0" err="1"/>
              <a:t>JavaScritp</a:t>
            </a:r>
            <a:r>
              <a:rPr lang="es-MX" dirty="0"/>
              <a:t>, HTML, </a:t>
            </a:r>
            <a:r>
              <a:rPr lang="es-MX" dirty="0" err="1"/>
              <a:t>NotePad</a:t>
            </a:r>
            <a:r>
              <a:rPr lang="es-MX" dirty="0"/>
              <a:t> y C++, entre ellos me gusto C++ por que en ella puedes diseñar ya sea tu pagina web a tu manera, es un mas complejo de usar pero vale totalmente la pena aprenderlo. </a:t>
            </a:r>
          </a:p>
          <a:p>
            <a:r>
              <a:rPr lang="es-MX" dirty="0"/>
              <a:t>Hacer un “Hola Mundo en cada uno”</a:t>
            </a:r>
          </a:p>
        </p:txBody>
      </p:sp>
    </p:spTree>
    <p:extLst>
      <p:ext uri="{BB962C8B-B14F-4D97-AF65-F5344CB8AC3E}">
        <p14:creationId xmlns:p14="http://schemas.microsoft.com/office/powerpoint/2010/main" val="254947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053-BA7A-498A-AAE4-23AFF220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C++ VS PHYTHON VS VISUAL BASIC VS OCTAVE VS SCILAB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E8514C-7CAD-4E79-91F2-3FE5EE0B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AC3BD7-C1A7-4236-9D94-498F7B9A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44CE3D-D6A1-42F1-B109-9273A46AB19F}"/>
              </a:ext>
            </a:extLst>
          </p:cNvPr>
          <p:cNvSpPr txBox="1"/>
          <p:nvPr/>
        </p:nvSpPr>
        <p:spPr>
          <a:xfrm>
            <a:off x="800100" y="2108460"/>
            <a:ext cx="7991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C++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0991D49-82B5-46C2-96F1-27CFCB034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" r="71735" b="72819"/>
          <a:stretch/>
        </p:blipFill>
        <p:spPr>
          <a:xfrm>
            <a:off x="1774194" y="2108460"/>
            <a:ext cx="3543379" cy="137103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AD32BC0-0CB8-4162-BD1B-6C85B77ACF6E}"/>
              </a:ext>
            </a:extLst>
          </p:cNvPr>
          <p:cNvSpPr txBox="1"/>
          <p:nvPr/>
        </p:nvSpPr>
        <p:spPr>
          <a:xfrm>
            <a:off x="700635" y="3600995"/>
            <a:ext cx="89377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Python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AE01354-F693-4A07-9DF7-63BA0CD361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2" t="40110" r="48347" b="51135"/>
          <a:stretch/>
        </p:blipFill>
        <p:spPr>
          <a:xfrm>
            <a:off x="1731961" y="3600995"/>
            <a:ext cx="4314306" cy="8158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7F9B928-6D63-4C7D-B94E-91F6F8655445}"/>
              </a:ext>
            </a:extLst>
          </p:cNvPr>
          <p:cNvSpPr txBox="1"/>
          <p:nvPr/>
        </p:nvSpPr>
        <p:spPr>
          <a:xfrm>
            <a:off x="677334" y="5104015"/>
            <a:ext cx="8937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/>
              <a:t>Scilab</a:t>
            </a:r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FEB7065-6B11-4565-8799-624806931E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2" t="32323" r="69091" b="63710"/>
          <a:stretch/>
        </p:blipFill>
        <p:spPr>
          <a:xfrm>
            <a:off x="1774194" y="5054750"/>
            <a:ext cx="1571105" cy="66365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9203445-2134-417B-A9BB-A9307111BA2A}"/>
              </a:ext>
            </a:extLst>
          </p:cNvPr>
          <p:cNvSpPr txBox="1"/>
          <p:nvPr/>
        </p:nvSpPr>
        <p:spPr>
          <a:xfrm>
            <a:off x="6952095" y="2108460"/>
            <a:ext cx="140264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Visual Basic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8BA4FF0-B80D-4295-A975-4724DFBCBE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2" t="52746" r="45868" b="39614"/>
          <a:stretch/>
        </p:blipFill>
        <p:spPr>
          <a:xfrm>
            <a:off x="6952095" y="2567608"/>
            <a:ext cx="4472248" cy="88114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C4CB2AC-17CF-47F4-B718-57455CC6786E}"/>
              </a:ext>
            </a:extLst>
          </p:cNvPr>
          <p:cNvSpPr txBox="1"/>
          <p:nvPr/>
        </p:nvSpPr>
        <p:spPr>
          <a:xfrm>
            <a:off x="6952095" y="3562256"/>
            <a:ext cx="12136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/>
              <a:t>Octave</a:t>
            </a:r>
            <a:endParaRPr lang="es-MX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AF63081-A5C3-42B9-8662-80E1F0C9FA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1" t="48191" r="66694" b="45197"/>
          <a:stretch/>
        </p:blipFill>
        <p:spPr>
          <a:xfrm>
            <a:off x="6906583" y="4046462"/>
            <a:ext cx="2518340" cy="7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3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D195D-5390-4EF2-A421-497C03F6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</a:rPr>
              <a:t>CLASE 3: ENTORNO DE TRABAJO C++</a:t>
            </a:r>
            <a:br>
              <a:rPr lang="es-MX" dirty="0"/>
            </a:br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39FABB-FF07-47A5-947B-BC153C5E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60FA99-81B8-40EF-8388-B3017CCC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BEB55B-D61B-485F-9E75-A5DB0BC79A3D}"/>
              </a:ext>
            </a:extLst>
          </p:cNvPr>
          <p:cNvSpPr txBox="1"/>
          <p:nvPr/>
        </p:nvSpPr>
        <p:spPr>
          <a:xfrm>
            <a:off x="715383" y="1752312"/>
            <a:ext cx="4631201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Entorno de trabajo personal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Nuevo proyecto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Hoja de programación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Comandos Básicos: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Ls(list): Muestra todo lo que esta en las carpetas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Mkdir Alexander para crear una carpeta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le puede poner ls para ver el progreso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 .. Ir para atrás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 Alexander: entrar a la carpeta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borrar del Alexander</a:t>
            </a:r>
          </a:p>
          <a:p>
            <a:endParaRPr lang="es-MX" dirty="0"/>
          </a:p>
        </p:txBody>
      </p:sp>
      <p:pic>
        <p:nvPicPr>
          <p:cNvPr id="11" name="Marcador de contenido 5">
            <a:extLst>
              <a:ext uri="{FF2B5EF4-FFF2-40B4-BE49-F238E27FC236}">
                <a16:creationId xmlns:a16="http://schemas.microsoft.com/office/drawing/2014/main" id="{C1D84DEB-71B9-4857-B059-9A277825C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6" r="56457" b="4035"/>
          <a:stretch/>
        </p:blipFill>
        <p:spPr>
          <a:xfrm>
            <a:off x="5918181" y="1725787"/>
            <a:ext cx="4404511" cy="3406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2030490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1690</Words>
  <Application>Microsoft Office PowerPoint</Application>
  <PresentationFormat>Panorámica</PresentationFormat>
  <Paragraphs>203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Calisto MT</vt:lpstr>
      <vt:lpstr>Courier New</vt:lpstr>
      <vt:lpstr>Univers Condensed</vt:lpstr>
      <vt:lpstr>ChronicleVTI</vt:lpstr>
      <vt:lpstr>REPORTE DE FUNDAMENTOS DE PROGRAMACION </vt:lpstr>
      <vt:lpstr>Clase 1: Capturas, configuración y reporte</vt:lpstr>
      <vt:lpstr>TRABAJO COLAVORATIVO </vt:lpstr>
      <vt:lpstr>EJERCICIO </vt:lpstr>
      <vt:lpstr> CLASE 2: HISTORIA DE LA COMPUTACIÓN Y LENGUAJES DE LA PROGRAMACIÓN. </vt:lpstr>
      <vt:lpstr>CLASIFIQUE LOS LENGUAJES DE LA IMAGEN EN COMPILADOS O SCRIPTS. </vt:lpstr>
      <vt:lpstr>C++ VS PHYTHON VS MATLAB VS OCTAVE VS SCILAB</vt:lpstr>
      <vt:lpstr>C++ VS PHYTHON VS VISUAL BASIC VS OCTAVE VS SCILAB</vt:lpstr>
      <vt:lpstr>CLASE 3: ENTORNO DE TRABAJO C++ </vt:lpstr>
      <vt:lpstr>ENCUESTA</vt:lpstr>
      <vt:lpstr>  COMANDOS BASICOS DE C++</vt:lpstr>
      <vt:lpstr>COMPILACIÓN DE CÓDIGO</vt:lpstr>
      <vt:lpstr>LIBRERÍA Y SU SINTAXIS </vt:lpstr>
      <vt:lpstr>CLASE 4: COMANDOS BÁSICOS PARA C++</vt:lpstr>
      <vt:lpstr>CONTROL DE VERSIONES</vt:lpstr>
      <vt:lpstr>CLASE 5: SISTEMA DE CONTROL DE VERSIONES</vt:lpstr>
      <vt:lpstr>CLASE 6: DIAGRAMA DE FLUJO PARA LA COMPILACION DE UN CODIGO</vt:lpstr>
      <vt:lpstr>EJERCICIO </vt:lpstr>
      <vt:lpstr>RESULTADO DEL EJERCICIO COMPILADO EN DEVELOPER POWER SHELL</vt:lpstr>
      <vt:lpstr>CLASE 7: USO DEL VISUAL STUDIO. </vt:lpstr>
      <vt:lpstr>EJERCICIO EN VISUAL STUDIO: MATRICES </vt:lpstr>
      <vt:lpstr>CLASE 8: SEGUIMIENTO DEL VISUAL STUDIO</vt:lpstr>
      <vt:lpstr>COMPROBACION DEL CODIGO:</vt:lpstr>
      <vt:lpstr>CLASE 9: SEGUIMIENTO DEL VISUAL STUDIO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FUNDAMENTOS DE PROGRAMACION </dc:title>
  <dc:creator>USUARIO</dc:creator>
  <cp:lastModifiedBy>USUARIO</cp:lastModifiedBy>
  <cp:revision>1</cp:revision>
  <dcterms:created xsi:type="dcterms:W3CDTF">2024-03-14T17:23:35Z</dcterms:created>
  <dcterms:modified xsi:type="dcterms:W3CDTF">2024-03-14T19:33:52Z</dcterms:modified>
</cp:coreProperties>
</file>