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0" autoAdjust="0"/>
  </p:normalViewPr>
  <p:slideViewPr>
    <p:cSldViewPr snapToGrid="0" showGuides="1">
      <p:cViewPr>
        <p:scale>
          <a:sx n="100" d="100"/>
          <a:sy n="100" d="100"/>
        </p:scale>
        <p:origin x="1260" y="-3006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F188CE-4DED-437F-AA38-8976D4D0D12A}" type="datetime1">
              <a:rPr lang="es-ES" smtClean="0"/>
              <a:t>24/08/2021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F5FA03-318A-4FCF-9B84-4D5134618C2F}" type="datetime1">
              <a:rPr lang="es-ES" noProof="0" smtClean="0"/>
              <a:t>24/08/2021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136092-2EDF-47BF-99B1-B87430F95B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27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0.png"/><Relationship Id="rId41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áfico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áfico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áfico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Imagen 94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Marcador de posición de imagen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97" name="Imagen 96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Marcador de posición de imagen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01" name="Imagen 100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Marcador de posición de imagen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05" name="Imagen 104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Marcador de posición de imagen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09" name="Imagen 108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Marcador de posición de imagen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13" name="Gráfico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áfico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áfico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áfico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áfico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ítulo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 rtlCol="0">
            <a:noAutofit/>
          </a:bodyPr>
          <a:lstStyle>
            <a:lvl1pPr algn="r">
              <a:defRPr sz="3100" b="1"/>
            </a:lvl1pPr>
          </a:lstStyle>
          <a:p>
            <a:pPr rtl="0"/>
            <a:r>
              <a:rPr lang="es-ES" noProof="0"/>
              <a:t>PRODUCTO</a:t>
            </a:r>
            <a:br>
              <a:rPr lang="es-ES" noProof="0"/>
            </a:br>
            <a:r>
              <a:rPr lang="es-ES" noProof="0"/>
              <a:t>PLAN DE DESARROLLO</a:t>
            </a:r>
          </a:p>
        </p:txBody>
      </p:sp>
      <p:sp>
        <p:nvSpPr>
          <p:cNvPr id="126" name="Marcador de texto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27" name="Marcador de texto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 rtlCol="0"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9" name="Marcador de texto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0" name="Marcador de texto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 rtlCol="0"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1" name="Marcador de texto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2" name="Marcador de texto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 rtlCol="0"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3" name="Marcador de texto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4" name="Marcador de texto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 rtlCol="0"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5" name="Marcador de texto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6" name="Marcador de texto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 rtlCol="0"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7" name="Marcador de texto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38" name="Marcador de texto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 rtlCol="0"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9" name="Marcador de texto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40" name="Marcador de texto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 rtlCol="0"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1" name="Marcador de texto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42" name="Marcador de texto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 rtlCol="0"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3" name="Marcador de texto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44" name="Marcador de texto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 rtlCol="0"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5" name="Marcador de texto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146" name="Marcador de texto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 rtlCol="0"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8" name="Marcador de texto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 rtlCol="0"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  <a:br>
              <a:rPr lang="es-ES" noProof="0"/>
            </a:br>
            <a:r>
              <a:rPr lang="es-ES" noProof="0"/>
              <a:t>20AA</a:t>
            </a:r>
          </a:p>
        </p:txBody>
      </p:sp>
      <p:pic>
        <p:nvPicPr>
          <p:cNvPr id="151" name="Gráfico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áfico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Marcador de posición de imagen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3" name="Marcador de posición de imagen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4" name="Marcador de posición de imagen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5" name="Marcador de posición de imagen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6" name="Marcador de posición de imagen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7" name="Marcador de posición de imagen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8" name="Marcador de posición de imagen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9" name="Marcador de posición de imagen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70" name="Marcador de posición de imagen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71" name="Marcador de posición de imagen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78" name="Gráfico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áfico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áfico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áfico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áfico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Imagen 98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Marcador de posición de imagen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03" name="Imagen 102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Marcador de posición de imagen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81" name="Gráfico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Imagen 106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Marcador de posición de imagen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82" name="Gráfico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Imagen 110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Marcador de posición de imagen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pic>
        <p:nvPicPr>
          <p:cNvPr id="183" name="Gráfico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áfico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áfico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Imagen 91" descr="Un primer plano de un logotipo&#10;&#10;Descripción generada con confianza muy alta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Marcador de posición de imagen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DD.MM.20AA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43.jp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47" Type="http://schemas.openxmlformats.org/officeDocument/2006/relationships/image" Target="../media/image46.jpeg"/><Relationship Id="rId7" Type="http://schemas.openxmlformats.org/officeDocument/2006/relationships/image" Target="../media/image27.jfif"/><Relationship Id="rId12" Type="http://schemas.openxmlformats.org/officeDocument/2006/relationships/image" Target="../media/image30.png"/><Relationship Id="rId38" Type="http://schemas.openxmlformats.org/officeDocument/2006/relationships/image" Target="../media/image83.svg"/><Relationship Id="rId46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29.jfif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40" Type="http://schemas.openxmlformats.org/officeDocument/2006/relationships/image" Target="../media/image44.png"/><Relationship Id="rId45" Type="http://schemas.openxmlformats.org/officeDocument/2006/relationships/hyperlink" Target="https://www.mastermarketing-valencia.com/marketing-digital/blog/internet-historia-evolucion/" TargetMode="External"/><Relationship Id="rId15" Type="http://schemas.openxmlformats.org/officeDocument/2006/relationships/image" Target="../media/image31.jp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55.svg"/><Relationship Id="rId19" Type="http://schemas.openxmlformats.org/officeDocument/2006/relationships/image" Target="../media/image33.jfif"/><Relationship Id="rId31" Type="http://schemas.openxmlformats.org/officeDocument/2006/relationships/image" Target="../media/image39.png"/><Relationship Id="rId44" Type="http://schemas.openxmlformats.org/officeDocument/2006/relationships/hyperlink" Target="https://marketing4ecommerce.mx/historia-de-internet/" TargetMode="External"/><Relationship Id="rId4" Type="http://schemas.openxmlformats.org/officeDocument/2006/relationships/image" Target="../media/image26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37.jpg"/><Relationship Id="rId30" Type="http://schemas.openxmlformats.org/officeDocument/2006/relationships/image" Target="../media/image75.svg"/><Relationship Id="rId35" Type="http://schemas.openxmlformats.org/officeDocument/2006/relationships/image" Target="../media/image41.png"/><Relationship Id="rId43" Type="http://schemas.openxmlformats.org/officeDocument/2006/relationships/hyperlink" Target="https://es.wikipedia.org/wiki/Historia_de_Internet" TargetMode="External"/><Relationship Id="rId8" Type="http://schemas.openxmlformats.org/officeDocument/2006/relationships/image" Target="../media/image28.png"/><Relationship Id="rId3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207" y="115687"/>
            <a:ext cx="2697218" cy="1224724"/>
          </a:xfrm>
        </p:spPr>
        <p:txBody>
          <a:bodyPr rtlCol="0"/>
          <a:lstStyle/>
          <a:p>
            <a:r>
              <a:rPr lang="es-ES" sz="2400" dirty="0"/>
              <a:t>Infografía de la Historia del Internet y la web</a:t>
            </a:r>
          </a:p>
        </p:txBody>
      </p:sp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31" y="962167"/>
            <a:ext cx="813600" cy="668699"/>
          </a:xfrm>
        </p:spPr>
      </p:pic>
      <p:pic>
        <p:nvPicPr>
          <p:cNvPr id="145" name="Marcador de posición de imagen 144" descr="Icono de globo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214174" y="2202599"/>
            <a:ext cx="439200" cy="439200"/>
          </a:xfrm>
        </p:spPr>
      </p:pic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r>
              <a:rPr lang="es-ES" dirty="0" smtClean="0"/>
              <a:t>1840</a:t>
            </a:r>
            <a:endParaRPr lang="es-ES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r>
              <a:rPr lang="es-ES" b="1" dirty="0">
                <a:solidFill>
                  <a:schemeClr val="tx1"/>
                </a:solidFill>
              </a:rPr>
              <a:t>El telégrafo se </a:t>
            </a:r>
            <a:r>
              <a:rPr lang="es-ES" b="1" dirty="0" smtClean="0">
                <a:solidFill>
                  <a:schemeClr val="tx1"/>
                </a:solidFill>
              </a:rPr>
              <a:t>inventó, </a:t>
            </a:r>
            <a:r>
              <a:rPr lang="es-ES" b="1" dirty="0">
                <a:solidFill>
                  <a:schemeClr val="tx1"/>
                </a:solidFill>
              </a:rPr>
              <a:t>emitía señales eléctricas que viajaban por cables conectados entre un origen y un destino</a:t>
            </a:r>
          </a:p>
        </p:txBody>
      </p:sp>
      <p:pic>
        <p:nvPicPr>
          <p:cNvPr id="95" name="Marcador de posición de imagen 94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6" y="1699146"/>
            <a:ext cx="813600" cy="689179"/>
          </a:xfrm>
        </p:spPr>
      </p:pic>
      <p:pic>
        <p:nvPicPr>
          <p:cNvPr id="149" name="Marcador de posición de imagen 148" descr="Icono de microprocesador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r>
              <a:rPr lang="es-ES" dirty="0"/>
              <a:t>1958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r>
              <a:rPr lang="es-ES" b="1" dirty="0" smtClean="0">
                <a:solidFill>
                  <a:schemeClr val="tx1"/>
                </a:solidFill>
              </a:rPr>
              <a:t>Los </a:t>
            </a:r>
            <a:r>
              <a:rPr lang="es-ES" b="1" dirty="0">
                <a:solidFill>
                  <a:schemeClr val="tx1"/>
                </a:solidFill>
              </a:rPr>
              <a:t>EEUU fundaron la </a:t>
            </a:r>
            <a:r>
              <a:rPr lang="es-ES" b="1" dirty="0" err="1">
                <a:solidFill>
                  <a:schemeClr val="tx1"/>
                </a:solidFill>
              </a:rPr>
              <a:t>Advanced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Researchs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Projects</a:t>
            </a:r>
            <a:r>
              <a:rPr lang="es-ES" b="1" dirty="0">
                <a:solidFill>
                  <a:schemeClr val="tx1"/>
                </a:solidFill>
              </a:rPr>
              <a:t> Agency (ARPA)</a:t>
            </a:r>
          </a:p>
        </p:txBody>
      </p:sp>
      <p:pic>
        <p:nvPicPr>
          <p:cNvPr id="85" name="Marcador de posición de imagen 84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31" y="2436125"/>
            <a:ext cx="813600" cy="654688"/>
          </a:xfrm>
        </p:spPr>
      </p:pic>
      <p:pic>
        <p:nvPicPr>
          <p:cNvPr id="153" name="Marcador de posición de imagen 152" descr="Icono de cubos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80" b="180"/>
          <a:stretch>
            <a:fillRect/>
          </a:stretch>
        </p:blipFill>
        <p:spPr>
          <a:xfrm>
            <a:off x="1214174" y="713015"/>
            <a:ext cx="439200" cy="439200"/>
          </a:xfrm>
        </p:spPr>
      </p:pic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1967</a:t>
            </a:r>
            <a:endParaRPr lang="es-ES" dirty="0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r>
              <a:rPr lang="es-ES" b="1" dirty="0">
                <a:solidFill>
                  <a:schemeClr val="tx1"/>
                </a:solidFill>
              </a:rPr>
              <a:t>ARPA </a:t>
            </a:r>
            <a:r>
              <a:rPr lang="es-ES" b="1" dirty="0" smtClean="0">
                <a:solidFill>
                  <a:schemeClr val="tx1"/>
                </a:solidFill>
              </a:rPr>
              <a:t>publica </a:t>
            </a:r>
            <a:r>
              <a:rPr lang="es-ES" b="1" dirty="0">
                <a:solidFill>
                  <a:schemeClr val="tx1"/>
                </a:solidFill>
              </a:rPr>
              <a:t>un plan para crear una red de ordenadores denominada ARPANET</a:t>
            </a:r>
          </a:p>
        </p:txBody>
      </p:sp>
      <p:pic>
        <p:nvPicPr>
          <p:cNvPr id="89" name="Marcador de posición de imagen 88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6" y="3090813"/>
            <a:ext cx="813600" cy="689617"/>
          </a:xfrm>
        </p:spPr>
      </p:pic>
      <p:pic>
        <p:nvPicPr>
          <p:cNvPr id="161" name="Marcador de posición de imagen 160" descr="Icono de átomo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1982</a:t>
            </a:r>
            <a:endParaRPr lang="es-ES" dirty="0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es-ES" b="1">
                <a:solidFill>
                  <a:schemeClr val="tx1"/>
                </a:solidFill>
              </a:rPr>
              <a:t>ARPANET adoptó el protocolo TCP/IP y en aquel momento se creó Internet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25" name="Marcador de posición de imagen 124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31" y="3896072"/>
            <a:ext cx="813600" cy="624061"/>
          </a:xfrm>
        </p:spPr>
      </p:pic>
      <p:pic>
        <p:nvPicPr>
          <p:cNvPr id="175" name="Marcador de posición de imagen 174" descr="Icono de candado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1993</a:t>
            </a:r>
            <a:endParaRPr lang="es-ES" dirty="0"/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r>
              <a:rPr lang="es-ES" b="1" dirty="0">
                <a:solidFill>
                  <a:schemeClr val="tx1"/>
                </a:solidFill>
              </a:rPr>
              <a:t>El concepto de WWW fue diseñado por Tim </a:t>
            </a:r>
            <a:r>
              <a:rPr lang="es-ES" b="1" dirty="0" err="1">
                <a:solidFill>
                  <a:schemeClr val="tx1"/>
                </a:solidFill>
              </a:rPr>
              <a:t>Berners</a:t>
            </a:r>
            <a:r>
              <a:rPr lang="es-ES" b="1" dirty="0">
                <a:solidFill>
                  <a:schemeClr val="tx1"/>
                </a:solidFill>
              </a:rPr>
              <a:t>-Lee</a:t>
            </a:r>
          </a:p>
        </p:txBody>
      </p:sp>
      <p:pic>
        <p:nvPicPr>
          <p:cNvPr id="135" name="Marcador de posición de imagen 134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7" y="5291194"/>
            <a:ext cx="813600" cy="625791"/>
          </a:xfrm>
        </p:spPr>
      </p:pic>
      <p:pic>
        <p:nvPicPr>
          <p:cNvPr id="179" name="Marcador de posición de imagen 178" descr="Icono de búsqueda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76574" y="5496648"/>
            <a:ext cx="914400" cy="304102"/>
          </a:xfrm>
        </p:spPr>
        <p:txBody>
          <a:bodyPr rtlCol="0"/>
          <a:lstStyle/>
          <a:p>
            <a:pPr rtl="0"/>
            <a:r>
              <a:rPr lang="es-ES" dirty="0" smtClean="0"/>
              <a:t>1998</a:t>
            </a:r>
            <a:endParaRPr lang="es-E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3206" y="5804503"/>
            <a:ext cx="1197039" cy="638087"/>
          </a:xfrm>
        </p:spPr>
        <p:txBody>
          <a:bodyPr rtlCol="0"/>
          <a:lstStyle/>
          <a:p>
            <a:pPr algn="r" rtl="0"/>
            <a:r>
              <a:rPr lang="es-ES" b="1" dirty="0" smtClean="0">
                <a:solidFill>
                  <a:schemeClr val="tx1"/>
                </a:solidFill>
              </a:rPr>
              <a:t>Larry Page y </a:t>
            </a:r>
            <a:r>
              <a:rPr lang="es-ES" b="1" dirty="0" err="1" smtClean="0">
                <a:solidFill>
                  <a:schemeClr val="tx1"/>
                </a:solidFill>
              </a:rPr>
              <a:t>Sergey</a:t>
            </a:r>
            <a:r>
              <a:rPr lang="es-ES" b="1" dirty="0" smtClean="0">
                <a:solidFill>
                  <a:schemeClr val="tx1"/>
                </a:solidFill>
              </a:rPr>
              <a:t> Brin </a:t>
            </a:r>
            <a:r>
              <a:rPr lang="es-ES" b="1" dirty="0" smtClean="0">
                <a:solidFill>
                  <a:schemeClr val="tx1"/>
                </a:solidFill>
              </a:rPr>
              <a:t>crean</a:t>
            </a:r>
            <a:r>
              <a:rPr lang="es-ES" b="1" dirty="0" smtClean="0">
                <a:solidFill>
                  <a:schemeClr val="tx1"/>
                </a:solidFill>
              </a:rPr>
              <a:t> Google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33" name="Marcador de posición de imagen 132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6" y="6037027"/>
            <a:ext cx="813600" cy="654367"/>
          </a:xfrm>
        </p:spPr>
      </p:pic>
      <p:pic>
        <p:nvPicPr>
          <p:cNvPr id="183" name="Marcador de posición de imagen 182" descr="Icono de gráficos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32654" y="6209390"/>
            <a:ext cx="914400" cy="304102"/>
          </a:xfrm>
        </p:spPr>
        <p:txBody>
          <a:bodyPr rtlCol="0"/>
          <a:lstStyle/>
          <a:p>
            <a:pPr rtl="0"/>
            <a:r>
              <a:rPr lang="es-ES" dirty="0" smtClean="0"/>
              <a:t>2004</a:t>
            </a:r>
            <a:endParaRPr lang="es-ES" dirty="0"/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43170" y="6524892"/>
            <a:ext cx="1407768" cy="638087"/>
          </a:xfrm>
        </p:spPr>
        <p:txBody>
          <a:bodyPr rtlCol="0"/>
          <a:lstStyle/>
          <a:p>
            <a:pPr algn="l"/>
            <a:r>
              <a:rPr lang="es-ES" b="1" dirty="0" smtClean="0">
                <a:solidFill>
                  <a:schemeClr val="tx1"/>
                </a:solidFill>
              </a:rPr>
              <a:t>Mark </a:t>
            </a:r>
            <a:r>
              <a:rPr lang="es-ES" b="1" dirty="0" err="1">
                <a:solidFill>
                  <a:schemeClr val="tx1"/>
                </a:solidFill>
              </a:rPr>
              <a:t>Z</a:t>
            </a:r>
            <a:r>
              <a:rPr lang="es-ES" b="1" dirty="0" err="1" smtClean="0">
                <a:solidFill>
                  <a:schemeClr val="tx1"/>
                </a:solidFill>
              </a:rPr>
              <a:t>uckerberg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tx1"/>
                </a:solidFill>
              </a:rPr>
              <a:t>crea </a:t>
            </a:r>
            <a:r>
              <a:rPr lang="es-ES" b="1" dirty="0" smtClean="0">
                <a:solidFill>
                  <a:schemeClr val="tx1"/>
                </a:solidFill>
              </a:rPr>
              <a:t>Facebook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21" name="Marcador de posición de imagen 120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6691394"/>
            <a:ext cx="813600" cy="813600"/>
          </a:xfrm>
        </p:spPr>
      </p:pic>
      <p:pic>
        <p:nvPicPr>
          <p:cNvPr id="165" name="Marcador de posición de imagen 164" descr="Icono de dispositivos móviles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/>
          <a:stretch>
            <a:fillRect/>
          </a:stretch>
        </p:blipFill>
        <p:spPr>
          <a:xfrm>
            <a:off x="1201770" y="6616539"/>
            <a:ext cx="439200" cy="439200"/>
          </a:xfrm>
        </p:spPr>
      </p:pic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406" y="6960880"/>
            <a:ext cx="914400" cy="304102"/>
          </a:xfrm>
        </p:spPr>
        <p:txBody>
          <a:bodyPr rtlCol="0"/>
          <a:lstStyle/>
          <a:p>
            <a:pPr rtl="0"/>
            <a:r>
              <a:rPr lang="es-ES" dirty="0" smtClean="0"/>
              <a:t>2005</a:t>
            </a:r>
            <a:endParaRPr lang="es-ES" dirty="0"/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70643" y="7240534"/>
            <a:ext cx="1407768" cy="638087"/>
          </a:xfrm>
        </p:spPr>
        <p:txBody>
          <a:bodyPr rtlCol="0"/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Steve </a:t>
            </a:r>
            <a:r>
              <a:rPr lang="es-ES" b="1" dirty="0" err="1">
                <a:solidFill>
                  <a:schemeClr val="tx1"/>
                </a:solidFill>
              </a:rPr>
              <a:t>Chen</a:t>
            </a:r>
            <a:r>
              <a:rPr lang="es-ES" b="1" dirty="0">
                <a:solidFill>
                  <a:schemeClr val="tx1"/>
                </a:solidFill>
              </a:rPr>
              <a:t>, </a:t>
            </a:r>
            <a:r>
              <a:rPr lang="es-ES" b="1" dirty="0" err="1">
                <a:solidFill>
                  <a:schemeClr val="tx1"/>
                </a:solidFill>
              </a:rPr>
              <a:t>Jawed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tx1"/>
                </a:solidFill>
              </a:rPr>
              <a:t>Karim Chad </a:t>
            </a:r>
            <a:r>
              <a:rPr lang="es-ES" b="1" dirty="0" err="1" smtClean="0">
                <a:solidFill>
                  <a:schemeClr val="tx1"/>
                </a:solidFill>
              </a:rPr>
              <a:t>Hurley</a:t>
            </a:r>
            <a:r>
              <a:rPr lang="es-ES" b="1" dirty="0" smtClean="0">
                <a:solidFill>
                  <a:schemeClr val="tx1"/>
                </a:solidFill>
              </a:rPr>
              <a:t> crean YouTube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13" name="Marcador de posición de imagen 112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79" y="7435729"/>
            <a:ext cx="810897" cy="813600"/>
          </a:xfrm>
        </p:spPr>
      </p:pic>
      <p:pic>
        <p:nvPicPr>
          <p:cNvPr id="157" name="Marcador de posición de imagen 156" descr="Icono de portátil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rcRect/>
          <a:stretch>
            <a:fillRect/>
          </a:stretch>
        </p:blipFill>
        <p:spPr>
          <a:xfrm>
            <a:off x="5185711" y="5858187"/>
            <a:ext cx="439200" cy="439200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932654" y="7694611"/>
            <a:ext cx="914400" cy="304102"/>
          </a:xfrm>
        </p:spPr>
        <p:txBody>
          <a:bodyPr rtlCol="0"/>
          <a:lstStyle/>
          <a:p>
            <a:pPr rtl="0"/>
            <a:r>
              <a:rPr lang="es-ES" dirty="0" smtClean="0"/>
              <a:t>2009</a:t>
            </a:r>
            <a:endParaRPr lang="es-ES" dirty="0"/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185710" y="5107129"/>
            <a:ext cx="1154711" cy="573550"/>
          </a:xfrm>
        </p:spPr>
        <p:txBody>
          <a:bodyPr rtlCol="0"/>
          <a:lstStyle/>
          <a:p>
            <a:pPr algn="l"/>
            <a:r>
              <a:rPr lang="es-MX" b="1" dirty="0" err="1">
                <a:solidFill>
                  <a:schemeClr val="tx1"/>
                </a:solidFill>
              </a:rPr>
              <a:t>Sabeer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 err="1">
                <a:solidFill>
                  <a:schemeClr val="tx1"/>
                </a:solidFill>
              </a:rPr>
              <a:t>Bhatia</a:t>
            </a:r>
            <a:r>
              <a:rPr lang="es-MX" b="1" dirty="0">
                <a:solidFill>
                  <a:schemeClr val="tx1"/>
                </a:solidFill>
              </a:rPr>
              <a:t> y Jack </a:t>
            </a:r>
            <a:r>
              <a:rPr lang="es-MX" b="1" dirty="0">
                <a:solidFill>
                  <a:schemeClr val="tx1"/>
                </a:solidFill>
              </a:rPr>
              <a:t>Smith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>
                <a:solidFill>
                  <a:schemeClr val="tx1"/>
                </a:solidFill>
              </a:rPr>
              <a:t>lanzan </a:t>
            </a:r>
            <a:r>
              <a:rPr lang="es-MX" b="1" dirty="0" err="1">
                <a:solidFill>
                  <a:schemeClr val="tx1"/>
                </a:solidFill>
              </a:rPr>
              <a:t>HoTMail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17" name="Marcador de posición de imagen 116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6" y="4570419"/>
            <a:ext cx="813600" cy="688670"/>
          </a:xfrm>
        </p:spPr>
      </p:pic>
      <p:pic>
        <p:nvPicPr>
          <p:cNvPr id="171" name="Marcador de posición de imagen 170" descr="Icono de lista de comprobació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52254" y="4756808"/>
            <a:ext cx="914400" cy="304102"/>
          </a:xfrm>
        </p:spPr>
        <p:txBody>
          <a:bodyPr rtlCol="0"/>
          <a:lstStyle/>
          <a:p>
            <a:pPr rtl="0"/>
            <a:r>
              <a:rPr lang="es-ES" dirty="0" smtClean="0"/>
              <a:t>1996</a:t>
            </a:r>
            <a:endParaRPr lang="es-ES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43170" y="7991408"/>
            <a:ext cx="1407768" cy="638087"/>
          </a:xfrm>
        </p:spPr>
        <p:txBody>
          <a:bodyPr rtlCol="0"/>
          <a:lstStyle/>
          <a:p>
            <a:r>
              <a:rPr lang="es-MX" b="1" dirty="0" err="1" smtClean="0">
                <a:solidFill>
                  <a:schemeClr val="tx1"/>
                </a:solidFill>
              </a:rPr>
              <a:t>Jan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Koum</a:t>
            </a:r>
            <a:r>
              <a:rPr lang="es-MX" b="1" dirty="0" smtClean="0">
                <a:solidFill>
                  <a:schemeClr val="tx1"/>
                </a:solidFill>
              </a:rPr>
              <a:t> y Brian </a:t>
            </a:r>
            <a:r>
              <a:rPr lang="es-MX" b="1" dirty="0" err="1" smtClean="0">
                <a:solidFill>
                  <a:schemeClr val="tx1"/>
                </a:solidFill>
              </a:rPr>
              <a:t>Acton</a:t>
            </a:r>
            <a:r>
              <a:rPr lang="es-MX" b="1" dirty="0" smtClean="0">
                <a:solidFill>
                  <a:schemeClr val="tx1"/>
                </a:solidFill>
              </a:rPr>
              <a:t> crean </a:t>
            </a:r>
            <a:r>
              <a:rPr lang="es-MX" b="1" dirty="0">
                <a:solidFill>
                  <a:schemeClr val="tx1"/>
                </a:solidFill>
              </a:rPr>
              <a:t>WhatsApp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61126" y="8133162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800" b="1" dirty="0">
                <a:hlinkClick r:id="rId43"/>
              </a:rPr>
              <a:t>Bibliografía:</a:t>
            </a:r>
          </a:p>
          <a:p>
            <a:r>
              <a:rPr lang="es-MX" sz="900" dirty="0" smtClean="0">
                <a:hlinkClick r:id="rId43"/>
              </a:rPr>
              <a:t>https</a:t>
            </a:r>
            <a:r>
              <a:rPr lang="es-MX" sz="900" dirty="0">
                <a:hlinkClick r:id="rId43"/>
              </a:rPr>
              <a:t>://</a:t>
            </a:r>
            <a:r>
              <a:rPr lang="es-MX" sz="900" dirty="0" smtClean="0">
                <a:hlinkClick r:id="rId43"/>
              </a:rPr>
              <a:t>es.wikipedia.org/wiki/Historia_de_Internet</a:t>
            </a:r>
            <a:endParaRPr lang="es-MX" sz="900" dirty="0" smtClean="0"/>
          </a:p>
          <a:p>
            <a:r>
              <a:rPr lang="es-MX" sz="900" dirty="0">
                <a:hlinkClick r:id="rId44"/>
              </a:rPr>
              <a:t>https://marketing4ecommerce.mx/historia-de-internet</a:t>
            </a:r>
            <a:r>
              <a:rPr lang="es-MX" sz="900" dirty="0" smtClean="0">
                <a:hlinkClick r:id="rId44"/>
              </a:rPr>
              <a:t>/</a:t>
            </a:r>
            <a:endParaRPr lang="es-MX" sz="900" dirty="0" smtClean="0"/>
          </a:p>
          <a:p>
            <a:r>
              <a:rPr lang="es-MX" sz="900" dirty="0">
                <a:hlinkClick r:id="rId45"/>
              </a:rPr>
              <a:t>https://www.mastermarketing-valencia.com/marketing-digital/blog/internet-historia-evolucion</a:t>
            </a:r>
            <a:r>
              <a:rPr lang="es-MX" sz="900" dirty="0" smtClean="0">
                <a:hlinkClick r:id="rId45"/>
              </a:rPr>
              <a:t>/</a:t>
            </a:r>
            <a:endParaRPr lang="es-MX" sz="900" dirty="0" smtClean="0"/>
          </a:p>
          <a:p>
            <a:endParaRPr lang="es-MX" sz="900" dirty="0"/>
          </a:p>
        </p:txBody>
      </p:sp>
      <p:sp>
        <p:nvSpPr>
          <p:cNvPr id="2" name="CuadroTexto 1"/>
          <p:cNvSpPr txBox="1"/>
          <p:nvPr/>
        </p:nvSpPr>
        <p:spPr>
          <a:xfrm>
            <a:off x="-64646" y="8867001"/>
            <a:ext cx="2222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Coyoc Can Angel Francisco</a:t>
            </a:r>
            <a:endParaRPr lang="es-MX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526992" y="8344098"/>
            <a:ext cx="1117375" cy="683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16 momentos clave que forjaron Internet, según Vint Cerf - AS.com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" y="118923"/>
            <a:ext cx="1180808" cy="664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32_TF00954201" id="{19D4FB22-1189-4559-9B28-30857C1FC63F}" vid="{684AA091-B874-4837-9415-4256ACAED0D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fb0879af-3eba-417a-a55a-ffe6dcd6ca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48F01-F218-472B-94EF-A6FE7AC03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Póster de infografías con plan de producto</Template>
  <TotalTime>0</TotalTime>
  <Words>134</Words>
  <Application>Microsoft Office PowerPoint</Application>
  <PresentationFormat>Presentación en pantalla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Tema de Office</vt:lpstr>
      <vt:lpstr>Infografía de la Historia del Internet y la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2021-08-24T01:14:33Z</dcterms:created>
  <dcterms:modified xsi:type="dcterms:W3CDTF">2021-08-24T20:12:49Z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