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80" d="100"/>
          <a:sy n="80" d="100"/>
        </p:scale>
        <p:origin x="6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GT" dirty="0" smtClean="0"/>
              <a:t>Riesgos</a:t>
            </a:r>
            <a:r>
              <a:rPr lang="es-GT" baseline="0" dirty="0" smtClean="0"/>
              <a:t> al no Realizar el Mantenimiento </a:t>
            </a:r>
            <a:endParaRPr lang="es-GT"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clustered"/>
        <c:varyColors val="0"/>
        <c:ser>
          <c:idx val="0"/>
          <c:order val="0"/>
          <c:tx>
            <c:strRef>
              <c:f>Hoja1!$B$1</c:f>
              <c:strCache>
                <c:ptCount val="1"/>
                <c:pt idx="0">
                  <c:v>Riesgos al no Realizarse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GT"/>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Hoja1!$A$2:$A$5</c:f>
              <c:strCache>
                <c:ptCount val="3"/>
                <c:pt idx="0">
                  <c:v>Mantenimiento Preventivo</c:v>
                </c:pt>
                <c:pt idx="1">
                  <c:v>Mantenimiento Deductivo</c:v>
                </c:pt>
                <c:pt idx="2">
                  <c:v>Mantenimiento Correctivo</c:v>
                </c:pt>
              </c:strCache>
            </c:strRef>
          </c:cat>
          <c:val>
            <c:numRef>
              <c:f>Hoja1!$B$2:$B$5</c:f>
              <c:numCache>
                <c:formatCode>0%</c:formatCode>
                <c:ptCount val="4"/>
                <c:pt idx="0">
                  <c:v>0.5</c:v>
                </c:pt>
                <c:pt idx="1">
                  <c:v>0.5</c:v>
                </c:pt>
                <c:pt idx="2">
                  <c:v>0.9</c:v>
                </c:pt>
              </c:numCache>
            </c:numRef>
          </c:val>
        </c:ser>
        <c:ser>
          <c:idx val="1"/>
          <c:order val="1"/>
          <c:tx>
            <c:strRef>
              <c:f>Hoja1!$C$1</c:f>
              <c:strCache>
                <c:ptCount val="1"/>
                <c:pt idx="0">
                  <c:v>Consecuencias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GT"/>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Hoja1!$A$2:$A$5</c:f>
              <c:strCache>
                <c:ptCount val="3"/>
                <c:pt idx="0">
                  <c:v>Mantenimiento Preventivo</c:v>
                </c:pt>
                <c:pt idx="1">
                  <c:v>Mantenimiento Deductivo</c:v>
                </c:pt>
                <c:pt idx="2">
                  <c:v>Mantenimiento Correctivo</c:v>
                </c:pt>
              </c:strCache>
            </c:strRef>
          </c:cat>
          <c:val>
            <c:numRef>
              <c:f>Hoja1!$C$2:$C$5</c:f>
              <c:numCache>
                <c:formatCode>0%</c:formatCode>
                <c:ptCount val="4"/>
                <c:pt idx="0">
                  <c:v>0.4</c:v>
                </c:pt>
                <c:pt idx="1">
                  <c:v>0.5</c:v>
                </c:pt>
                <c:pt idx="2">
                  <c:v>0.8</c:v>
                </c:pt>
              </c:numCache>
            </c:numRef>
          </c:val>
        </c:ser>
        <c:ser>
          <c:idx val="2"/>
          <c:order val="2"/>
          <c:tx>
            <c:strRef>
              <c:f>Hoja1!$D$1</c:f>
              <c:strCache>
                <c:ptCount val="1"/>
                <c:pt idx="0">
                  <c:v>Columna1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GT"/>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Hoja1!$A$2:$A$5</c:f>
              <c:strCache>
                <c:ptCount val="3"/>
                <c:pt idx="0">
                  <c:v>Mantenimiento Preventivo</c:v>
                </c:pt>
                <c:pt idx="1">
                  <c:v>Mantenimiento Deductivo</c:v>
                </c:pt>
                <c:pt idx="2">
                  <c:v>Mantenimiento Correctivo</c:v>
                </c:pt>
              </c:strCache>
            </c:strRef>
          </c:cat>
          <c:val>
            <c:numRef>
              <c:f>Hoja1!$D$2:$D$5</c:f>
              <c:numCache>
                <c:formatCode>General</c:formatCode>
                <c:ptCount val="4"/>
              </c:numCache>
            </c:numRef>
          </c:val>
        </c:ser>
        <c:dLbls>
          <c:dLblPos val="inEnd"/>
          <c:showLegendKey val="0"/>
          <c:showVal val="1"/>
          <c:showCatName val="0"/>
          <c:showSerName val="0"/>
          <c:showPercent val="0"/>
          <c:showBubbleSize val="0"/>
        </c:dLbls>
        <c:gapWidth val="219"/>
        <c:overlap val="-27"/>
        <c:axId val="379029680"/>
        <c:axId val="379030072"/>
      </c:barChart>
      <c:catAx>
        <c:axId val="3790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79030072"/>
        <c:crosses val="autoZero"/>
        <c:auto val="1"/>
        <c:lblAlgn val="ctr"/>
        <c:lblOffset val="100"/>
        <c:noMultiLvlLbl val="0"/>
      </c:catAx>
      <c:valAx>
        <c:axId val="3790300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79029680"/>
        <c:crosses val="autoZero"/>
        <c:crossBetween val="between"/>
      </c:valAx>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1AEA2-CB01-451F-BAE2-AABBBD17FB7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GT"/>
        </a:p>
      </dgm:t>
    </dgm:pt>
    <dgm:pt modelId="{2EE1A62F-1105-41E9-AAA3-2101FA8CAAC4}">
      <dgm:prSet phldrT="[Texto]"/>
      <dgm:spPr/>
      <dgm:t>
        <a:bodyPr/>
        <a:lstStyle/>
        <a:p>
          <a:r>
            <a:rPr lang="es-GT" dirty="0" smtClean="0"/>
            <a:t>Historia de la Computadora =</a:t>
          </a:r>
        </a:p>
        <a:p>
          <a:endParaRPr lang="es-GT" dirty="0"/>
        </a:p>
      </dgm:t>
    </dgm:pt>
    <dgm:pt modelId="{025234AF-91B1-4E4E-8FCB-03C75BCCD8CF}" type="parTrans" cxnId="{7F0D7FA9-0A69-4404-99A7-706FD71D270B}">
      <dgm:prSet/>
      <dgm:spPr/>
      <dgm:t>
        <a:bodyPr/>
        <a:lstStyle/>
        <a:p>
          <a:endParaRPr lang="es-GT"/>
        </a:p>
      </dgm:t>
    </dgm:pt>
    <dgm:pt modelId="{F36A46E9-5E10-493D-8B1C-69BED2F512BC}" type="sibTrans" cxnId="{7F0D7FA9-0A69-4404-99A7-706FD71D270B}">
      <dgm:prSet/>
      <dgm:spPr/>
      <dgm:t>
        <a:bodyPr/>
        <a:lstStyle/>
        <a:p>
          <a:endParaRPr lang="es-GT"/>
        </a:p>
      </dgm:t>
    </dgm:pt>
    <dgm:pt modelId="{D35C71B1-825B-4AE4-AFAF-4B4A422CA673}">
      <dgm:prSet phldrT="[Texto]"/>
      <dgm:spPr/>
      <dgm:t>
        <a:bodyPr/>
        <a:lstStyle/>
        <a:p>
          <a:r>
            <a:rPr lang="es-GT" dirty="0" smtClean="0"/>
            <a:t>La computadora a sido uno de los inventos más necesarios para el siglo XXI ya que gracias a ella hemos tenido muchos avances tecnológicos.</a:t>
          </a:r>
          <a:endParaRPr lang="es-GT" dirty="0"/>
        </a:p>
      </dgm:t>
    </dgm:pt>
    <dgm:pt modelId="{4EC51AE4-65F2-4C36-9A34-4E2F45DCA44E}" type="parTrans" cxnId="{218497A8-E3CF-4A20-8F53-2F46F59DFC55}">
      <dgm:prSet/>
      <dgm:spPr/>
      <dgm:t>
        <a:bodyPr/>
        <a:lstStyle/>
        <a:p>
          <a:endParaRPr lang="es-GT"/>
        </a:p>
      </dgm:t>
    </dgm:pt>
    <dgm:pt modelId="{D687896E-1229-41B2-B9F2-ED72F293211C}" type="sibTrans" cxnId="{218497A8-E3CF-4A20-8F53-2F46F59DFC55}">
      <dgm:prSet/>
      <dgm:spPr/>
      <dgm:t>
        <a:bodyPr/>
        <a:lstStyle/>
        <a:p>
          <a:endParaRPr lang="es-GT"/>
        </a:p>
      </dgm:t>
    </dgm:pt>
    <dgm:pt modelId="{4C84938D-DA18-4C96-93D1-F50574512F16}">
      <dgm:prSet phldrT="[Texto]"/>
      <dgm:spPr/>
      <dgm:t>
        <a:bodyPr/>
        <a:lstStyle/>
        <a:p>
          <a:r>
            <a:rPr lang="es-GT" dirty="0" smtClean="0"/>
            <a:t>Historia de la Programación =</a:t>
          </a:r>
          <a:endParaRPr lang="es-GT" dirty="0"/>
        </a:p>
      </dgm:t>
    </dgm:pt>
    <dgm:pt modelId="{84EC7664-29AE-44BE-834B-5FF9A08F885E}" type="parTrans" cxnId="{E7C377DA-991B-468B-8FB1-5B6B6A8EFE9C}">
      <dgm:prSet/>
      <dgm:spPr/>
      <dgm:t>
        <a:bodyPr/>
        <a:lstStyle/>
        <a:p>
          <a:endParaRPr lang="es-GT"/>
        </a:p>
      </dgm:t>
    </dgm:pt>
    <dgm:pt modelId="{4FB156AE-0622-480B-BC73-A01A05A4A3E6}" type="sibTrans" cxnId="{E7C377DA-991B-468B-8FB1-5B6B6A8EFE9C}">
      <dgm:prSet/>
      <dgm:spPr/>
      <dgm:t>
        <a:bodyPr/>
        <a:lstStyle/>
        <a:p>
          <a:endParaRPr lang="es-GT"/>
        </a:p>
      </dgm:t>
    </dgm:pt>
    <dgm:pt modelId="{42F3EA2F-AA28-4960-9BBB-019B5D3CFA24}">
      <dgm:prSet phldrT="[Texto]" custT="1"/>
      <dgm:spPr/>
      <dgm:t>
        <a:bodyPr/>
        <a:lstStyle/>
        <a:p>
          <a:r>
            <a:rPr lang="es-GT" sz="1200" dirty="0" smtClean="0"/>
            <a:t>La programación a tenido varios avances desde que empezó ya que antes para programar era más costoso porque era con números binarios y ahora es con abreviaciones en Ingles.</a:t>
          </a:r>
          <a:endParaRPr lang="es-GT" sz="1200" dirty="0"/>
        </a:p>
      </dgm:t>
    </dgm:pt>
    <dgm:pt modelId="{8E60DD09-5EB4-4323-9D11-7078ED5EB039}" type="parTrans" cxnId="{80351418-934F-4BB7-97F7-83CA1E06C784}">
      <dgm:prSet/>
      <dgm:spPr/>
      <dgm:t>
        <a:bodyPr/>
        <a:lstStyle/>
        <a:p>
          <a:endParaRPr lang="es-GT"/>
        </a:p>
      </dgm:t>
    </dgm:pt>
    <dgm:pt modelId="{3CB24530-30C9-4FCC-ABF8-4033B758B5F5}" type="sibTrans" cxnId="{80351418-934F-4BB7-97F7-83CA1E06C784}">
      <dgm:prSet/>
      <dgm:spPr/>
      <dgm:t>
        <a:bodyPr/>
        <a:lstStyle/>
        <a:p>
          <a:endParaRPr lang="es-GT"/>
        </a:p>
      </dgm:t>
    </dgm:pt>
    <dgm:pt modelId="{8654E6D6-0B98-453B-9BB0-D4AE67F89337}">
      <dgm:prSet phldrT="[Texto]"/>
      <dgm:spPr/>
      <dgm:t>
        <a:bodyPr/>
        <a:lstStyle/>
        <a:p>
          <a:r>
            <a:rPr lang="es-GT" dirty="0" smtClean="0"/>
            <a:t>Mantenimiento preventivo = </a:t>
          </a:r>
          <a:endParaRPr lang="es-GT" dirty="0"/>
        </a:p>
      </dgm:t>
    </dgm:pt>
    <dgm:pt modelId="{358CEA17-D56C-43F3-8E51-FF82D72C51DA}" type="parTrans" cxnId="{36AEF088-0632-4AA9-9A92-5680D3F0788E}">
      <dgm:prSet/>
      <dgm:spPr/>
      <dgm:t>
        <a:bodyPr/>
        <a:lstStyle/>
        <a:p>
          <a:endParaRPr lang="es-GT"/>
        </a:p>
      </dgm:t>
    </dgm:pt>
    <dgm:pt modelId="{23340F67-188F-49CC-AFAC-ED694CE694C1}" type="sibTrans" cxnId="{36AEF088-0632-4AA9-9A92-5680D3F0788E}">
      <dgm:prSet/>
      <dgm:spPr/>
      <dgm:t>
        <a:bodyPr/>
        <a:lstStyle/>
        <a:p>
          <a:endParaRPr lang="es-GT"/>
        </a:p>
      </dgm:t>
    </dgm:pt>
    <dgm:pt modelId="{6F0AA6DF-0C15-4E5B-A388-F842564283A4}">
      <dgm:prSet phldrT="[Texto]" custT="1"/>
      <dgm:spPr/>
      <dgm:t>
        <a:bodyPr/>
        <a:lstStyle/>
        <a:p>
          <a:r>
            <a:rPr lang="es-GT" sz="1400" dirty="0" smtClean="0"/>
            <a:t>Los Mantenimientos que se le hacen a la computadora son para que tenga un mejor rendimiento y más tiempo de vida.</a:t>
          </a:r>
          <a:endParaRPr lang="es-GT" sz="1400" dirty="0"/>
        </a:p>
      </dgm:t>
    </dgm:pt>
    <dgm:pt modelId="{77A3E1E5-D3F2-4F1A-94DD-F8968F073176}" type="parTrans" cxnId="{638F0C3A-9F9B-44B1-BC0E-29EB3A260A64}">
      <dgm:prSet/>
      <dgm:spPr/>
      <dgm:t>
        <a:bodyPr/>
        <a:lstStyle/>
        <a:p>
          <a:endParaRPr lang="es-GT"/>
        </a:p>
      </dgm:t>
    </dgm:pt>
    <dgm:pt modelId="{7BE11710-6E60-4FA1-9DB2-C34DA1C3EECD}" type="sibTrans" cxnId="{638F0C3A-9F9B-44B1-BC0E-29EB3A260A64}">
      <dgm:prSet/>
      <dgm:spPr/>
      <dgm:t>
        <a:bodyPr/>
        <a:lstStyle/>
        <a:p>
          <a:endParaRPr lang="es-GT"/>
        </a:p>
      </dgm:t>
    </dgm:pt>
    <dgm:pt modelId="{A8D657BD-C602-4AAF-9D73-4381999BDDD6}" type="pres">
      <dgm:prSet presAssocID="{4FF1AEA2-CB01-451F-BAE2-AABBBD17FB7A}" presName="rootnode" presStyleCnt="0">
        <dgm:presLayoutVars>
          <dgm:chMax/>
          <dgm:chPref/>
          <dgm:dir/>
          <dgm:animLvl val="lvl"/>
        </dgm:presLayoutVars>
      </dgm:prSet>
      <dgm:spPr/>
    </dgm:pt>
    <dgm:pt modelId="{16929338-4CF8-444A-9CE4-E1859AB17F8D}" type="pres">
      <dgm:prSet presAssocID="{2EE1A62F-1105-41E9-AAA3-2101FA8CAAC4}" presName="composite" presStyleCnt="0"/>
      <dgm:spPr/>
    </dgm:pt>
    <dgm:pt modelId="{DDDB8AD6-337B-400A-9BF8-9993A5D3E33D}" type="pres">
      <dgm:prSet presAssocID="{2EE1A62F-1105-41E9-AAA3-2101FA8CAAC4}" presName="bentUpArrow1" presStyleLbl="alignImgPlace1" presStyleIdx="0" presStyleCnt="2"/>
      <dgm:spPr/>
    </dgm:pt>
    <dgm:pt modelId="{19D35754-5B7B-49A3-96C3-BF14A4FAD377}" type="pres">
      <dgm:prSet presAssocID="{2EE1A62F-1105-41E9-AAA3-2101FA8CAAC4}" presName="ParentText" presStyleLbl="node1" presStyleIdx="0" presStyleCnt="3">
        <dgm:presLayoutVars>
          <dgm:chMax val="1"/>
          <dgm:chPref val="1"/>
          <dgm:bulletEnabled val="1"/>
        </dgm:presLayoutVars>
      </dgm:prSet>
      <dgm:spPr/>
      <dgm:t>
        <a:bodyPr/>
        <a:lstStyle/>
        <a:p>
          <a:endParaRPr lang="es-GT"/>
        </a:p>
      </dgm:t>
    </dgm:pt>
    <dgm:pt modelId="{200D2224-2661-4879-8783-76C12167444F}" type="pres">
      <dgm:prSet presAssocID="{2EE1A62F-1105-41E9-AAA3-2101FA8CAAC4}" presName="ChildText" presStyleLbl="revTx" presStyleIdx="0" presStyleCnt="3">
        <dgm:presLayoutVars>
          <dgm:chMax val="0"/>
          <dgm:chPref val="0"/>
          <dgm:bulletEnabled val="1"/>
        </dgm:presLayoutVars>
      </dgm:prSet>
      <dgm:spPr/>
      <dgm:t>
        <a:bodyPr/>
        <a:lstStyle/>
        <a:p>
          <a:endParaRPr lang="es-GT"/>
        </a:p>
      </dgm:t>
    </dgm:pt>
    <dgm:pt modelId="{9E0DCBE9-7E25-4B05-A9F4-BDFF55A65C15}" type="pres">
      <dgm:prSet presAssocID="{F36A46E9-5E10-493D-8B1C-69BED2F512BC}" presName="sibTrans" presStyleCnt="0"/>
      <dgm:spPr/>
    </dgm:pt>
    <dgm:pt modelId="{90E80402-ED87-417E-B1B2-02E684A03C7F}" type="pres">
      <dgm:prSet presAssocID="{4C84938D-DA18-4C96-93D1-F50574512F16}" presName="composite" presStyleCnt="0"/>
      <dgm:spPr/>
    </dgm:pt>
    <dgm:pt modelId="{AC2A0D25-ADA7-4534-9445-F7A7B04973CC}" type="pres">
      <dgm:prSet presAssocID="{4C84938D-DA18-4C96-93D1-F50574512F16}" presName="bentUpArrow1" presStyleLbl="alignImgPlace1" presStyleIdx="1" presStyleCnt="2"/>
      <dgm:spPr/>
    </dgm:pt>
    <dgm:pt modelId="{E80C2700-4D77-472B-9B7D-DD73A1A9A1A8}" type="pres">
      <dgm:prSet presAssocID="{4C84938D-DA18-4C96-93D1-F50574512F16}" presName="ParentText" presStyleLbl="node1" presStyleIdx="1" presStyleCnt="3">
        <dgm:presLayoutVars>
          <dgm:chMax val="1"/>
          <dgm:chPref val="1"/>
          <dgm:bulletEnabled val="1"/>
        </dgm:presLayoutVars>
      </dgm:prSet>
      <dgm:spPr/>
      <dgm:t>
        <a:bodyPr/>
        <a:lstStyle/>
        <a:p>
          <a:endParaRPr lang="es-GT"/>
        </a:p>
      </dgm:t>
    </dgm:pt>
    <dgm:pt modelId="{9B1A1357-4327-4768-833B-3AF44F4ED065}" type="pres">
      <dgm:prSet presAssocID="{4C84938D-DA18-4C96-93D1-F50574512F16}" presName="ChildText" presStyleLbl="revTx" presStyleIdx="1" presStyleCnt="3">
        <dgm:presLayoutVars>
          <dgm:chMax val="0"/>
          <dgm:chPref val="0"/>
          <dgm:bulletEnabled val="1"/>
        </dgm:presLayoutVars>
      </dgm:prSet>
      <dgm:spPr/>
      <dgm:t>
        <a:bodyPr/>
        <a:lstStyle/>
        <a:p>
          <a:endParaRPr lang="es-GT"/>
        </a:p>
      </dgm:t>
    </dgm:pt>
    <dgm:pt modelId="{69BE47BE-BD88-40D6-ADAA-842ACB12F4E5}" type="pres">
      <dgm:prSet presAssocID="{4FB156AE-0622-480B-BC73-A01A05A4A3E6}" presName="sibTrans" presStyleCnt="0"/>
      <dgm:spPr/>
    </dgm:pt>
    <dgm:pt modelId="{AA8336D4-4065-470A-A7B4-2768F3A47ECB}" type="pres">
      <dgm:prSet presAssocID="{8654E6D6-0B98-453B-9BB0-D4AE67F89337}" presName="composite" presStyleCnt="0"/>
      <dgm:spPr/>
    </dgm:pt>
    <dgm:pt modelId="{3FC32EDC-98A2-4628-BDF4-51884525CB54}" type="pres">
      <dgm:prSet presAssocID="{8654E6D6-0B98-453B-9BB0-D4AE67F89337}" presName="ParentText" presStyleLbl="node1" presStyleIdx="2" presStyleCnt="3">
        <dgm:presLayoutVars>
          <dgm:chMax val="1"/>
          <dgm:chPref val="1"/>
          <dgm:bulletEnabled val="1"/>
        </dgm:presLayoutVars>
      </dgm:prSet>
      <dgm:spPr/>
    </dgm:pt>
    <dgm:pt modelId="{D20A1DE9-8351-44A3-9DEB-FAD0C189835A}" type="pres">
      <dgm:prSet presAssocID="{8654E6D6-0B98-453B-9BB0-D4AE67F89337}" presName="FinalChildText" presStyleLbl="revTx" presStyleIdx="2" presStyleCnt="3">
        <dgm:presLayoutVars>
          <dgm:chMax val="0"/>
          <dgm:chPref val="0"/>
          <dgm:bulletEnabled val="1"/>
        </dgm:presLayoutVars>
      </dgm:prSet>
      <dgm:spPr/>
      <dgm:t>
        <a:bodyPr/>
        <a:lstStyle/>
        <a:p>
          <a:endParaRPr lang="es-GT"/>
        </a:p>
      </dgm:t>
    </dgm:pt>
  </dgm:ptLst>
  <dgm:cxnLst>
    <dgm:cxn modelId="{C384C3AF-9CEF-4F99-8D7B-E4B9BF7D7F7B}" type="presOf" srcId="{4C84938D-DA18-4C96-93D1-F50574512F16}" destId="{E80C2700-4D77-472B-9B7D-DD73A1A9A1A8}" srcOrd="0" destOrd="0" presId="urn:microsoft.com/office/officeart/2005/8/layout/StepDownProcess"/>
    <dgm:cxn modelId="{6B3A6865-A0CA-45BA-8261-000B95865326}" type="presOf" srcId="{6F0AA6DF-0C15-4E5B-A388-F842564283A4}" destId="{D20A1DE9-8351-44A3-9DEB-FAD0C189835A}" srcOrd="0" destOrd="0" presId="urn:microsoft.com/office/officeart/2005/8/layout/StepDownProcess"/>
    <dgm:cxn modelId="{218497A8-E3CF-4A20-8F53-2F46F59DFC55}" srcId="{2EE1A62F-1105-41E9-AAA3-2101FA8CAAC4}" destId="{D35C71B1-825B-4AE4-AFAF-4B4A422CA673}" srcOrd="0" destOrd="0" parTransId="{4EC51AE4-65F2-4C36-9A34-4E2F45DCA44E}" sibTransId="{D687896E-1229-41B2-B9F2-ED72F293211C}"/>
    <dgm:cxn modelId="{DE802F45-ED47-4FF1-9E3F-0E1FF2850F9F}" type="presOf" srcId="{D35C71B1-825B-4AE4-AFAF-4B4A422CA673}" destId="{200D2224-2661-4879-8783-76C12167444F}" srcOrd="0" destOrd="0" presId="urn:microsoft.com/office/officeart/2005/8/layout/StepDownProcess"/>
    <dgm:cxn modelId="{53803732-F78F-4CCC-915D-AE6C2E9EAE68}" type="presOf" srcId="{42F3EA2F-AA28-4960-9BBB-019B5D3CFA24}" destId="{9B1A1357-4327-4768-833B-3AF44F4ED065}" srcOrd="0" destOrd="0" presId="urn:microsoft.com/office/officeart/2005/8/layout/StepDownProcess"/>
    <dgm:cxn modelId="{36AEF088-0632-4AA9-9A92-5680D3F0788E}" srcId="{4FF1AEA2-CB01-451F-BAE2-AABBBD17FB7A}" destId="{8654E6D6-0B98-453B-9BB0-D4AE67F89337}" srcOrd="2" destOrd="0" parTransId="{358CEA17-D56C-43F3-8E51-FF82D72C51DA}" sibTransId="{23340F67-188F-49CC-AFAC-ED694CE694C1}"/>
    <dgm:cxn modelId="{65011CBA-05CA-4AF8-BA89-FB247D00F8BB}" type="presOf" srcId="{2EE1A62F-1105-41E9-AAA3-2101FA8CAAC4}" destId="{19D35754-5B7B-49A3-96C3-BF14A4FAD377}" srcOrd="0" destOrd="0" presId="urn:microsoft.com/office/officeart/2005/8/layout/StepDownProcess"/>
    <dgm:cxn modelId="{7F0D7FA9-0A69-4404-99A7-706FD71D270B}" srcId="{4FF1AEA2-CB01-451F-BAE2-AABBBD17FB7A}" destId="{2EE1A62F-1105-41E9-AAA3-2101FA8CAAC4}" srcOrd="0" destOrd="0" parTransId="{025234AF-91B1-4E4E-8FCB-03C75BCCD8CF}" sibTransId="{F36A46E9-5E10-493D-8B1C-69BED2F512BC}"/>
    <dgm:cxn modelId="{638F0C3A-9F9B-44B1-BC0E-29EB3A260A64}" srcId="{8654E6D6-0B98-453B-9BB0-D4AE67F89337}" destId="{6F0AA6DF-0C15-4E5B-A388-F842564283A4}" srcOrd="0" destOrd="0" parTransId="{77A3E1E5-D3F2-4F1A-94DD-F8968F073176}" sibTransId="{7BE11710-6E60-4FA1-9DB2-C34DA1C3EECD}"/>
    <dgm:cxn modelId="{E7C377DA-991B-468B-8FB1-5B6B6A8EFE9C}" srcId="{4FF1AEA2-CB01-451F-BAE2-AABBBD17FB7A}" destId="{4C84938D-DA18-4C96-93D1-F50574512F16}" srcOrd="1" destOrd="0" parTransId="{84EC7664-29AE-44BE-834B-5FF9A08F885E}" sibTransId="{4FB156AE-0622-480B-BC73-A01A05A4A3E6}"/>
    <dgm:cxn modelId="{80351418-934F-4BB7-97F7-83CA1E06C784}" srcId="{4C84938D-DA18-4C96-93D1-F50574512F16}" destId="{42F3EA2F-AA28-4960-9BBB-019B5D3CFA24}" srcOrd="0" destOrd="0" parTransId="{8E60DD09-5EB4-4323-9D11-7078ED5EB039}" sibTransId="{3CB24530-30C9-4FCC-ABF8-4033B758B5F5}"/>
    <dgm:cxn modelId="{8780AE2F-EFEB-477C-B02B-507E17A7E6C4}" type="presOf" srcId="{8654E6D6-0B98-453B-9BB0-D4AE67F89337}" destId="{3FC32EDC-98A2-4628-BDF4-51884525CB54}" srcOrd="0" destOrd="0" presId="urn:microsoft.com/office/officeart/2005/8/layout/StepDownProcess"/>
    <dgm:cxn modelId="{A3E5FFCF-0128-48CD-9E24-E6269B075D85}" type="presOf" srcId="{4FF1AEA2-CB01-451F-BAE2-AABBBD17FB7A}" destId="{A8D657BD-C602-4AAF-9D73-4381999BDDD6}" srcOrd="0" destOrd="0" presId="urn:microsoft.com/office/officeart/2005/8/layout/StepDownProcess"/>
    <dgm:cxn modelId="{52E6FB60-D5B6-4C5D-8600-80FE271C4E89}" type="presParOf" srcId="{A8D657BD-C602-4AAF-9D73-4381999BDDD6}" destId="{16929338-4CF8-444A-9CE4-E1859AB17F8D}" srcOrd="0" destOrd="0" presId="urn:microsoft.com/office/officeart/2005/8/layout/StepDownProcess"/>
    <dgm:cxn modelId="{CB346C4E-8FB8-4DDF-AD93-C53F343C0E5B}" type="presParOf" srcId="{16929338-4CF8-444A-9CE4-E1859AB17F8D}" destId="{DDDB8AD6-337B-400A-9BF8-9993A5D3E33D}" srcOrd="0" destOrd="0" presId="urn:microsoft.com/office/officeart/2005/8/layout/StepDownProcess"/>
    <dgm:cxn modelId="{D9EEC8E7-E1ED-4CD3-AFC3-3C8B6D55094F}" type="presParOf" srcId="{16929338-4CF8-444A-9CE4-E1859AB17F8D}" destId="{19D35754-5B7B-49A3-96C3-BF14A4FAD377}" srcOrd="1" destOrd="0" presId="urn:microsoft.com/office/officeart/2005/8/layout/StepDownProcess"/>
    <dgm:cxn modelId="{BA613819-CC23-4836-BBDE-4725485E892B}" type="presParOf" srcId="{16929338-4CF8-444A-9CE4-E1859AB17F8D}" destId="{200D2224-2661-4879-8783-76C12167444F}" srcOrd="2" destOrd="0" presId="urn:microsoft.com/office/officeart/2005/8/layout/StepDownProcess"/>
    <dgm:cxn modelId="{C27DB974-7440-478D-BE36-B728B3B95974}" type="presParOf" srcId="{A8D657BD-C602-4AAF-9D73-4381999BDDD6}" destId="{9E0DCBE9-7E25-4B05-A9F4-BDFF55A65C15}" srcOrd="1" destOrd="0" presId="urn:microsoft.com/office/officeart/2005/8/layout/StepDownProcess"/>
    <dgm:cxn modelId="{0922332B-6775-441E-83EE-379BE802EA85}" type="presParOf" srcId="{A8D657BD-C602-4AAF-9D73-4381999BDDD6}" destId="{90E80402-ED87-417E-B1B2-02E684A03C7F}" srcOrd="2" destOrd="0" presId="urn:microsoft.com/office/officeart/2005/8/layout/StepDownProcess"/>
    <dgm:cxn modelId="{74646D13-BD15-401C-B3A7-EFD53C533B2D}" type="presParOf" srcId="{90E80402-ED87-417E-B1B2-02E684A03C7F}" destId="{AC2A0D25-ADA7-4534-9445-F7A7B04973CC}" srcOrd="0" destOrd="0" presId="urn:microsoft.com/office/officeart/2005/8/layout/StepDownProcess"/>
    <dgm:cxn modelId="{B3906D7F-7136-40D1-A51B-F93A35E63ECB}" type="presParOf" srcId="{90E80402-ED87-417E-B1B2-02E684A03C7F}" destId="{E80C2700-4D77-472B-9B7D-DD73A1A9A1A8}" srcOrd="1" destOrd="0" presId="urn:microsoft.com/office/officeart/2005/8/layout/StepDownProcess"/>
    <dgm:cxn modelId="{0DCB8A23-BFCC-4CB8-B81C-86B9F9C8B2E8}" type="presParOf" srcId="{90E80402-ED87-417E-B1B2-02E684A03C7F}" destId="{9B1A1357-4327-4768-833B-3AF44F4ED065}" srcOrd="2" destOrd="0" presId="urn:microsoft.com/office/officeart/2005/8/layout/StepDownProcess"/>
    <dgm:cxn modelId="{3DDF87C3-F674-41D8-B144-05C5487DA4EC}" type="presParOf" srcId="{A8D657BD-C602-4AAF-9D73-4381999BDDD6}" destId="{69BE47BE-BD88-40D6-ADAA-842ACB12F4E5}" srcOrd="3" destOrd="0" presId="urn:microsoft.com/office/officeart/2005/8/layout/StepDownProcess"/>
    <dgm:cxn modelId="{64EFF03B-45F2-46EF-AEB0-E84B7BAB215D}" type="presParOf" srcId="{A8D657BD-C602-4AAF-9D73-4381999BDDD6}" destId="{AA8336D4-4065-470A-A7B4-2768F3A47ECB}" srcOrd="4" destOrd="0" presId="urn:microsoft.com/office/officeart/2005/8/layout/StepDownProcess"/>
    <dgm:cxn modelId="{125F93D1-512B-43BE-BFBC-695B64E51A65}" type="presParOf" srcId="{AA8336D4-4065-470A-A7B4-2768F3A47ECB}" destId="{3FC32EDC-98A2-4628-BDF4-51884525CB54}" srcOrd="0" destOrd="0" presId="urn:microsoft.com/office/officeart/2005/8/layout/StepDownProcess"/>
    <dgm:cxn modelId="{2D0A549D-5B49-4DB2-A2DA-9BBFB15E915F}" type="presParOf" srcId="{AA8336D4-4065-470A-A7B4-2768F3A47ECB}" destId="{D20A1DE9-8351-44A3-9DEB-FAD0C189835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B8AD6-337B-400A-9BF8-9993A5D3E33D}">
      <dsp:nvSpPr>
        <dsp:cNvPr id="0" name=""/>
        <dsp:cNvSpPr/>
      </dsp:nvSpPr>
      <dsp:spPr>
        <a:xfrm rot="5400000">
          <a:off x="578901" y="1776963"/>
          <a:ext cx="1571571" cy="178917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35754-5B7B-49A3-96C3-BF14A4FAD377}">
      <dsp:nvSpPr>
        <dsp:cNvPr id="0" name=""/>
        <dsp:cNvSpPr/>
      </dsp:nvSpPr>
      <dsp:spPr>
        <a:xfrm>
          <a:off x="162530" y="34845"/>
          <a:ext cx="2645600" cy="185183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Historia de la Computadora =</a:t>
          </a:r>
        </a:p>
        <a:p>
          <a:pPr lvl="0" algn="ctr" defTabSz="1066800">
            <a:lnSpc>
              <a:spcPct val="90000"/>
            </a:lnSpc>
            <a:spcBef>
              <a:spcPct val="0"/>
            </a:spcBef>
            <a:spcAft>
              <a:spcPct val="35000"/>
            </a:spcAft>
          </a:pPr>
          <a:endParaRPr lang="es-GT" sz="2400" kern="1200" dirty="0"/>
        </a:p>
      </dsp:txBody>
      <dsp:txXfrm>
        <a:off x="252945" y="125260"/>
        <a:ext cx="2464770" cy="1671004"/>
      </dsp:txXfrm>
    </dsp:sp>
    <dsp:sp modelId="{200D2224-2661-4879-8783-76C12167444F}">
      <dsp:nvSpPr>
        <dsp:cNvPr id="0" name=""/>
        <dsp:cNvSpPr/>
      </dsp:nvSpPr>
      <dsp:spPr>
        <a:xfrm>
          <a:off x="2808130" y="211460"/>
          <a:ext cx="1924157" cy="149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t>La computadora a sido uno de los inventos más necesarios para el siglo XXI ya que gracias a ella hemos tenido muchos avances tecnológicos.</a:t>
          </a:r>
          <a:endParaRPr lang="es-GT" sz="1200" kern="1200" dirty="0"/>
        </a:p>
      </dsp:txBody>
      <dsp:txXfrm>
        <a:off x="2808130" y="211460"/>
        <a:ext cx="1924157" cy="1496734"/>
      </dsp:txXfrm>
    </dsp:sp>
    <dsp:sp modelId="{AC2A0D25-ADA7-4534-9445-F7A7B04973CC}">
      <dsp:nvSpPr>
        <dsp:cNvPr id="0" name=""/>
        <dsp:cNvSpPr/>
      </dsp:nvSpPr>
      <dsp:spPr>
        <a:xfrm rot="5400000">
          <a:off x="2772385" y="3857184"/>
          <a:ext cx="1571571" cy="178917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0C2700-4D77-472B-9B7D-DD73A1A9A1A8}">
      <dsp:nvSpPr>
        <dsp:cNvPr id="0" name=""/>
        <dsp:cNvSpPr/>
      </dsp:nvSpPr>
      <dsp:spPr>
        <a:xfrm>
          <a:off x="2356014" y="2115066"/>
          <a:ext cx="2645600" cy="185183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Historia de la Programación =</a:t>
          </a:r>
          <a:endParaRPr lang="es-GT" sz="2400" kern="1200" dirty="0"/>
        </a:p>
      </dsp:txBody>
      <dsp:txXfrm>
        <a:off x="2446429" y="2205481"/>
        <a:ext cx="2464770" cy="1671004"/>
      </dsp:txXfrm>
    </dsp:sp>
    <dsp:sp modelId="{9B1A1357-4327-4768-833B-3AF44F4ED065}">
      <dsp:nvSpPr>
        <dsp:cNvPr id="0" name=""/>
        <dsp:cNvSpPr/>
      </dsp:nvSpPr>
      <dsp:spPr>
        <a:xfrm>
          <a:off x="5001614" y="2291681"/>
          <a:ext cx="1924157" cy="149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s-GT" sz="1200" kern="1200" dirty="0" smtClean="0"/>
            <a:t>La programación a tenido varios avances desde que empezó ya que antes para programar era más costoso porque era con números binarios y ahora es con abreviaciones en Ingles.</a:t>
          </a:r>
          <a:endParaRPr lang="es-GT" sz="1200" kern="1200" dirty="0"/>
        </a:p>
      </dsp:txBody>
      <dsp:txXfrm>
        <a:off x="5001614" y="2291681"/>
        <a:ext cx="1924157" cy="1496734"/>
      </dsp:txXfrm>
    </dsp:sp>
    <dsp:sp modelId="{3FC32EDC-98A2-4628-BDF4-51884525CB54}">
      <dsp:nvSpPr>
        <dsp:cNvPr id="0" name=""/>
        <dsp:cNvSpPr/>
      </dsp:nvSpPr>
      <dsp:spPr>
        <a:xfrm>
          <a:off x="4549498" y="4195287"/>
          <a:ext cx="2645600" cy="185183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Mantenimiento preventivo = </a:t>
          </a:r>
          <a:endParaRPr lang="es-GT" sz="2400" kern="1200" dirty="0"/>
        </a:p>
      </dsp:txBody>
      <dsp:txXfrm>
        <a:off x="4639913" y="4285702"/>
        <a:ext cx="2464770" cy="1671004"/>
      </dsp:txXfrm>
    </dsp:sp>
    <dsp:sp modelId="{D20A1DE9-8351-44A3-9DEB-FAD0C189835A}">
      <dsp:nvSpPr>
        <dsp:cNvPr id="0" name=""/>
        <dsp:cNvSpPr/>
      </dsp:nvSpPr>
      <dsp:spPr>
        <a:xfrm>
          <a:off x="7195098" y="4371902"/>
          <a:ext cx="1924157" cy="149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s-GT" sz="1400" kern="1200" dirty="0" smtClean="0"/>
            <a:t>Los Mantenimientos que se le hacen a la computadora son para que tenga un mejor rendimiento y más tiempo de vida.</a:t>
          </a:r>
          <a:endParaRPr lang="es-GT" sz="1400" kern="1200" dirty="0"/>
        </a:p>
      </dsp:txBody>
      <dsp:txXfrm>
        <a:off x="7195098" y="4371902"/>
        <a:ext cx="1924157" cy="149673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98F4B00-1B08-4173-A7CB-0A2CE87E3DCB}" type="datetimeFigureOut">
              <a:rPr lang="es-GT" smtClean="0"/>
              <a:t>19/04/2017</a:t>
            </a:fld>
            <a:endParaRPr lang="es-GT"/>
          </a:p>
        </p:txBody>
      </p:sp>
      <p:sp>
        <p:nvSpPr>
          <p:cNvPr id="5" name="Footer Placeholder 4"/>
          <p:cNvSpPr>
            <a:spLocks noGrp="1"/>
          </p:cNvSpPr>
          <p:nvPr>
            <p:ph type="ftr" sz="quarter" idx="11"/>
          </p:nvPr>
        </p:nvSpPr>
        <p:spPr>
          <a:xfrm>
            <a:off x="1371600" y="4323845"/>
            <a:ext cx="6400800" cy="365125"/>
          </a:xfrm>
        </p:spPr>
        <p:txBody>
          <a:bodyPr/>
          <a:lstStyle/>
          <a:p>
            <a:endParaRPr lang="es-GT"/>
          </a:p>
        </p:txBody>
      </p:sp>
      <p:sp>
        <p:nvSpPr>
          <p:cNvPr id="6" name="Slide Number Placeholder 5"/>
          <p:cNvSpPr>
            <a:spLocks noGrp="1"/>
          </p:cNvSpPr>
          <p:nvPr>
            <p:ph type="sldNum" sz="quarter" idx="12"/>
          </p:nvPr>
        </p:nvSpPr>
        <p:spPr>
          <a:xfrm>
            <a:off x="8077200" y="1430866"/>
            <a:ext cx="2743200" cy="365125"/>
          </a:xfrm>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66257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263221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61865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A0FD7B8D-DBBD-453B-B5BD-291E1532BBE8}" type="slidenum">
              <a:rPr lang="es-GT" smtClean="0"/>
              <a:t>‹Nº›</a:t>
            </a:fld>
            <a:endParaRPr lang="es-G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9603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a:xfrm>
            <a:off x="685800" y="378883"/>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271232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98F4B00-1B08-4173-A7CB-0A2CE87E3DCB}"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4184855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98F4B00-1B08-4173-A7CB-0A2CE87E3DCB}"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252312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8F4B00-1B08-4173-A7CB-0A2CE87E3DCB}"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4167738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98F4B00-1B08-4173-A7CB-0A2CE87E3DCB}" type="datetimeFigureOut">
              <a:rPr lang="es-GT" smtClean="0"/>
              <a:t>19/04/2017</a:t>
            </a:fld>
            <a:endParaRPr lang="es-GT"/>
          </a:p>
        </p:txBody>
      </p:sp>
      <p:sp>
        <p:nvSpPr>
          <p:cNvPr id="5" name="Footer Placeholder 4"/>
          <p:cNvSpPr>
            <a:spLocks noGrp="1"/>
          </p:cNvSpPr>
          <p:nvPr>
            <p:ph type="ftr" sz="quarter" idx="11"/>
          </p:nvPr>
        </p:nvSpPr>
        <p:spPr>
          <a:xfrm>
            <a:off x="685800" y="381000"/>
            <a:ext cx="6991492" cy="36512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42905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8F4B00-1B08-4173-A7CB-0A2CE87E3DCB}"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279198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8F4B00-1B08-4173-A7CB-0A2CE87E3DCB}" type="datetimeFigureOut">
              <a:rPr lang="es-GT" smtClean="0"/>
              <a:t>19/04/2017</a:t>
            </a:fld>
            <a:endParaRPr lang="es-GT"/>
          </a:p>
        </p:txBody>
      </p:sp>
      <p:sp>
        <p:nvSpPr>
          <p:cNvPr id="5" name="Footer Placeholder 4"/>
          <p:cNvSpPr>
            <a:spLocks noGrp="1"/>
          </p:cNvSpPr>
          <p:nvPr>
            <p:ph type="ftr" sz="quarter" idx="11"/>
          </p:nvPr>
        </p:nvSpPr>
        <p:spPr>
          <a:xfrm>
            <a:off x="685800" y="381001"/>
            <a:ext cx="6991492" cy="36406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168633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63531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8F4B00-1B08-4173-A7CB-0A2CE87E3DCB}"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0060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8F4B00-1B08-4173-A7CB-0A2CE87E3DCB}"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2592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F4B00-1B08-4173-A7CB-0A2CE87E3DCB}"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191433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60519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8F4B00-1B08-4173-A7CB-0A2CE87E3DCB}"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0FD7B8D-DBBD-453B-B5BD-291E1532BBE8}" type="slidenum">
              <a:rPr lang="es-GT" smtClean="0"/>
              <a:t>‹Nº›</a:t>
            </a:fld>
            <a:endParaRPr lang="es-GT"/>
          </a:p>
        </p:txBody>
      </p:sp>
    </p:spTree>
    <p:extLst>
      <p:ext uri="{BB962C8B-B14F-4D97-AF65-F5344CB8AC3E}">
        <p14:creationId xmlns:p14="http://schemas.microsoft.com/office/powerpoint/2010/main" val="388674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8F4B00-1B08-4173-A7CB-0A2CE87E3DCB}" type="datetimeFigureOut">
              <a:rPr lang="es-GT" smtClean="0"/>
              <a:t>19/04/2017</a:t>
            </a:fld>
            <a:endParaRPr lang="es-G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FD7B8D-DBBD-453B-B5BD-291E1532BBE8}" type="slidenum">
              <a:rPr lang="es-GT" smtClean="0"/>
              <a:t>‹Nº›</a:t>
            </a:fld>
            <a:endParaRPr lang="es-GT"/>
          </a:p>
        </p:txBody>
      </p:sp>
    </p:spTree>
    <p:extLst>
      <p:ext uri="{BB962C8B-B14F-4D97-AF65-F5344CB8AC3E}">
        <p14:creationId xmlns:p14="http://schemas.microsoft.com/office/powerpoint/2010/main" val="3897106869"/>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3610" y="2652452"/>
            <a:ext cx="6166982" cy="591399"/>
          </a:xfrm>
        </p:spPr>
        <p:txBody>
          <a:bodyPr>
            <a:normAutofit/>
          </a:bodyPr>
          <a:lstStyle/>
          <a:p>
            <a:r>
              <a:rPr lang="es-GT" sz="1800" b="1" i="1" dirty="0" smtClean="0"/>
              <a:t>                                                                                                                                   </a:t>
            </a:r>
            <a:endParaRPr lang="es-GT" sz="1800" b="1" i="1" dirty="0"/>
          </a:p>
        </p:txBody>
      </p:sp>
      <p:sp>
        <p:nvSpPr>
          <p:cNvPr id="3" name="Subtítulo 2"/>
          <p:cNvSpPr>
            <a:spLocks noGrp="1"/>
          </p:cNvSpPr>
          <p:nvPr>
            <p:ph type="subTitle" idx="1"/>
          </p:nvPr>
        </p:nvSpPr>
        <p:spPr>
          <a:xfrm>
            <a:off x="2329841" y="457004"/>
            <a:ext cx="9144000" cy="6219369"/>
          </a:xfrm>
        </p:spPr>
        <p:txBody>
          <a:bodyPr>
            <a:normAutofit/>
          </a:bodyPr>
          <a:lstStyle/>
          <a:p>
            <a:pPr algn="l"/>
            <a:r>
              <a:rPr lang="es-GT" dirty="0" smtClean="0"/>
              <a:t>Catedra : </a:t>
            </a:r>
          </a:p>
          <a:p>
            <a:pPr algn="l"/>
            <a:r>
              <a:rPr lang="es-GT" sz="1600" dirty="0" smtClean="0"/>
              <a:t>                        Laboratorio 1</a:t>
            </a:r>
          </a:p>
          <a:p>
            <a:pPr algn="l"/>
            <a:endParaRPr lang="es-GT" sz="1600" dirty="0"/>
          </a:p>
          <a:p>
            <a:pPr algn="l"/>
            <a:r>
              <a:rPr lang="es-GT" dirty="0" smtClean="0"/>
              <a:t>Catedráticos :</a:t>
            </a:r>
          </a:p>
          <a:p>
            <a:pPr algn="l"/>
            <a:r>
              <a:rPr lang="es-GT" dirty="0"/>
              <a:t> </a:t>
            </a:r>
            <a:r>
              <a:rPr lang="es-GT" dirty="0" smtClean="0"/>
              <a:t>                        </a:t>
            </a:r>
            <a:r>
              <a:rPr lang="es-GT" sz="1600" dirty="0" smtClean="0"/>
              <a:t>Alex Gil / Erick González </a:t>
            </a:r>
          </a:p>
          <a:p>
            <a:pPr algn="r"/>
            <a:endParaRPr lang="es-GT" sz="1600" dirty="0"/>
          </a:p>
          <a:p>
            <a:pPr algn="r"/>
            <a:r>
              <a:rPr lang="es-GT" b="1" dirty="0" smtClean="0"/>
              <a:t>Nombre del Estudiante :</a:t>
            </a:r>
            <a:endParaRPr lang="es-GT" sz="1600" b="1" dirty="0" smtClean="0"/>
          </a:p>
          <a:p>
            <a:pPr algn="r"/>
            <a:r>
              <a:rPr lang="es-GT" sz="1600" dirty="0" smtClean="0"/>
              <a:t>Luis Angel Alfonso Garcia </a:t>
            </a:r>
            <a:r>
              <a:rPr lang="es-GT" sz="1600" dirty="0" smtClean="0"/>
              <a:t>Garcia</a:t>
            </a:r>
            <a:endParaRPr lang="es-GT" sz="1600" dirty="0" smtClean="0"/>
          </a:p>
          <a:p>
            <a:pPr algn="r"/>
            <a:r>
              <a:rPr lang="es-GT" b="1" dirty="0" smtClean="0"/>
              <a:t>Grado :</a:t>
            </a:r>
            <a:endParaRPr lang="es-GT" sz="2600" dirty="0" smtClean="0"/>
          </a:p>
          <a:p>
            <a:pPr algn="r"/>
            <a:r>
              <a:rPr lang="es-GT" sz="1600" dirty="0" smtClean="0"/>
              <a:t>5To Bachillerato en Computación con Orientación Científica</a:t>
            </a:r>
          </a:p>
          <a:p>
            <a:pPr algn="r"/>
            <a:r>
              <a:rPr lang="es-GT" sz="2600" b="1" dirty="0" smtClean="0"/>
              <a:t>Sección :</a:t>
            </a:r>
          </a:p>
          <a:p>
            <a:pPr algn="r"/>
            <a:r>
              <a:rPr lang="es-GT" sz="1600" dirty="0" smtClean="0"/>
              <a:t>“A”</a:t>
            </a:r>
            <a:r>
              <a:rPr lang="es-GT" sz="2600" b="1" dirty="0" smtClean="0"/>
              <a:t> </a:t>
            </a:r>
          </a:p>
          <a:p>
            <a:pPr algn="r"/>
            <a:r>
              <a:rPr lang="es-GT" b="1" dirty="0" smtClean="0"/>
              <a:t>Clave : </a:t>
            </a:r>
            <a:endParaRPr lang="es-GT" sz="1600" dirty="0" smtClean="0"/>
          </a:p>
          <a:p>
            <a:pPr algn="r"/>
            <a:r>
              <a:rPr lang="es-GT" sz="1600" dirty="0" smtClean="0"/>
              <a:t>15</a:t>
            </a:r>
          </a:p>
          <a:p>
            <a:pPr algn="r"/>
            <a:r>
              <a:rPr lang="es-GT" b="1" dirty="0" smtClean="0"/>
              <a:t>Fecha de Realización : </a:t>
            </a:r>
            <a:endParaRPr lang="es-GT" sz="1600" dirty="0"/>
          </a:p>
          <a:p>
            <a:pPr algn="r"/>
            <a:r>
              <a:rPr lang="es-GT" sz="1600" dirty="0" smtClean="0"/>
              <a:t>19 de Abril del 2017  </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0" y="214279"/>
            <a:ext cx="1891430" cy="1327890"/>
          </a:xfrm>
          <a:prstGeom prst="rect">
            <a:avLst/>
          </a:prstGeom>
        </p:spPr>
      </p:pic>
    </p:spTree>
    <p:extLst>
      <p:ext uri="{BB962C8B-B14F-4D97-AF65-F5344CB8AC3E}">
        <p14:creationId xmlns:p14="http://schemas.microsoft.com/office/powerpoint/2010/main" val="252472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5923" y="1390046"/>
            <a:ext cx="9448800" cy="1825096"/>
          </a:xfrm>
        </p:spPr>
        <p:txBody>
          <a:bodyPr>
            <a:normAutofit fontScale="90000"/>
          </a:bodyPr>
          <a:lstStyle/>
          <a:p>
            <a:pPr algn="ctr"/>
            <a:r>
              <a:rPr lang="es-GT" dirty="0" smtClean="0"/>
              <a:t>Herramientas necesarias para los mantenimientos de la computadora </a:t>
            </a:r>
            <a:endParaRPr lang="es-GT" dirty="0"/>
          </a:p>
        </p:txBody>
      </p:sp>
      <p:sp>
        <p:nvSpPr>
          <p:cNvPr id="3" name="Subtítulo 2"/>
          <p:cNvSpPr>
            <a:spLocks noGrp="1"/>
          </p:cNvSpPr>
          <p:nvPr>
            <p:ph type="subTitle" idx="1"/>
          </p:nvPr>
        </p:nvSpPr>
        <p:spPr/>
        <p:txBody>
          <a:bodyPr/>
          <a:lstStyle/>
          <a:p>
            <a:r>
              <a:rPr lang="es-GT" dirty="0" smtClean="0"/>
              <a:t>+</a:t>
            </a:r>
            <a:endParaRPr lang="es-GT"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0593" t="29943" r="3347" b="12912"/>
          <a:stretch/>
        </p:blipFill>
        <p:spPr>
          <a:xfrm>
            <a:off x="1371600" y="3306871"/>
            <a:ext cx="8523962" cy="3244241"/>
          </a:xfrm>
          <a:prstGeom prst="rect">
            <a:avLst/>
          </a:prstGeom>
        </p:spPr>
      </p:pic>
    </p:spTree>
    <p:extLst>
      <p:ext uri="{BB962C8B-B14F-4D97-AF65-F5344CB8AC3E}">
        <p14:creationId xmlns:p14="http://schemas.microsoft.com/office/powerpoint/2010/main" val="139678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extLst>
              <p:ext uri="{D42A27DB-BD31-4B8C-83A1-F6EECF244321}">
                <p14:modId xmlns:p14="http://schemas.microsoft.com/office/powerpoint/2010/main" val="292906842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025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4622" y="0"/>
            <a:ext cx="9448800" cy="1825096"/>
          </a:xfrm>
        </p:spPr>
        <p:txBody>
          <a:bodyPr>
            <a:normAutofit/>
          </a:bodyPr>
          <a:lstStyle/>
          <a:p>
            <a:pPr algn="ctr"/>
            <a:r>
              <a:rPr lang="es-GT" dirty="0" smtClean="0"/>
              <a:t>Conclusiones</a:t>
            </a:r>
            <a:br>
              <a:rPr lang="es-GT" dirty="0" smtClean="0"/>
            </a:br>
            <a:endParaRPr lang="es-GT" dirty="0"/>
          </a:p>
        </p:txBody>
      </p:sp>
      <p:sp>
        <p:nvSpPr>
          <p:cNvPr id="3" name="Subtítulo 2"/>
          <p:cNvSpPr>
            <a:spLocks noGrp="1"/>
          </p:cNvSpPr>
          <p:nvPr>
            <p:ph type="subTitle" idx="1"/>
          </p:nvPr>
        </p:nvSpPr>
        <p:spPr>
          <a:xfrm>
            <a:off x="1371600" y="3628502"/>
            <a:ext cx="9448800" cy="2935136"/>
          </a:xfrm>
        </p:spPr>
        <p:txBody>
          <a:bodyPr/>
          <a:lstStyle/>
          <a:p>
            <a:r>
              <a:rPr lang="es-GT" dirty="0" smtClean="0"/>
              <a:t> </a:t>
            </a:r>
            <a:endParaRPr lang="es-GT" dirty="0"/>
          </a:p>
        </p:txBody>
      </p:sp>
      <p:graphicFrame>
        <p:nvGraphicFramePr>
          <p:cNvPr id="5" name="Diagrama 4"/>
          <p:cNvGraphicFramePr/>
          <p:nvPr>
            <p:extLst>
              <p:ext uri="{D42A27DB-BD31-4B8C-83A1-F6EECF244321}">
                <p14:modId xmlns:p14="http://schemas.microsoft.com/office/powerpoint/2010/main" val="3639927760"/>
              </p:ext>
            </p:extLst>
          </p:nvPr>
        </p:nvGraphicFramePr>
        <p:xfrm>
          <a:off x="-1" y="619457"/>
          <a:ext cx="9281787" cy="6081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1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6006" y="207963"/>
            <a:ext cx="9144000" cy="994536"/>
          </a:xfrm>
        </p:spPr>
        <p:txBody>
          <a:bodyPr>
            <a:normAutofit/>
          </a:bodyPr>
          <a:lstStyle/>
          <a:p>
            <a:r>
              <a:rPr lang="es-GT" dirty="0" smtClean="0"/>
              <a:t>Introducción</a:t>
            </a:r>
            <a:endParaRPr lang="es-GT" dirty="0"/>
          </a:p>
        </p:txBody>
      </p:sp>
      <p:sp>
        <p:nvSpPr>
          <p:cNvPr id="3" name="Subtítulo 2"/>
          <p:cNvSpPr>
            <a:spLocks noGrp="1"/>
          </p:cNvSpPr>
          <p:nvPr>
            <p:ph type="subTitle" idx="1"/>
          </p:nvPr>
        </p:nvSpPr>
        <p:spPr>
          <a:xfrm>
            <a:off x="1286006" y="1998600"/>
            <a:ext cx="9144000" cy="3043825"/>
          </a:xfrm>
        </p:spPr>
        <p:txBody>
          <a:bodyPr/>
          <a:lstStyle/>
          <a:p>
            <a:pPr algn="l"/>
            <a:r>
              <a:rPr lang="es-GT" dirty="0" smtClean="0"/>
              <a:t>En esta presentación de Power Point estarán los temas de :</a:t>
            </a:r>
          </a:p>
          <a:p>
            <a:pPr marL="342900" indent="-342900" algn="l">
              <a:buFontTx/>
              <a:buChar char="-"/>
            </a:pPr>
            <a:r>
              <a:rPr lang="es-GT" dirty="0" smtClean="0"/>
              <a:t>Historia de la Computadora.</a:t>
            </a:r>
          </a:p>
          <a:p>
            <a:pPr marL="342900" indent="-342900" algn="l">
              <a:buFontTx/>
              <a:buChar char="-"/>
            </a:pPr>
            <a:r>
              <a:rPr lang="es-GT" dirty="0" smtClean="0"/>
              <a:t>Historia de la Programación.</a:t>
            </a:r>
          </a:p>
          <a:p>
            <a:pPr marL="342900" indent="-342900" algn="l">
              <a:buFontTx/>
              <a:buChar char="-"/>
            </a:pPr>
            <a:r>
              <a:rPr lang="es-GT" dirty="0" smtClean="0"/>
              <a:t>Mantenimiento Preventivo. </a:t>
            </a:r>
          </a:p>
        </p:txBody>
      </p:sp>
    </p:spTree>
    <p:extLst>
      <p:ext uri="{BB962C8B-B14F-4D97-AF65-F5344CB8AC3E}">
        <p14:creationId xmlns:p14="http://schemas.microsoft.com/office/powerpoint/2010/main" val="3402475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08346" y="1152395"/>
            <a:ext cx="9448800" cy="814191"/>
          </a:xfrm>
        </p:spPr>
        <p:txBody>
          <a:bodyPr>
            <a:normAutofit fontScale="90000"/>
          </a:bodyPr>
          <a:lstStyle/>
          <a:p>
            <a:pPr algn="ctr"/>
            <a:r>
              <a:rPr lang="es-GT" dirty="0" smtClean="0"/>
              <a:t>Historia de la computadora </a:t>
            </a:r>
            <a:endParaRPr lang="es-GT" dirty="0"/>
          </a:p>
        </p:txBody>
      </p:sp>
      <p:sp>
        <p:nvSpPr>
          <p:cNvPr id="3" name="Subtítulo 2"/>
          <p:cNvSpPr>
            <a:spLocks noGrp="1"/>
          </p:cNvSpPr>
          <p:nvPr>
            <p:ph type="subTitle" idx="1"/>
          </p:nvPr>
        </p:nvSpPr>
        <p:spPr>
          <a:xfrm>
            <a:off x="2350419" y="1966586"/>
            <a:ext cx="8979074" cy="4634630"/>
          </a:xfrm>
        </p:spPr>
        <p:txBody>
          <a:bodyPr>
            <a:normAutofit fontScale="92500" lnSpcReduction="20000"/>
          </a:bodyPr>
          <a:lstStyle/>
          <a:p>
            <a:r>
              <a:rPr lang="es-GT" dirty="0" smtClean="0"/>
              <a:t>La primer computadora fue llamada Z1 esta fue creada en el año de 1936 por el ingeniero Alemán “Konrad Zuse” esta fue la primer computadora programable, </a:t>
            </a:r>
            <a:r>
              <a:rPr lang="es-GT" dirty="0"/>
              <a:t>La Z1 era una calculadora mecánica binaria </a:t>
            </a:r>
            <a:r>
              <a:rPr lang="es-GT" dirty="0" smtClean="0"/>
              <a:t>operada con electricidad, </a:t>
            </a:r>
            <a:r>
              <a:rPr lang="es-GT" dirty="0"/>
              <a:t>bastante grande por cierto. Los datos los recibía de cintas perforadas, y aunque no permitía un lenguaje de programación tal y como lo entendemos </a:t>
            </a:r>
            <a:r>
              <a:rPr lang="es-GT" dirty="0" smtClean="0"/>
              <a:t>hoy en día, </a:t>
            </a:r>
            <a:r>
              <a:rPr lang="es-GT" dirty="0"/>
              <a:t>la Z1 fue la primera máquina programable de la historia.</a:t>
            </a:r>
          </a:p>
          <a:p>
            <a:r>
              <a:rPr lang="es-GT" dirty="0"/>
              <a:t>Con el paso de los años, </a:t>
            </a:r>
            <a:r>
              <a:rPr lang="es-GT" dirty="0" smtClean="0"/>
              <a:t>“Konrad Zuse” </a:t>
            </a:r>
            <a:r>
              <a:rPr lang="es-GT" dirty="0"/>
              <a:t>también fabricó las Z2, Z3 y hasta la Z4 en 1950, máquinas bastante más avanzadas pero igualmente poco avanzadas en cuanto al lenguaje de </a:t>
            </a:r>
            <a:r>
              <a:rPr lang="es-GT" dirty="0" smtClean="0"/>
              <a:t>programación.</a:t>
            </a:r>
          </a:p>
          <a:p>
            <a:endParaRPr lang="es-GT" dirty="0"/>
          </a:p>
          <a:p>
            <a:r>
              <a:rPr lang="es-GT" dirty="0"/>
              <a:t> es 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endParaRPr lang="es-GT" dirty="0"/>
          </a:p>
          <a:p>
            <a:r>
              <a:rPr lang="es-GT" dirty="0"/>
              <a:t> </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92" y="1966585"/>
            <a:ext cx="2005952" cy="142796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98" y="5260932"/>
            <a:ext cx="2066346" cy="1340284"/>
          </a:xfrm>
          <a:prstGeom prst="rect">
            <a:avLst/>
          </a:prstGeom>
        </p:spPr>
      </p:pic>
    </p:spTree>
    <p:extLst>
      <p:ext uri="{BB962C8B-B14F-4D97-AF65-F5344CB8AC3E}">
        <p14:creationId xmlns:p14="http://schemas.microsoft.com/office/powerpoint/2010/main" val="2562247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43003" y="1385490"/>
            <a:ext cx="6096000" cy="923330"/>
          </a:xfrm>
          <a:prstGeom prst="rect">
            <a:avLst/>
          </a:prstGeom>
        </p:spPr>
        <p:txBody>
          <a:bodyPr>
            <a:spAutoFit/>
          </a:bodyPr>
          <a:lstStyle/>
          <a:p>
            <a:r>
              <a:rPr lang="es-GT" b="0" i="0" dirty="0" smtClean="0">
                <a:solidFill>
                  <a:srgbClr val="222222"/>
                </a:solidFill>
                <a:effectLst/>
                <a:latin typeface="Arial" panose="020B0604020202020204" pitchFamily="34" charset="0"/>
              </a:rPr>
              <a:t> </a:t>
            </a:r>
            <a:r>
              <a:rPr lang="es-GT" b="0" i="0" dirty="0" smtClean="0">
                <a:effectLst/>
                <a:latin typeface="Arial" panose="020B0604020202020204" pitchFamily="34" charset="0"/>
              </a:rPr>
              <a:t>Las computadoras de antes podían ocupar hasta un cuarto y sus funciones eran limita</a:t>
            </a:r>
            <a:endParaRPr lang="es-GT" dirty="0" smtClean="0"/>
          </a:p>
          <a:p>
            <a:r>
              <a:rPr lang="es-GT" b="0" i="0" dirty="0" smtClean="0">
                <a:effectLst/>
                <a:latin typeface="Arial" panose="020B0604020202020204" pitchFamily="34" charset="0"/>
              </a:rPr>
              <a:t>das ya que solo podían sumar, restar, multiplicar y dividir.</a:t>
            </a:r>
          </a:p>
        </p:txBody>
      </p:sp>
      <p:sp>
        <p:nvSpPr>
          <p:cNvPr id="4" name="Rectángulo 3"/>
          <p:cNvSpPr/>
          <p:nvPr/>
        </p:nvSpPr>
        <p:spPr>
          <a:xfrm>
            <a:off x="1518916" y="4542049"/>
            <a:ext cx="6096000" cy="1200329"/>
          </a:xfrm>
          <a:prstGeom prst="rect">
            <a:avLst/>
          </a:prstGeom>
        </p:spPr>
        <p:txBody>
          <a:bodyPr>
            <a:spAutoFit/>
          </a:bodyPr>
          <a:lstStyle/>
          <a:p>
            <a:r>
              <a:rPr lang="es-GT" b="0" i="0" dirty="0" smtClean="0">
                <a:solidFill>
                  <a:srgbClr val="222222"/>
                </a:solidFill>
                <a:effectLst/>
                <a:latin typeface="Arial" panose="020B0604020202020204" pitchFamily="34" charset="0"/>
              </a:rPr>
              <a:t> </a:t>
            </a:r>
            <a:r>
              <a:rPr lang="es-GT" dirty="0" smtClean="0">
                <a:latin typeface="Arial" panose="020B0604020202020204" pitchFamily="34" charset="0"/>
              </a:rPr>
              <a:t>las</a:t>
            </a:r>
            <a:r>
              <a:rPr lang="es-GT" dirty="0">
                <a:latin typeface="Arial" panose="020B0604020202020204" pitchFamily="34" charset="0"/>
              </a:rPr>
              <a:t> </a:t>
            </a:r>
            <a:r>
              <a:rPr lang="es-GT" dirty="0" smtClean="0">
                <a:latin typeface="Arial" panose="020B0604020202020204" pitchFamily="34" charset="0"/>
              </a:rPr>
              <a:t>computadoras de hoy en día no ocupan tanto espacio si mucho ocupan 20 centímetros de espacio, hoy en día las computadoras están hechas para hacer todo tipo de programas. </a:t>
            </a:r>
          </a:p>
        </p:txBody>
      </p:sp>
      <p:sp>
        <p:nvSpPr>
          <p:cNvPr id="7" name="Pergamino horizontal 6"/>
          <p:cNvSpPr/>
          <p:nvPr/>
        </p:nvSpPr>
        <p:spPr>
          <a:xfrm>
            <a:off x="781513" y="2128356"/>
            <a:ext cx="10008296" cy="2358135"/>
          </a:xfrm>
          <a:prstGeom prst="horizontalScroll">
            <a:avLst/>
          </a:prstGeom>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s-GT"/>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916" y="2623712"/>
            <a:ext cx="2237075" cy="1367424"/>
          </a:xfrm>
          <a:prstGeom prst="rect">
            <a:avLst/>
          </a:prstGeom>
        </p:spPr>
      </p:pic>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l="-1109" t="1003" r="1036" b="11745"/>
          <a:stretch/>
        </p:blipFill>
        <p:spPr>
          <a:xfrm>
            <a:off x="1459283" y="2603938"/>
            <a:ext cx="2417523" cy="1387198"/>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101" y="2623712"/>
            <a:ext cx="2381250" cy="1327875"/>
          </a:xfrm>
          <a:prstGeom prst="rect">
            <a:avLst/>
          </a:prstGeom>
        </p:spPr>
      </p:pic>
    </p:spTree>
    <p:extLst>
      <p:ext uri="{BB962C8B-B14F-4D97-AF65-F5344CB8AC3E}">
        <p14:creationId xmlns:p14="http://schemas.microsoft.com/office/powerpoint/2010/main" val="195558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137" y="325334"/>
            <a:ext cx="9448800" cy="1825096"/>
          </a:xfrm>
        </p:spPr>
        <p:txBody>
          <a:bodyPr/>
          <a:lstStyle/>
          <a:p>
            <a:pPr algn="ctr"/>
            <a:r>
              <a:rPr lang="es-GT" dirty="0" smtClean="0"/>
              <a:t>Historia de la programación</a:t>
            </a:r>
            <a:endParaRPr lang="es-GT" dirty="0"/>
          </a:p>
        </p:txBody>
      </p:sp>
      <p:sp>
        <p:nvSpPr>
          <p:cNvPr id="3" name="Subtítulo 2"/>
          <p:cNvSpPr>
            <a:spLocks noGrp="1"/>
          </p:cNvSpPr>
          <p:nvPr>
            <p:ph type="subTitle" idx="1"/>
          </p:nvPr>
        </p:nvSpPr>
        <p:spPr>
          <a:xfrm>
            <a:off x="1991638" y="2317316"/>
            <a:ext cx="9605376" cy="3933172"/>
          </a:xfrm>
        </p:spPr>
        <p:txBody>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a:t>
            </a:r>
            <a:r>
              <a:rPr lang="es-GT" dirty="0" smtClean="0"/>
              <a:t>“sistema binario”. </a:t>
            </a:r>
            <a:r>
              <a:rPr lang="es-GT" dirty="0"/>
              <a:t>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smtClean="0"/>
              <a:t>Assembly.</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76" y="5156155"/>
            <a:ext cx="2857500" cy="16002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863" y="5156155"/>
            <a:ext cx="2381250" cy="1600201"/>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857" y="5165681"/>
            <a:ext cx="2600325" cy="1590675"/>
          </a:xfrm>
          <a:prstGeom prst="rect">
            <a:avLst/>
          </a:prstGeom>
        </p:spPr>
      </p:pic>
    </p:spTree>
    <p:extLst>
      <p:ext uri="{BB962C8B-B14F-4D97-AF65-F5344CB8AC3E}">
        <p14:creationId xmlns:p14="http://schemas.microsoft.com/office/powerpoint/2010/main" val="162670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30477" y="745950"/>
            <a:ext cx="6096000" cy="2308324"/>
          </a:xfrm>
          <a:prstGeom prst="rect">
            <a:avLst/>
          </a:prstGeom>
        </p:spPr>
        <p:txBody>
          <a:bodyPr>
            <a:spAutoFit/>
          </a:bodyPr>
          <a:lstStyle/>
          <a:p>
            <a:r>
              <a:rPr lang="es-GT" dirty="0" smtClean="0"/>
              <a:t>Un algoritmo es una secuencia no ambigua, finita y ordenada de instrucciones que han de seguirse para resolver un problema. Un programa normalmente implementa uno o más algoritmos. Un algoritmo puede expresarse de distintas maneras: en forma gráfica, como un diagrama de flujo, en forma de código como en pseudocódigo o un lenguaje de programación, en forma explicativa.</a:t>
            </a:r>
            <a:endParaRPr lang="es-GT" dirty="0"/>
          </a:p>
        </p:txBody>
      </p:sp>
      <p:sp>
        <p:nvSpPr>
          <p:cNvPr id="3" name="Rectángulo 2"/>
          <p:cNvSpPr/>
          <p:nvPr/>
        </p:nvSpPr>
        <p:spPr>
          <a:xfrm>
            <a:off x="630477" y="3054274"/>
            <a:ext cx="6096000" cy="2862322"/>
          </a:xfrm>
          <a:prstGeom prst="rect">
            <a:avLst/>
          </a:prstGeom>
        </p:spPr>
        <p:txBody>
          <a:bodyPr>
            <a:spAutoFit/>
          </a:bodyPr>
          <a:lstStyle/>
          <a:p>
            <a:r>
              <a:rPr lang="es-GT" dirty="0" smtClean="0"/>
              <a:t>Los programas suelen subdividirse en partes menores, llamadas módulos, de modo que la complejidad algorítmica de cada una de las partes sea menor que la del programa completo, lo cual ayuda al desarrollo del programa. Esta es una práctica muy utilizada y se conoce como "refino progresivo".</a:t>
            </a:r>
          </a:p>
          <a:p>
            <a:endParaRPr lang="es-GT" dirty="0" smtClean="0"/>
          </a:p>
          <a:p>
            <a:r>
              <a:rPr lang="es-GT" dirty="0" smtClean="0"/>
              <a:t>Según Niklaus Wirth, un programa está formado por los algoritmos y la estructura de datos.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478" y="745950"/>
            <a:ext cx="2229632" cy="2182862"/>
          </a:xfrm>
          <a:prstGeom prst="rect">
            <a:avLst/>
          </a:prstGeom>
        </p:spPr>
      </p:pic>
    </p:spTree>
    <p:extLst>
      <p:ext uri="{BB962C8B-B14F-4D97-AF65-F5344CB8AC3E}">
        <p14:creationId xmlns:p14="http://schemas.microsoft.com/office/powerpoint/2010/main" val="226325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0268" y="866931"/>
            <a:ext cx="6096000" cy="3693319"/>
          </a:xfrm>
          <a:prstGeom prst="rect">
            <a:avLst/>
          </a:prstGeom>
        </p:spPr>
        <p:txBody>
          <a:bodyPr>
            <a:spAutoFit/>
          </a:bodyPr>
          <a:lstStyle/>
          <a:p>
            <a:r>
              <a:rPr lang="es-GT" dirty="0" smtClean="0"/>
              <a:t>El programa escrito en un lenguaje de programación de alto nivel es llamado programa fuente y no se puede ejecutar directamente en una computadora. La opción más común es compilar el programa obteniendo un módulo objeto, aunque también puede ejecutarse en forma más directa a través de un intérprete informático.</a:t>
            </a:r>
          </a:p>
          <a:p>
            <a:endParaRPr lang="es-GT" dirty="0" smtClean="0"/>
          </a:p>
          <a:p>
            <a:r>
              <a:rPr lang="es-GT" dirty="0" smtClean="0"/>
              <a:t>El código fuente del programa se debe someter a un proceso de traducción para convertirlo a lenguaje máquina o bien a un código intermedio, generando así un módulo denominado "objeto". A este proceso se le llama compilación.</a:t>
            </a:r>
            <a:endParaRPr lang="es-GT"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830" y="4560250"/>
            <a:ext cx="6112702" cy="2091069"/>
          </a:xfrm>
          <a:prstGeom prst="rect">
            <a:avLst/>
          </a:prstGeom>
        </p:spPr>
      </p:pic>
      <p:sp>
        <p:nvSpPr>
          <p:cNvPr id="4" name="Multidocumento 3"/>
          <p:cNvSpPr/>
          <p:nvPr/>
        </p:nvSpPr>
        <p:spPr>
          <a:xfrm>
            <a:off x="9857984" y="88458"/>
            <a:ext cx="2204580" cy="2086511"/>
          </a:xfrm>
          <a:prstGeom prst="flowChartMultidocument">
            <a:avLst/>
          </a:prstGeom>
          <a:solidFill>
            <a:schemeClr val="bg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211814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8658" y="613432"/>
            <a:ext cx="9448800" cy="1825096"/>
          </a:xfrm>
        </p:spPr>
        <p:txBody>
          <a:bodyPr>
            <a:normAutofit fontScale="90000"/>
          </a:bodyPr>
          <a:lstStyle/>
          <a:p>
            <a:pPr algn="ctr"/>
            <a:r>
              <a:rPr lang="es-GT" dirty="0" smtClean="0"/>
              <a:t>Mantenimiento Preventivo</a:t>
            </a:r>
            <a:br>
              <a:rPr lang="es-GT" dirty="0" smtClean="0"/>
            </a:br>
            <a:endParaRPr lang="es-GT" dirty="0"/>
          </a:p>
        </p:txBody>
      </p:sp>
      <p:sp>
        <p:nvSpPr>
          <p:cNvPr id="3" name="Subtítulo 2"/>
          <p:cNvSpPr>
            <a:spLocks noGrp="1"/>
          </p:cNvSpPr>
          <p:nvPr>
            <p:ph type="subTitle" idx="1"/>
          </p:nvPr>
        </p:nvSpPr>
        <p:spPr>
          <a:xfrm>
            <a:off x="1584542" y="1691014"/>
            <a:ext cx="9448800" cy="4371584"/>
          </a:xfrm>
        </p:spPr>
        <p:txBody>
          <a:bodyPr/>
          <a:lstStyle/>
          <a:p>
            <a:r>
              <a:rPr lang="es-GT" dirty="0" smtClean="0"/>
              <a:t>Es </a:t>
            </a:r>
            <a:r>
              <a:rPr lang="es-GT" dirty="0"/>
              <a:t>el destinado a la conservación de equipos o instalaciones mediante la realización de revisión y reparación que garanticen su buen funcionamiento y fiabilidad. El mantenimiento preventivo se realiza en equipos </a:t>
            </a:r>
            <a:r>
              <a:rPr lang="es-GT" dirty="0" smtClean="0"/>
              <a:t>en </a:t>
            </a:r>
            <a:r>
              <a:rPr lang="es-GT" dirty="0"/>
              <a:t>condiciones de </a:t>
            </a:r>
            <a:r>
              <a:rPr lang="es-GT" dirty="0" smtClean="0"/>
              <a:t>funcionamiento.</a:t>
            </a:r>
          </a:p>
          <a:p>
            <a:r>
              <a:rPr lang="es-GT" dirty="0"/>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a:t>
            </a:r>
            <a:r>
              <a:rPr lang="es-GT" dirty="0" smtClean="0"/>
              <a:t>emergencia.</a:t>
            </a:r>
            <a:endParaRPr lang="es-GT"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52" y="4747364"/>
            <a:ext cx="4183692" cy="1903956"/>
          </a:xfrm>
          <a:prstGeom prst="rect">
            <a:avLst/>
          </a:prstGeom>
        </p:spPr>
      </p:pic>
    </p:spTree>
    <p:extLst>
      <p:ext uri="{BB962C8B-B14F-4D97-AF65-F5344CB8AC3E}">
        <p14:creationId xmlns:p14="http://schemas.microsoft.com/office/powerpoint/2010/main" val="1457912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08761" y="262704"/>
            <a:ext cx="9448800" cy="1825096"/>
          </a:xfrm>
        </p:spPr>
        <p:txBody>
          <a:bodyPr>
            <a:normAutofit fontScale="90000"/>
          </a:bodyPr>
          <a:lstStyle/>
          <a:p>
            <a:pPr algn="ctr"/>
            <a:r>
              <a:rPr lang="es-GT" dirty="0" smtClean="0"/>
              <a:t>Tipos de mantenimiento preventivo</a:t>
            </a:r>
            <a:endParaRPr lang="es-GT" dirty="0"/>
          </a:p>
        </p:txBody>
      </p:sp>
      <p:sp>
        <p:nvSpPr>
          <p:cNvPr id="3" name="Subtítulo 2"/>
          <p:cNvSpPr>
            <a:spLocks noGrp="1"/>
          </p:cNvSpPr>
          <p:nvPr>
            <p:ph type="subTitle" idx="1"/>
          </p:nvPr>
        </p:nvSpPr>
        <p:spPr>
          <a:xfrm>
            <a:off x="1208761" y="2087800"/>
            <a:ext cx="9551096" cy="3035215"/>
          </a:xfrm>
        </p:spPr>
        <p:txBody>
          <a:bodyPr>
            <a:normAutofit fontScale="70000" lnSpcReduction="20000"/>
          </a:bodyPr>
          <a:lstStyle/>
          <a:p>
            <a:r>
              <a:rPr lang="es-GT" b="1" dirty="0"/>
              <a:t>El mantenimiento </a:t>
            </a:r>
            <a:r>
              <a:rPr lang="es-GT" b="1" dirty="0" smtClean="0"/>
              <a:t>programado</a:t>
            </a:r>
            <a:r>
              <a:rPr lang="es-GT" dirty="0" smtClean="0"/>
              <a:t> : </a:t>
            </a:r>
            <a:r>
              <a:rPr lang="es-GT" dirty="0"/>
              <a:t>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a:p>
            <a:endParaRPr lang="es-GT" dirty="0"/>
          </a:p>
          <a:p>
            <a:r>
              <a:rPr lang="es-GT" b="1" dirty="0"/>
              <a:t>El mantenimiento </a:t>
            </a:r>
            <a:r>
              <a:rPr lang="es-GT" b="1" dirty="0" smtClean="0"/>
              <a:t>predictivo</a:t>
            </a:r>
            <a:r>
              <a:rPr lang="es-GT" dirty="0" smtClean="0"/>
              <a:t> : </a:t>
            </a:r>
            <a:r>
              <a:rPr lang="es-GT" dirty="0"/>
              <a:t>trata de determinar el momento en el cual se deben efectuar las reparaciones mediante un seguimiento que determine el periodo máximo de utilización antes de ser reparado.</a:t>
            </a:r>
          </a:p>
          <a:p>
            <a:endParaRPr lang="es-GT" dirty="0"/>
          </a:p>
          <a:p>
            <a:r>
              <a:rPr lang="es-GT" b="1" dirty="0"/>
              <a:t>El mantenimiento de </a:t>
            </a:r>
            <a:r>
              <a:rPr lang="es-GT" b="1" dirty="0" smtClean="0"/>
              <a:t>oportunidad : </a:t>
            </a:r>
            <a:r>
              <a:rPr lang="es-GT" dirty="0"/>
              <a:t>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761" y="4897547"/>
            <a:ext cx="2466975" cy="18478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607" y="4897547"/>
            <a:ext cx="6191250" cy="1847850"/>
          </a:xfrm>
          <a:prstGeom prst="rect">
            <a:avLst/>
          </a:prstGeom>
        </p:spPr>
      </p:pic>
    </p:spTree>
    <p:extLst>
      <p:ext uri="{BB962C8B-B14F-4D97-AF65-F5344CB8AC3E}">
        <p14:creationId xmlns:p14="http://schemas.microsoft.com/office/powerpoint/2010/main" val="3843631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drio esmerilad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114</TotalTime>
  <Words>1028</Words>
  <Application>Microsoft Office PowerPoint</Application>
  <PresentationFormat>Panorámica</PresentationFormat>
  <Paragraphs>60</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Century Gothic</vt:lpstr>
      <vt:lpstr>Estela de condensación</vt:lpstr>
      <vt:lpstr>                                                                                                                                   </vt:lpstr>
      <vt:lpstr>Introducción</vt:lpstr>
      <vt:lpstr>Historia de la computadora </vt:lpstr>
      <vt:lpstr>Presentación de PowerPoint</vt:lpstr>
      <vt:lpstr>Historia de la programación</vt:lpstr>
      <vt:lpstr>Presentación de PowerPoint</vt:lpstr>
      <vt:lpstr>Presentación de PowerPoint</vt:lpstr>
      <vt:lpstr>Mantenimiento Preventivo </vt:lpstr>
      <vt:lpstr>Tipos de mantenimiento preventivo</vt:lpstr>
      <vt:lpstr>Herramientas necesarias para los mantenimientos de la computadora </vt:lpstr>
      <vt:lpstr>Presentación de PowerPoint</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estudiante de Liceo Compu-market</dc:creator>
  <cp:lastModifiedBy>estudiante de Liceo Compu-market</cp:lastModifiedBy>
  <cp:revision>14</cp:revision>
  <dcterms:created xsi:type="dcterms:W3CDTF">2017-04-19T19:01:04Z</dcterms:created>
  <dcterms:modified xsi:type="dcterms:W3CDTF">2017-04-19T20:55:32Z</dcterms:modified>
</cp:coreProperties>
</file>