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Amatic SC"/>
      <p:regular r:id="rId13"/>
      <p:bold r:id="rId14"/>
    </p:embeddedFont>
    <p:embeddedFont>
      <p:font typeface="Montserrat"/>
      <p:regular r:id="rId15"/>
      <p:bold r:id="rId16"/>
      <p:italic r:id="rId17"/>
      <p:boldItalic r:id="rId18"/>
    </p:embeddedFont>
    <p:embeddedFont>
      <p:font typeface="Oswald"/>
      <p:regular r:id="rId19"/>
      <p:bold r:id="rId20"/>
    </p:embeddedFont>
    <p:embeddedFont>
      <p:font typeface="Sigmar One"/>
      <p:regular r:id="rId21"/>
    </p:embeddedFont>
    <p:embeddedFont>
      <p:font typeface="Handlee"/>
      <p:regular r:id="rId22"/>
    </p:embeddedFont>
    <p:embeddedFont>
      <p:font typeface="Comfortaa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71A65B4-22E5-441B-8A0B-A1BF74216670}">
  <a:tblStyle styleId="{C71A65B4-22E5-441B-8A0B-A1BF7421667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5.xml"/><Relationship Id="rId22" Type="http://schemas.openxmlformats.org/officeDocument/2006/relationships/font" Target="fonts/Handlee-regular.fntdata"/><Relationship Id="rId10" Type="http://schemas.openxmlformats.org/officeDocument/2006/relationships/slide" Target="slides/slide4.xml"/><Relationship Id="rId21" Type="http://schemas.openxmlformats.org/officeDocument/2006/relationships/font" Target="fonts/SigmarOne-regular.fntdata"/><Relationship Id="rId13" Type="http://schemas.openxmlformats.org/officeDocument/2006/relationships/font" Target="fonts/AmaticSC-regular.fntdata"/><Relationship Id="rId24" Type="http://schemas.openxmlformats.org/officeDocument/2006/relationships/font" Target="fonts/Comfortaa-bold.fntdata"/><Relationship Id="rId12" Type="http://schemas.openxmlformats.org/officeDocument/2006/relationships/slide" Target="slides/slide6.xml"/><Relationship Id="rId23" Type="http://schemas.openxmlformats.org/officeDocument/2006/relationships/font" Target="fonts/Comforta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Montserrat-regular.fntdata"/><Relationship Id="rId14" Type="http://schemas.openxmlformats.org/officeDocument/2006/relationships/font" Target="fonts/AmaticSC-bold.fntdata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Oswald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1feace5f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1feace5f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1feace5f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1feace5f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1feace5f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1feace5f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1feace5f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1feace5f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1feace5f7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1feace5f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3.jpg"/><Relationship Id="rId7" Type="http://schemas.openxmlformats.org/officeDocument/2006/relationships/image" Target="../media/image10.png"/><Relationship Id="rId8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8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3.png"/><Relationship Id="rId8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71000"/>
          </a:blip>
          <a:stretch>
            <a:fillRect/>
          </a:stretch>
        </p:blipFill>
        <p:spPr>
          <a:xfrm>
            <a:off x="6505375" y="3781625"/>
            <a:ext cx="2450375" cy="12174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1588800" y="1021900"/>
            <a:ext cx="5966400" cy="16458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1665850" y="1207025"/>
            <a:ext cx="5889300" cy="863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Sigmar One"/>
                <a:ea typeface="Sigmar One"/>
                <a:cs typeface="Sigmar One"/>
                <a:sym typeface="Sigmar One"/>
              </a:rPr>
              <a:t>Red de Bravai</a:t>
            </a:r>
            <a:r>
              <a:rPr lang="es">
                <a:latin typeface="Sigmar One"/>
                <a:ea typeface="Sigmar One"/>
                <a:cs typeface="Sigmar One"/>
                <a:sym typeface="Sigmar One"/>
              </a:rPr>
              <a:t>s </a:t>
            </a:r>
            <a:endParaRPr>
              <a:latin typeface="Sigmar One"/>
              <a:ea typeface="Sigmar One"/>
              <a:cs typeface="Sigmar One"/>
              <a:sym typeface="Sigmar One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2213025" y="1982275"/>
            <a:ext cx="4365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Redes cristalinas </a:t>
            </a:r>
            <a:endParaRPr b="1" sz="32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2040675" y="3294425"/>
            <a:ext cx="4710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2200801 - </a:t>
            </a:r>
            <a:r>
              <a:rPr lang="e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Angelica Angarita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2200023 - Nathalia Perez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" name="Google Shape;59;p13"/>
          <p:cNvSpPr txBox="1"/>
          <p:nvPr>
            <p:ph type="ctrTitle"/>
          </p:nvPr>
        </p:nvSpPr>
        <p:spPr>
          <a:xfrm>
            <a:off x="1750800" y="1119175"/>
            <a:ext cx="5889300" cy="863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Sigmar One"/>
                <a:ea typeface="Sigmar One"/>
                <a:cs typeface="Sigmar One"/>
                <a:sym typeface="Sigmar One"/>
              </a:rPr>
              <a:t>Red de Bravais </a:t>
            </a:r>
            <a:endParaRPr>
              <a:solidFill>
                <a:schemeClr val="lt1"/>
              </a:solidFill>
              <a:latin typeface="Sigmar One"/>
              <a:ea typeface="Sigmar One"/>
              <a:cs typeface="Sigmar One"/>
              <a:sym typeface="Sigmar One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-389113" y="3866742"/>
            <a:ext cx="2429800" cy="1469025"/>
          </a:xfrm>
          <a:custGeom>
            <a:rect b="b" l="l" r="r" t="t"/>
            <a:pathLst>
              <a:path extrusionOk="0" h="58761" w="97192">
                <a:moveTo>
                  <a:pt x="11825" y="8871"/>
                </a:moveTo>
                <a:cubicBezTo>
                  <a:pt x="16040" y="35"/>
                  <a:pt x="22606" y="-1262"/>
                  <a:pt x="27875" y="1089"/>
                </a:cubicBezTo>
                <a:cubicBezTo>
                  <a:pt x="33144" y="3440"/>
                  <a:pt x="36144" y="20139"/>
                  <a:pt x="43440" y="22976"/>
                </a:cubicBezTo>
                <a:cubicBezTo>
                  <a:pt x="50736" y="25813"/>
                  <a:pt x="66543" y="15842"/>
                  <a:pt x="71650" y="18112"/>
                </a:cubicBezTo>
                <a:cubicBezTo>
                  <a:pt x="76757" y="20382"/>
                  <a:pt x="70677" y="33109"/>
                  <a:pt x="74082" y="36595"/>
                </a:cubicBezTo>
                <a:cubicBezTo>
                  <a:pt x="77487" y="40081"/>
                  <a:pt x="88673" y="36271"/>
                  <a:pt x="92078" y="39027"/>
                </a:cubicBezTo>
                <a:cubicBezTo>
                  <a:pt x="95483" y="41783"/>
                  <a:pt x="99941" y="50133"/>
                  <a:pt x="94510" y="53132"/>
                </a:cubicBezTo>
                <a:cubicBezTo>
                  <a:pt x="89079" y="56131"/>
                  <a:pt x="74811" y="56861"/>
                  <a:pt x="59490" y="57023"/>
                </a:cubicBezTo>
                <a:cubicBezTo>
                  <a:pt x="44169" y="57185"/>
                  <a:pt x="10527" y="62130"/>
                  <a:pt x="2583" y="54105"/>
                </a:cubicBezTo>
                <a:cubicBezTo>
                  <a:pt x="-5361" y="46080"/>
                  <a:pt x="7610" y="17707"/>
                  <a:pt x="11825" y="8871"/>
                </a:cubicBezTo>
                <a:close/>
              </a:path>
            </a:pathLst>
          </a:custGeom>
          <a:solidFill>
            <a:srgbClr val="93C47D"/>
          </a:solidFill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" name="Google Shape;61;p13"/>
          <p:cNvSpPr/>
          <p:nvPr/>
        </p:nvSpPr>
        <p:spPr>
          <a:xfrm rot="6201444">
            <a:off x="-417935" y="-350516"/>
            <a:ext cx="2755586" cy="2231109"/>
          </a:xfrm>
          <a:custGeom>
            <a:rect b="b" l="l" r="r" t="t"/>
            <a:pathLst>
              <a:path extrusionOk="0" h="58761" w="97192">
                <a:moveTo>
                  <a:pt x="11825" y="8871"/>
                </a:moveTo>
                <a:cubicBezTo>
                  <a:pt x="16040" y="35"/>
                  <a:pt x="22606" y="-1262"/>
                  <a:pt x="27875" y="1089"/>
                </a:cubicBezTo>
                <a:cubicBezTo>
                  <a:pt x="33144" y="3440"/>
                  <a:pt x="36144" y="20139"/>
                  <a:pt x="43440" y="22976"/>
                </a:cubicBezTo>
                <a:cubicBezTo>
                  <a:pt x="50736" y="25813"/>
                  <a:pt x="66543" y="15842"/>
                  <a:pt x="71650" y="18112"/>
                </a:cubicBezTo>
                <a:cubicBezTo>
                  <a:pt x="76757" y="20382"/>
                  <a:pt x="70677" y="33109"/>
                  <a:pt x="74082" y="36595"/>
                </a:cubicBezTo>
                <a:cubicBezTo>
                  <a:pt x="77487" y="40081"/>
                  <a:pt x="88673" y="36271"/>
                  <a:pt x="92078" y="39027"/>
                </a:cubicBezTo>
                <a:cubicBezTo>
                  <a:pt x="95483" y="41783"/>
                  <a:pt x="99941" y="50133"/>
                  <a:pt x="94510" y="53132"/>
                </a:cubicBezTo>
                <a:cubicBezTo>
                  <a:pt x="89079" y="56131"/>
                  <a:pt x="74811" y="56861"/>
                  <a:pt x="59490" y="57023"/>
                </a:cubicBezTo>
                <a:cubicBezTo>
                  <a:pt x="44169" y="57185"/>
                  <a:pt x="10527" y="62130"/>
                  <a:pt x="2583" y="54105"/>
                </a:cubicBezTo>
                <a:cubicBezTo>
                  <a:pt x="-5361" y="46080"/>
                  <a:pt x="7610" y="17707"/>
                  <a:pt x="11825" y="8871"/>
                </a:cubicBezTo>
                <a:close/>
              </a:path>
            </a:pathLst>
          </a:custGeom>
          <a:solidFill>
            <a:srgbClr val="93C47D"/>
          </a:solidFill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Google Shape;62;p13"/>
          <p:cNvSpPr/>
          <p:nvPr/>
        </p:nvSpPr>
        <p:spPr>
          <a:xfrm>
            <a:off x="-236725" y="4079566"/>
            <a:ext cx="2290050" cy="1727000"/>
          </a:xfrm>
          <a:custGeom>
            <a:rect b="b" l="l" r="r" t="t"/>
            <a:pathLst>
              <a:path extrusionOk="0" h="69080" w="91602">
                <a:moveTo>
                  <a:pt x="0" y="9741"/>
                </a:moveTo>
                <a:cubicBezTo>
                  <a:pt x="2027" y="8201"/>
                  <a:pt x="6810" y="-2337"/>
                  <a:pt x="12160" y="500"/>
                </a:cubicBezTo>
                <a:cubicBezTo>
                  <a:pt x="17510" y="3337"/>
                  <a:pt x="23914" y="23279"/>
                  <a:pt x="32101" y="26765"/>
                </a:cubicBezTo>
                <a:cubicBezTo>
                  <a:pt x="40288" y="30251"/>
                  <a:pt x="55285" y="18497"/>
                  <a:pt x="61284" y="21415"/>
                </a:cubicBezTo>
                <a:cubicBezTo>
                  <a:pt x="67283" y="24333"/>
                  <a:pt x="63473" y="40222"/>
                  <a:pt x="68094" y="44275"/>
                </a:cubicBezTo>
                <a:cubicBezTo>
                  <a:pt x="72715" y="48328"/>
                  <a:pt x="85117" y="41600"/>
                  <a:pt x="89008" y="45734"/>
                </a:cubicBezTo>
                <a:cubicBezTo>
                  <a:pt x="92899" y="49868"/>
                  <a:pt x="91035" y="65189"/>
                  <a:pt x="91440" y="69080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Google Shape;63;p13"/>
          <p:cNvSpPr/>
          <p:nvPr/>
        </p:nvSpPr>
        <p:spPr>
          <a:xfrm rot="6143189">
            <a:off x="-445143" y="-328699"/>
            <a:ext cx="2289996" cy="1726960"/>
          </a:xfrm>
          <a:custGeom>
            <a:rect b="b" l="l" r="r" t="t"/>
            <a:pathLst>
              <a:path extrusionOk="0" h="69080" w="91602">
                <a:moveTo>
                  <a:pt x="0" y="9741"/>
                </a:moveTo>
                <a:cubicBezTo>
                  <a:pt x="2027" y="8201"/>
                  <a:pt x="6810" y="-2337"/>
                  <a:pt x="12160" y="500"/>
                </a:cubicBezTo>
                <a:cubicBezTo>
                  <a:pt x="17510" y="3337"/>
                  <a:pt x="23914" y="23279"/>
                  <a:pt x="32101" y="26765"/>
                </a:cubicBezTo>
                <a:cubicBezTo>
                  <a:pt x="40288" y="30251"/>
                  <a:pt x="55285" y="18497"/>
                  <a:pt x="61284" y="21415"/>
                </a:cubicBezTo>
                <a:cubicBezTo>
                  <a:pt x="67283" y="24333"/>
                  <a:pt x="63473" y="40222"/>
                  <a:pt x="68094" y="44275"/>
                </a:cubicBezTo>
                <a:cubicBezTo>
                  <a:pt x="72715" y="48328"/>
                  <a:pt x="85117" y="41600"/>
                  <a:pt x="89008" y="45734"/>
                </a:cubicBezTo>
                <a:cubicBezTo>
                  <a:pt x="92899" y="49868"/>
                  <a:pt x="91035" y="65189"/>
                  <a:pt x="91440" y="69080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Google Shape;64;p13"/>
          <p:cNvSpPr/>
          <p:nvPr/>
        </p:nvSpPr>
        <p:spPr>
          <a:xfrm>
            <a:off x="3474237" y="4554167"/>
            <a:ext cx="2429800" cy="1469025"/>
          </a:xfrm>
          <a:custGeom>
            <a:rect b="b" l="l" r="r" t="t"/>
            <a:pathLst>
              <a:path extrusionOk="0" h="58761" w="97192">
                <a:moveTo>
                  <a:pt x="11825" y="8871"/>
                </a:moveTo>
                <a:cubicBezTo>
                  <a:pt x="16040" y="35"/>
                  <a:pt x="22606" y="-1262"/>
                  <a:pt x="27875" y="1089"/>
                </a:cubicBezTo>
                <a:cubicBezTo>
                  <a:pt x="33144" y="3440"/>
                  <a:pt x="36144" y="20139"/>
                  <a:pt x="43440" y="22976"/>
                </a:cubicBezTo>
                <a:cubicBezTo>
                  <a:pt x="50736" y="25813"/>
                  <a:pt x="66543" y="15842"/>
                  <a:pt x="71650" y="18112"/>
                </a:cubicBezTo>
                <a:cubicBezTo>
                  <a:pt x="76757" y="20382"/>
                  <a:pt x="70677" y="33109"/>
                  <a:pt x="74082" y="36595"/>
                </a:cubicBezTo>
                <a:cubicBezTo>
                  <a:pt x="77487" y="40081"/>
                  <a:pt x="88673" y="36271"/>
                  <a:pt x="92078" y="39027"/>
                </a:cubicBezTo>
                <a:cubicBezTo>
                  <a:pt x="95483" y="41783"/>
                  <a:pt x="99941" y="50133"/>
                  <a:pt x="94510" y="53132"/>
                </a:cubicBezTo>
                <a:cubicBezTo>
                  <a:pt x="89079" y="56131"/>
                  <a:pt x="74811" y="56861"/>
                  <a:pt x="59490" y="57023"/>
                </a:cubicBezTo>
                <a:cubicBezTo>
                  <a:pt x="44169" y="57185"/>
                  <a:pt x="10527" y="62130"/>
                  <a:pt x="2583" y="54105"/>
                </a:cubicBezTo>
                <a:cubicBezTo>
                  <a:pt x="-5361" y="46080"/>
                  <a:pt x="7610" y="17707"/>
                  <a:pt x="11825" y="8871"/>
                </a:cubicBezTo>
                <a:close/>
              </a:path>
            </a:pathLst>
          </a:custGeom>
          <a:solidFill>
            <a:srgbClr val="93C47D"/>
          </a:solidFill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" name="Google Shape;65;p13"/>
          <p:cNvSpPr/>
          <p:nvPr/>
        </p:nvSpPr>
        <p:spPr>
          <a:xfrm>
            <a:off x="3626625" y="4852116"/>
            <a:ext cx="2290050" cy="1727000"/>
          </a:xfrm>
          <a:custGeom>
            <a:rect b="b" l="l" r="r" t="t"/>
            <a:pathLst>
              <a:path extrusionOk="0" h="69080" w="91602">
                <a:moveTo>
                  <a:pt x="0" y="9741"/>
                </a:moveTo>
                <a:cubicBezTo>
                  <a:pt x="2027" y="8201"/>
                  <a:pt x="6810" y="-2337"/>
                  <a:pt x="12160" y="500"/>
                </a:cubicBezTo>
                <a:cubicBezTo>
                  <a:pt x="17510" y="3337"/>
                  <a:pt x="23914" y="23279"/>
                  <a:pt x="32101" y="26765"/>
                </a:cubicBezTo>
                <a:cubicBezTo>
                  <a:pt x="40288" y="30251"/>
                  <a:pt x="55285" y="18497"/>
                  <a:pt x="61284" y="21415"/>
                </a:cubicBezTo>
                <a:cubicBezTo>
                  <a:pt x="67283" y="24333"/>
                  <a:pt x="63473" y="40222"/>
                  <a:pt x="68094" y="44275"/>
                </a:cubicBezTo>
                <a:cubicBezTo>
                  <a:pt x="72715" y="48328"/>
                  <a:pt x="85117" y="41600"/>
                  <a:pt x="89008" y="45734"/>
                </a:cubicBezTo>
                <a:cubicBezTo>
                  <a:pt x="92899" y="49868"/>
                  <a:pt x="91035" y="65189"/>
                  <a:pt x="91440" y="69080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Google Shape;66;p13"/>
          <p:cNvSpPr/>
          <p:nvPr/>
        </p:nvSpPr>
        <p:spPr>
          <a:xfrm rot="-8581076">
            <a:off x="7757170" y="-164369"/>
            <a:ext cx="2755496" cy="2231159"/>
          </a:xfrm>
          <a:custGeom>
            <a:rect b="b" l="l" r="r" t="t"/>
            <a:pathLst>
              <a:path extrusionOk="0" h="58761" w="97192">
                <a:moveTo>
                  <a:pt x="11825" y="8871"/>
                </a:moveTo>
                <a:cubicBezTo>
                  <a:pt x="16040" y="35"/>
                  <a:pt x="22606" y="-1262"/>
                  <a:pt x="27875" y="1089"/>
                </a:cubicBezTo>
                <a:cubicBezTo>
                  <a:pt x="33144" y="3440"/>
                  <a:pt x="36144" y="20139"/>
                  <a:pt x="43440" y="22976"/>
                </a:cubicBezTo>
                <a:cubicBezTo>
                  <a:pt x="50736" y="25813"/>
                  <a:pt x="66543" y="15842"/>
                  <a:pt x="71650" y="18112"/>
                </a:cubicBezTo>
                <a:cubicBezTo>
                  <a:pt x="76757" y="20382"/>
                  <a:pt x="70677" y="33109"/>
                  <a:pt x="74082" y="36595"/>
                </a:cubicBezTo>
                <a:cubicBezTo>
                  <a:pt x="77487" y="40081"/>
                  <a:pt x="88673" y="36271"/>
                  <a:pt x="92078" y="39027"/>
                </a:cubicBezTo>
                <a:cubicBezTo>
                  <a:pt x="95483" y="41783"/>
                  <a:pt x="99941" y="50133"/>
                  <a:pt x="94510" y="53132"/>
                </a:cubicBezTo>
                <a:cubicBezTo>
                  <a:pt x="89079" y="56131"/>
                  <a:pt x="74811" y="56861"/>
                  <a:pt x="59490" y="57023"/>
                </a:cubicBezTo>
                <a:cubicBezTo>
                  <a:pt x="44169" y="57185"/>
                  <a:pt x="10527" y="62130"/>
                  <a:pt x="2583" y="54105"/>
                </a:cubicBezTo>
                <a:cubicBezTo>
                  <a:pt x="-5361" y="46080"/>
                  <a:pt x="7610" y="17707"/>
                  <a:pt x="11825" y="8871"/>
                </a:cubicBezTo>
                <a:close/>
              </a:path>
            </a:pathLst>
          </a:custGeom>
          <a:solidFill>
            <a:srgbClr val="93C47D"/>
          </a:solidFill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" name="Google Shape;67;p13"/>
          <p:cNvSpPr/>
          <p:nvPr/>
        </p:nvSpPr>
        <p:spPr>
          <a:xfrm rot="-8639444">
            <a:off x="8304984" y="-58192"/>
            <a:ext cx="2289988" cy="1726953"/>
          </a:xfrm>
          <a:custGeom>
            <a:rect b="b" l="l" r="r" t="t"/>
            <a:pathLst>
              <a:path extrusionOk="0" h="69080" w="91602">
                <a:moveTo>
                  <a:pt x="0" y="9741"/>
                </a:moveTo>
                <a:cubicBezTo>
                  <a:pt x="2027" y="8201"/>
                  <a:pt x="6810" y="-2337"/>
                  <a:pt x="12160" y="500"/>
                </a:cubicBezTo>
                <a:cubicBezTo>
                  <a:pt x="17510" y="3337"/>
                  <a:pt x="23914" y="23279"/>
                  <a:pt x="32101" y="26765"/>
                </a:cubicBezTo>
                <a:cubicBezTo>
                  <a:pt x="40288" y="30251"/>
                  <a:pt x="55285" y="18497"/>
                  <a:pt x="61284" y="21415"/>
                </a:cubicBezTo>
                <a:cubicBezTo>
                  <a:pt x="67283" y="24333"/>
                  <a:pt x="63473" y="40222"/>
                  <a:pt x="68094" y="44275"/>
                </a:cubicBezTo>
                <a:cubicBezTo>
                  <a:pt x="72715" y="48328"/>
                  <a:pt x="85117" y="41600"/>
                  <a:pt x="89008" y="45734"/>
                </a:cubicBezTo>
                <a:cubicBezTo>
                  <a:pt x="92899" y="49868"/>
                  <a:pt x="91035" y="65189"/>
                  <a:pt x="91440" y="69080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>
            <a:off x="339475" y="459475"/>
            <a:ext cx="8355300" cy="912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6AA84F"/>
              </a:gs>
              <a:gs pos="46000">
                <a:srgbClr val="7FB268"/>
              </a:gs>
              <a:gs pos="100000">
                <a:srgbClr val="93BC81"/>
              </a:gs>
            </a:gsLst>
            <a:path path="circle">
              <a:fillToRect r="100%" t="100%"/>
            </a:path>
            <a:tileRect b="-100%" l="-100%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400">
                <a:latin typeface="Handlee"/>
                <a:ea typeface="Handlee"/>
                <a:cs typeface="Handlee"/>
                <a:sym typeface="Handlee"/>
              </a:rPr>
              <a:t>Contenidos </a:t>
            </a:r>
            <a:endParaRPr sz="4400">
              <a:latin typeface="Handlee"/>
              <a:ea typeface="Handlee"/>
              <a:cs typeface="Handlee"/>
              <a:sym typeface="Handlee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669775" y="2426100"/>
            <a:ext cx="76947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Punto 1: Redes de Bravais Bidimensionales.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Punto 2: Redes de Bravais Tridimensionales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Punto 3: Sistema </a:t>
            </a:r>
            <a:r>
              <a:rPr lang="es" sz="2000"/>
              <a:t>cúbico</a:t>
            </a:r>
            <a:r>
              <a:rPr lang="es" sz="2000"/>
              <a:t> fcc y bcc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Punto 4: Red </a:t>
            </a:r>
            <a:r>
              <a:rPr lang="es" sz="2000"/>
              <a:t>recíproca</a:t>
            </a:r>
            <a:r>
              <a:rPr lang="es" sz="2000"/>
              <a:t> 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4475" y="244225"/>
            <a:ext cx="4655050" cy="465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1074561"/>
            <a:ext cx="8991601" cy="2994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049184"/>
            <a:ext cx="9144000" cy="3045133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/>
        </p:nvSpPr>
        <p:spPr>
          <a:xfrm>
            <a:off x="7900400" y="4499075"/>
            <a:ext cx="101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B7B7B7"/>
                </a:solidFill>
              </a:rPr>
              <a:t>Punto 1.</a:t>
            </a:r>
            <a:endParaRPr b="1">
              <a:solidFill>
                <a:srgbClr val="B7B7B7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819175" y="704550"/>
            <a:ext cx="1481400" cy="584700"/>
          </a:xfrm>
          <a:prstGeom prst="flowChartAlternateProcess">
            <a:avLst/>
          </a:prstGeom>
          <a:gradFill>
            <a:gsLst>
              <a:gs pos="0">
                <a:srgbClr val="6AA84F"/>
              </a:gs>
              <a:gs pos="39000">
                <a:srgbClr val="7FB268"/>
              </a:gs>
              <a:gs pos="100000">
                <a:srgbClr val="93BC81"/>
              </a:gs>
            </a:gsLst>
            <a:path path="circle">
              <a:fillToRect b="100%" l="100%"/>
            </a:path>
            <a:tileRect r="-100%" t="-100%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highlight>
                <a:srgbClr val="93C47D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Oswald"/>
                <a:ea typeface="Oswald"/>
                <a:cs typeface="Oswald"/>
                <a:sym typeface="Oswald"/>
              </a:rPr>
              <a:t>Cúbico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93C47D"/>
                </a:highlight>
              </a:rPr>
              <a:t> </a:t>
            </a:r>
            <a:endParaRPr>
              <a:highlight>
                <a:srgbClr val="93C47D"/>
              </a:highlight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3831300" y="726450"/>
            <a:ext cx="1481400" cy="584700"/>
          </a:xfrm>
          <a:prstGeom prst="flowChartAlternateProcess">
            <a:avLst/>
          </a:prstGeom>
          <a:gradFill>
            <a:gsLst>
              <a:gs pos="0">
                <a:srgbClr val="6AA84F"/>
              </a:gs>
              <a:gs pos="39000">
                <a:srgbClr val="7FB268"/>
              </a:gs>
              <a:gs pos="100000">
                <a:srgbClr val="93BC81"/>
              </a:gs>
            </a:gsLst>
            <a:path path="circle">
              <a:fillToRect b="100%" l="100%"/>
            </a:path>
            <a:tileRect r="-100%" t="-100%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highlight>
                <a:srgbClr val="93C47D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Oswald"/>
                <a:ea typeface="Oswald"/>
                <a:cs typeface="Oswald"/>
                <a:sym typeface="Oswald"/>
              </a:rPr>
              <a:t>Hexagonal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93C47D"/>
              </a:highlight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6475950" y="704550"/>
            <a:ext cx="2216400" cy="584700"/>
          </a:xfrm>
          <a:prstGeom prst="flowChartAlternateProcess">
            <a:avLst/>
          </a:prstGeom>
          <a:gradFill>
            <a:gsLst>
              <a:gs pos="0">
                <a:srgbClr val="6AA84F"/>
              </a:gs>
              <a:gs pos="39000">
                <a:srgbClr val="7FB268"/>
              </a:gs>
              <a:gs pos="100000">
                <a:srgbClr val="93BC81"/>
              </a:gs>
            </a:gsLst>
            <a:path path="circle">
              <a:fillToRect b="100%" l="100%"/>
            </a:path>
            <a:tileRect r="-100%" t="-100%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Monoclínico</a:t>
            </a:r>
            <a:r>
              <a:rPr lang="es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21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highlight>
                <a:srgbClr val="93C47D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93C47D"/>
              </a:highlight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550" y="1704750"/>
            <a:ext cx="2914650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8775" y="1704738"/>
            <a:ext cx="2310650" cy="271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 rotWithShape="1">
          <a:blip r:embed="rId5">
            <a:alphaModFix/>
          </a:blip>
          <a:srcRect b="0" l="10331" r="9205" t="0"/>
          <a:stretch/>
        </p:blipFill>
        <p:spPr>
          <a:xfrm>
            <a:off x="6126825" y="1895850"/>
            <a:ext cx="2914650" cy="213238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/>
        </p:nvSpPr>
        <p:spPr>
          <a:xfrm>
            <a:off x="7900400" y="4499075"/>
            <a:ext cx="101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B7B7B7"/>
                </a:solidFill>
              </a:rPr>
              <a:t>Punto 2.</a:t>
            </a:r>
            <a:endParaRPr b="1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/>
        </p:nvSpPr>
        <p:spPr>
          <a:xfrm>
            <a:off x="7816075" y="4550063"/>
            <a:ext cx="101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B7B7B7"/>
                </a:solidFill>
              </a:rPr>
              <a:t>Punto 3.</a:t>
            </a:r>
            <a:endParaRPr b="1">
              <a:solidFill>
                <a:srgbClr val="B7B7B7"/>
              </a:solidFill>
            </a:endParaRPr>
          </a:p>
        </p:txBody>
      </p:sp>
      <p:sp>
        <p:nvSpPr>
          <p:cNvPr id="98" name="Google Shape;98;p17"/>
          <p:cNvSpPr/>
          <p:nvPr/>
        </p:nvSpPr>
        <p:spPr>
          <a:xfrm>
            <a:off x="3999925" y="254325"/>
            <a:ext cx="3742500" cy="570300"/>
          </a:xfrm>
          <a:prstGeom prst="flowChartAlternateProcess">
            <a:avLst/>
          </a:prstGeom>
          <a:gradFill>
            <a:gsLst>
              <a:gs pos="0">
                <a:srgbClr val="6AA84F"/>
              </a:gs>
              <a:gs pos="39000">
                <a:srgbClr val="7FB268"/>
              </a:gs>
              <a:gs pos="100000">
                <a:srgbClr val="93BC81"/>
              </a:gs>
            </a:gsLst>
            <a:path path="circle">
              <a:fillToRect b="100%" l="100%"/>
            </a:path>
            <a:tileRect r="-100%" t="-100%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809999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highlight>
                <a:srgbClr val="93C47D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latin typeface="Oswald"/>
                <a:ea typeface="Oswald"/>
                <a:cs typeface="Oswald"/>
                <a:sym typeface="Oswald"/>
              </a:rPr>
              <a:t>Sistema bcc y fcc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93C47D"/>
              </a:highlight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705250" y="4365275"/>
            <a:ext cx="2638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/>
              <a:t>Se unen los vectores dados formando un paralelepípedo.</a:t>
            </a:r>
            <a:endParaRPr sz="1300"/>
          </a:p>
        </p:txBody>
      </p:sp>
      <p:sp>
        <p:nvSpPr>
          <p:cNvPr id="100" name="Google Shape;100;p17"/>
          <p:cNvSpPr txBox="1"/>
          <p:nvPr/>
        </p:nvSpPr>
        <p:spPr>
          <a:xfrm>
            <a:off x="3081600" y="1106750"/>
            <a:ext cx="537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Demostrar que el sistema indicado se puede describir por medio de los vectores primitivos:</a:t>
            </a:r>
            <a:r>
              <a:rPr lang="es"/>
              <a:t> </a:t>
            </a:r>
            <a:r>
              <a:rPr b="1" lang="es">
                <a:latin typeface="Comfortaa"/>
                <a:ea typeface="Comfortaa"/>
                <a:cs typeface="Comfortaa"/>
                <a:sym typeface="Comfortaa"/>
              </a:rPr>
              <a:t>a,b,c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4375" y="1749922"/>
            <a:ext cx="2106600" cy="2051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145604" y="151575"/>
            <a:ext cx="6796" cy="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>
            <a:off x="3081600" y="3854900"/>
            <a:ext cx="2638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dk1"/>
                </a:solidFill>
              </a:rPr>
              <a:t>con |n| iguales. </a:t>
            </a:r>
            <a:endParaRPr/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45838" y="3854900"/>
            <a:ext cx="1647825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 rotWithShape="1">
          <a:blip r:embed="rId6">
            <a:alphaModFix/>
          </a:blip>
          <a:srcRect b="5310" l="0" r="0" t="9167"/>
          <a:stretch/>
        </p:blipFill>
        <p:spPr>
          <a:xfrm>
            <a:off x="145588" y="60775"/>
            <a:ext cx="2199700" cy="4304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/>
        </p:nvSpPr>
        <p:spPr>
          <a:xfrm>
            <a:off x="2993888" y="1838600"/>
            <a:ext cx="3830100" cy="20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6AA84F"/>
                </a:solidFill>
                <a:latin typeface="Amatic SC"/>
                <a:ea typeface="Amatic SC"/>
                <a:cs typeface="Amatic SC"/>
                <a:sym typeface="Amatic SC"/>
              </a:rPr>
              <a:t>PROCEDIMIENTO:</a:t>
            </a:r>
            <a:endParaRPr b="1" sz="2000">
              <a:solidFill>
                <a:srgbClr val="6AA84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 sz="1300"/>
              <a:t>Probar que los vectores corresponden a posiciones donde hay átomos del sistema pedido.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chemeClr val="dk1"/>
              </a:solidFill>
              <a:highlight>
                <a:srgbClr val="E4E8EE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 sz="1300"/>
              <a:t>Demostrar</a:t>
            </a:r>
            <a:r>
              <a:rPr lang="es" sz="1300"/>
              <a:t> que el conjunto de vectores primitivos dados se puede escribir de la forma:</a:t>
            </a:r>
            <a:endParaRPr sz="1300"/>
          </a:p>
        </p:txBody>
      </p:sp>
      <p:sp>
        <p:nvSpPr>
          <p:cNvPr id="107" name="Google Shape;107;p17"/>
          <p:cNvSpPr/>
          <p:nvPr/>
        </p:nvSpPr>
        <p:spPr>
          <a:xfrm>
            <a:off x="145600" y="1529275"/>
            <a:ext cx="2638494" cy="1459134"/>
          </a:xfrm>
          <a:prstGeom prst="flowChartTerminator">
            <a:avLst/>
          </a:prstGeom>
          <a:noFill/>
          <a:ln cap="flat" cmpd="sng" w="9525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27575" y="254325"/>
            <a:ext cx="662811" cy="38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07025" y="1878050"/>
            <a:ext cx="662811" cy="38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22125" y="3477438"/>
            <a:ext cx="723748" cy="39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/>
        </p:nvSpPr>
        <p:spPr>
          <a:xfrm>
            <a:off x="7968975" y="4743300"/>
            <a:ext cx="101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B7B7B7"/>
                </a:solidFill>
              </a:rPr>
              <a:t>Punto 4.</a:t>
            </a:r>
            <a:endParaRPr b="1">
              <a:solidFill>
                <a:srgbClr val="B7B7B7"/>
              </a:solidFill>
            </a:endParaRPr>
          </a:p>
        </p:txBody>
      </p:sp>
      <p:sp>
        <p:nvSpPr>
          <p:cNvPr id="116" name="Google Shape;116;p18"/>
          <p:cNvSpPr/>
          <p:nvPr/>
        </p:nvSpPr>
        <p:spPr>
          <a:xfrm>
            <a:off x="2969550" y="192425"/>
            <a:ext cx="3204900" cy="584700"/>
          </a:xfrm>
          <a:prstGeom prst="flowChartAlternateProcess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highlight>
                <a:srgbClr val="93C47D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highlight>
                  <a:srgbClr val="93C47D"/>
                </a:highlight>
                <a:latin typeface="Oswald"/>
                <a:ea typeface="Oswald"/>
                <a:cs typeface="Oswald"/>
                <a:sym typeface="Oswald"/>
              </a:rPr>
              <a:t>Celdas Recíprocas</a:t>
            </a:r>
            <a:endParaRPr sz="1600">
              <a:highlight>
                <a:srgbClr val="93C47D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93C47D"/>
              </a:highlight>
            </a:endParaRPr>
          </a:p>
        </p:txBody>
      </p:sp>
      <p:graphicFrame>
        <p:nvGraphicFramePr>
          <p:cNvPr id="117" name="Google Shape;117;p18"/>
          <p:cNvGraphicFramePr/>
          <p:nvPr/>
        </p:nvGraphicFramePr>
        <p:xfrm>
          <a:off x="514750" y="1043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{C71A65B4-22E5-441B-8A0B-A1BF74216670}</a:tableStyleId>
              </a:tblPr>
              <a:tblGrid>
                <a:gridCol w="2247500"/>
                <a:gridCol w="1809750"/>
                <a:gridCol w="1809750"/>
                <a:gridCol w="2235350"/>
              </a:tblGrid>
              <a:tr h="534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500"/>
                        <a:t>SC</a:t>
                      </a:r>
                      <a:endParaRPr b="1" sz="1500"/>
                    </a:p>
                  </a:txBody>
                  <a:tcPr marT="91425" marB="91425" marR="91425" marL="91425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500"/>
                        <a:t>BCC 1</a:t>
                      </a:r>
                      <a:endParaRPr b="1" sz="1500"/>
                    </a:p>
                  </a:txBody>
                  <a:tcPr marT="91425" marB="91425" marR="91425" marL="91425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500"/>
                        <a:t>BCC 2</a:t>
                      </a:r>
                      <a:endParaRPr b="1" sz="1500"/>
                    </a:p>
                  </a:txBody>
                  <a:tcPr marT="91425" marB="91425" marR="91425" marL="91425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500"/>
                        <a:t>FCC</a:t>
                      </a:r>
                      <a:endParaRPr b="1" sz="1500"/>
                    </a:p>
                  </a:txBody>
                  <a:tcPr marT="91425" marB="91425" marR="91425" marL="91425" anchor="ctr">
                    <a:solidFill>
                      <a:srgbClr val="B6D7A8"/>
                    </a:solidFill>
                  </a:tcPr>
                </a:tc>
              </a:tr>
              <a:tr h="487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/>
                        <a:t>SC</a:t>
                      </a:r>
                      <a:endParaRPr sz="15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/>
                        <a:t>FCC</a:t>
                      </a:r>
                      <a:endParaRPr sz="15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/>
                        <a:t>BCC</a:t>
                      </a:r>
                      <a:endParaRPr sz="1500"/>
                    </a:p>
                  </a:txBody>
                  <a:tcPr marT="91425" marB="91425" marR="91425" marL="91425" anchor="ctr"/>
                </a:tc>
              </a:tr>
              <a:tr h="142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91425" marB="91425" marR="91425" marL="91425" anchor="ctr"/>
                </a:tc>
              </a:tr>
              <a:tr h="90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8525" y="2119004"/>
            <a:ext cx="1323975" cy="13049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4100" y="2119000"/>
            <a:ext cx="1108027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1200" y="2195913"/>
            <a:ext cx="1323975" cy="11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32100" y="2195925"/>
            <a:ext cx="1204097" cy="115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73963" y="3655400"/>
            <a:ext cx="773106" cy="44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64100" y="3655400"/>
            <a:ext cx="834603" cy="44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81950" y="3655400"/>
            <a:ext cx="834603" cy="44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103675" y="3655400"/>
            <a:ext cx="860959" cy="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