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0" d="100"/>
          <a:sy n="90" d="100"/>
        </p:scale>
        <p:origin x="1392"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BD150-F2CF-429B-ACD3-C969FA279CA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0F55A74-7EF7-4C9A-A82B-34BEC2FE1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1DDDFBA-A7CE-43FD-8FC1-4F9865466D9F}"/>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5" name="Marcador de pie de página 4">
            <a:extLst>
              <a:ext uri="{FF2B5EF4-FFF2-40B4-BE49-F238E27FC236}">
                <a16:creationId xmlns:a16="http://schemas.microsoft.com/office/drawing/2014/main" id="{A7A5D0C5-34C4-4456-B494-316E4D68EB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7D10F4A-0ED2-4F8E-904C-0A602912F52B}"/>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312930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486550-2E3E-4549-BD8E-7F537060979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55DA476-47E5-4507-BEF6-4CFDC924120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0896D39-6DAA-4614-BFD3-57F492D5AC19}"/>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5" name="Marcador de pie de página 4">
            <a:extLst>
              <a:ext uri="{FF2B5EF4-FFF2-40B4-BE49-F238E27FC236}">
                <a16:creationId xmlns:a16="http://schemas.microsoft.com/office/drawing/2014/main" id="{9A7BB345-0D7F-49C7-85C2-B71A1A0132D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074AAA0-F3BD-49D0-9C52-393D12244FE1}"/>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314226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311A1CB-E2FB-4790-A2FC-CD0C8E4C8E3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A41DEA0-A168-4647-8758-D77243E5292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215C648-5C1B-466A-BB3E-05E9F4A09ED5}"/>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5" name="Marcador de pie de página 4">
            <a:extLst>
              <a:ext uri="{FF2B5EF4-FFF2-40B4-BE49-F238E27FC236}">
                <a16:creationId xmlns:a16="http://schemas.microsoft.com/office/drawing/2014/main" id="{593E7B09-1723-45BE-902E-A4525A84185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C3AAC14-1E5B-4ED7-9B52-8ABDFEFB9C7E}"/>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347136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8E02C-F027-4C0D-91F7-232D4ABCB0A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A95B51E-050E-417E-AD28-03FB185CD09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65742C0-59EF-4879-B327-E0F2E7C3CCA0}"/>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5" name="Marcador de pie de página 4">
            <a:extLst>
              <a:ext uri="{FF2B5EF4-FFF2-40B4-BE49-F238E27FC236}">
                <a16:creationId xmlns:a16="http://schemas.microsoft.com/office/drawing/2014/main" id="{BE9EAA68-D3FD-41E1-902E-891EA0C7874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7B680F9-E1E0-4383-8A30-59978935C912}"/>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216580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7BC5FD-5FC5-4E6D-9A9E-AAD5168CC6D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7429587-FF28-4B7C-8C8D-945CB5CBD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0076DEC-9948-47AD-BCC6-7DC2539711EA}"/>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5" name="Marcador de pie de página 4">
            <a:extLst>
              <a:ext uri="{FF2B5EF4-FFF2-40B4-BE49-F238E27FC236}">
                <a16:creationId xmlns:a16="http://schemas.microsoft.com/office/drawing/2014/main" id="{CE1457BD-DF73-40EC-98E1-C3811FE3A8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BC00DBE-C9A4-4B2A-8187-5FB9E37D0ADD}"/>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264848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556CE-C06F-498F-BEAC-AE563E0EDCF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832CD8E-392D-441C-B832-B3196870913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020D2903-5065-4241-AF8A-52BB82B3E34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677FE1B-27E4-4B6B-B97F-3BA9E55671F6}"/>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6" name="Marcador de pie de página 5">
            <a:extLst>
              <a:ext uri="{FF2B5EF4-FFF2-40B4-BE49-F238E27FC236}">
                <a16:creationId xmlns:a16="http://schemas.microsoft.com/office/drawing/2014/main" id="{C1467B92-B4D2-44A8-9D7D-7F4F367F77F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321B29A-2233-421A-84FC-3615EB93E95A}"/>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27656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34F44-7FCF-4478-94A6-532F8D3A49C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F58FA53-9225-428A-A41D-196C5D98B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C93C228-BB76-4370-AEA5-65264E09C7A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9AC081A-6D00-4090-8682-010CAA44B3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B8DEE22-5105-4C9E-82F0-7CD05A5CC7F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6E60DA5-6EE9-45E0-A056-893F5BA9C067}"/>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8" name="Marcador de pie de página 7">
            <a:extLst>
              <a:ext uri="{FF2B5EF4-FFF2-40B4-BE49-F238E27FC236}">
                <a16:creationId xmlns:a16="http://schemas.microsoft.com/office/drawing/2014/main" id="{2FFBE6CD-C921-4212-A42D-059E7940F31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90DDC6-1B75-43FE-B515-0AA0D43C55CA}"/>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86222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3F967F-E6EA-4206-AA93-DED24AE4799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E472649-3B6A-4029-8DA1-788A0D8583C4}"/>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4" name="Marcador de pie de página 3">
            <a:extLst>
              <a:ext uri="{FF2B5EF4-FFF2-40B4-BE49-F238E27FC236}">
                <a16:creationId xmlns:a16="http://schemas.microsoft.com/office/drawing/2014/main" id="{0A9CCDD6-B04E-4EB1-9219-20E51ADC7BB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B685973-9B0E-4DA0-829E-954829FE3B1E}"/>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196725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FFFA16-0114-4FE0-9C88-C51E0DACF584}"/>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3" name="Marcador de pie de página 2">
            <a:extLst>
              <a:ext uri="{FF2B5EF4-FFF2-40B4-BE49-F238E27FC236}">
                <a16:creationId xmlns:a16="http://schemas.microsoft.com/office/drawing/2014/main" id="{BA5CF624-C762-4F6A-8746-C11091C1F21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2AB6B51-C430-42B7-A590-496EB3CD55ED}"/>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64391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5A3F0-7E38-4E74-AFD0-49E78B46C6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D5B3805-1128-4CDC-9685-3E52AB7BE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736D58FF-D7A5-4244-95DA-568971D8B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91365-FA10-48C0-9F7B-011887027A1F}"/>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6" name="Marcador de pie de página 5">
            <a:extLst>
              <a:ext uri="{FF2B5EF4-FFF2-40B4-BE49-F238E27FC236}">
                <a16:creationId xmlns:a16="http://schemas.microsoft.com/office/drawing/2014/main" id="{A9947A47-DA33-4783-8542-EFE57836495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F8A22D4-46AF-481D-AE9A-8B452723CEF8}"/>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181776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60641-BD29-44B8-ABFC-B709B8989F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8DD4894-466B-43FA-9625-B7A6E91AF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F7E591C-60B0-48AA-9148-E13E8DCC7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DEACE5-5133-4FA0-8A02-A0E6A79AFD09}"/>
              </a:ext>
            </a:extLst>
          </p:cNvPr>
          <p:cNvSpPr>
            <a:spLocks noGrp="1"/>
          </p:cNvSpPr>
          <p:nvPr>
            <p:ph type="dt" sz="half" idx="10"/>
          </p:nvPr>
        </p:nvSpPr>
        <p:spPr/>
        <p:txBody>
          <a:bodyPr/>
          <a:lstStyle/>
          <a:p>
            <a:fld id="{89ECD33D-AB54-4484-8408-1CBE1CE42D84}" type="datetimeFigureOut">
              <a:rPr lang="es-MX" smtClean="0"/>
              <a:t>27/11/2020</a:t>
            </a:fld>
            <a:endParaRPr lang="es-MX"/>
          </a:p>
        </p:txBody>
      </p:sp>
      <p:sp>
        <p:nvSpPr>
          <p:cNvPr id="6" name="Marcador de pie de página 5">
            <a:extLst>
              <a:ext uri="{FF2B5EF4-FFF2-40B4-BE49-F238E27FC236}">
                <a16:creationId xmlns:a16="http://schemas.microsoft.com/office/drawing/2014/main" id="{B33FD14D-02F4-4E85-8810-052B89B74A7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00720E1-02FA-4BAC-9421-FD6A6D9DC588}"/>
              </a:ext>
            </a:extLst>
          </p:cNvPr>
          <p:cNvSpPr>
            <a:spLocks noGrp="1"/>
          </p:cNvSpPr>
          <p:nvPr>
            <p:ph type="sldNum" sz="quarter" idx="12"/>
          </p:nvPr>
        </p:nvSpPr>
        <p:spPr/>
        <p:txBody>
          <a:bodyPr/>
          <a:lstStyle/>
          <a:p>
            <a:fld id="{0931F815-21AC-4DA2-8725-5B34DB971536}" type="slidenum">
              <a:rPr lang="es-MX" smtClean="0"/>
              <a:t>‹Nº›</a:t>
            </a:fld>
            <a:endParaRPr lang="es-MX"/>
          </a:p>
        </p:txBody>
      </p:sp>
    </p:spTree>
    <p:extLst>
      <p:ext uri="{BB962C8B-B14F-4D97-AF65-F5344CB8AC3E}">
        <p14:creationId xmlns:p14="http://schemas.microsoft.com/office/powerpoint/2010/main" val="391802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EF55A33-6D8C-4D07-A7EF-F41F5DC451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181D1C5-9770-4E5A-A0F5-119208B65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BECF805-9B77-4830-8B2F-E14275F27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CD33D-AB54-4484-8408-1CBE1CE42D84}" type="datetimeFigureOut">
              <a:rPr lang="es-MX" smtClean="0"/>
              <a:t>27/11/2020</a:t>
            </a:fld>
            <a:endParaRPr lang="es-MX"/>
          </a:p>
        </p:txBody>
      </p:sp>
      <p:sp>
        <p:nvSpPr>
          <p:cNvPr id="5" name="Marcador de pie de página 4">
            <a:extLst>
              <a:ext uri="{FF2B5EF4-FFF2-40B4-BE49-F238E27FC236}">
                <a16:creationId xmlns:a16="http://schemas.microsoft.com/office/drawing/2014/main" id="{BF0BFD6D-CD48-4EF5-9500-6EB51BAF5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38945B9-1B53-4F4E-91F2-2387DC4FD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1F815-21AC-4DA2-8725-5B34DB971536}" type="slidenum">
              <a:rPr lang="es-MX" smtClean="0"/>
              <a:t>‹Nº›</a:t>
            </a:fld>
            <a:endParaRPr lang="es-MX"/>
          </a:p>
        </p:txBody>
      </p:sp>
    </p:spTree>
    <p:extLst>
      <p:ext uri="{BB962C8B-B14F-4D97-AF65-F5344CB8AC3E}">
        <p14:creationId xmlns:p14="http://schemas.microsoft.com/office/powerpoint/2010/main" val="96655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redinskala.com/2013/09/26/analisis-de-smtp-con-wireshark/smtp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redinskala.com/2013/09/26/analisis-de-smtp-con-wireshark/smtp1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redinskala.com/2013/09/26/analisis-de-smtp-con-wireshark/smtp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2"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4"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FD01F78-CE1C-4C63-B144-DCF9A7BE0F57}"/>
              </a:ext>
            </a:extLst>
          </p:cNvPr>
          <p:cNvSpPr>
            <a:spLocks noGrp="1"/>
          </p:cNvSpPr>
          <p:nvPr>
            <p:ph type="ctrTitle"/>
          </p:nvPr>
        </p:nvSpPr>
        <p:spPr>
          <a:xfrm>
            <a:off x="1524000" y="2776538"/>
            <a:ext cx="9144000" cy="1381188"/>
          </a:xfrm>
        </p:spPr>
        <p:txBody>
          <a:bodyPr anchor="ctr">
            <a:normAutofit/>
          </a:bodyPr>
          <a:lstStyle/>
          <a:p>
            <a:r>
              <a:rPr lang="es-MX" sz="4000" b="1" dirty="0" err="1">
                <a:solidFill>
                  <a:schemeClr val="bg1"/>
                </a:solidFill>
                <a:latin typeface="Arial" panose="020B0604020202020204" pitchFamily="34" charset="0"/>
                <a:cs typeface="Arial" panose="020B0604020202020204" pitchFamily="34" charset="0"/>
              </a:rPr>
              <a:t>Analyze</a:t>
            </a:r>
            <a:r>
              <a:rPr lang="es-MX" sz="4000" b="1" dirty="0">
                <a:solidFill>
                  <a:schemeClr val="bg1"/>
                </a:solidFill>
                <a:latin typeface="Arial" panose="020B0604020202020204" pitchFamily="34" charset="0"/>
                <a:cs typeface="Arial" panose="020B0604020202020204" pitchFamily="34" charset="0"/>
              </a:rPr>
              <a:t> Email </a:t>
            </a:r>
            <a:r>
              <a:rPr lang="es-MX" sz="4000" b="1" dirty="0" err="1">
                <a:solidFill>
                  <a:schemeClr val="bg1"/>
                </a:solidFill>
                <a:latin typeface="Arial" panose="020B0604020202020204" pitchFamily="34" charset="0"/>
                <a:cs typeface="Arial" panose="020B0604020202020204" pitchFamily="34" charset="0"/>
              </a:rPr>
              <a:t>Traffic</a:t>
            </a:r>
            <a:endParaRPr lang="es-MX" sz="4000" b="1" dirty="0">
              <a:solidFill>
                <a:schemeClr val="bg1"/>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A3FA9310-56DE-479E-ACBB-DB1AECF4892D}"/>
              </a:ext>
            </a:extLst>
          </p:cNvPr>
          <p:cNvSpPr>
            <a:spLocks noGrp="1"/>
          </p:cNvSpPr>
          <p:nvPr>
            <p:ph type="subTitle" idx="1"/>
          </p:nvPr>
        </p:nvSpPr>
        <p:spPr>
          <a:xfrm>
            <a:off x="1524000" y="4495800"/>
            <a:ext cx="9534144" cy="1414670"/>
          </a:xfrm>
        </p:spPr>
        <p:txBody>
          <a:bodyPr>
            <a:normAutofit fontScale="92500" lnSpcReduction="10000"/>
          </a:bodyPr>
          <a:lstStyle/>
          <a:p>
            <a:r>
              <a:rPr lang="es-MX" sz="2000" dirty="0">
                <a:latin typeface="Arial" panose="020B0604020202020204" pitchFamily="34" charset="0"/>
                <a:cs typeface="Arial" panose="020B0604020202020204" pitchFamily="34" charset="0"/>
              </a:rPr>
              <a:t>ANGEL EDUARDO HERNANDEZ PIMENTEL</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FUNDAMENTOS DE TELECOMUNICACIONES</a:t>
            </a:r>
          </a:p>
          <a:p>
            <a:r>
              <a:rPr lang="es-MX" sz="2000" dirty="0">
                <a:latin typeface="Arial" panose="020B0604020202020204" pitchFamily="34" charset="0"/>
                <a:cs typeface="Arial" panose="020B0604020202020204" pitchFamily="34" charset="0"/>
              </a:rPr>
              <a:t>PROFESOR: ING. ISMAEL JIMÉNEZ SÁNCHEZ</a:t>
            </a:r>
          </a:p>
        </p:txBody>
      </p:sp>
    </p:spTree>
    <p:extLst>
      <p:ext uri="{BB962C8B-B14F-4D97-AF65-F5344CB8AC3E}">
        <p14:creationId xmlns:p14="http://schemas.microsoft.com/office/powerpoint/2010/main" val="4002385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82935-CED0-454C-B6D4-C3A48159366D}"/>
              </a:ext>
            </a:extLst>
          </p:cNvPr>
          <p:cNvSpPr>
            <a:spLocks noGrp="1"/>
          </p:cNvSpPr>
          <p:nvPr>
            <p:ph type="title"/>
          </p:nvPr>
        </p:nvSpPr>
        <p:spPr>
          <a:xfrm>
            <a:off x="838200" y="365125"/>
            <a:ext cx="10515600" cy="946839"/>
          </a:xfrm>
        </p:spPr>
        <p:txBody>
          <a:bodyPr>
            <a:noAutofit/>
          </a:bodyPr>
          <a:lstStyle/>
          <a:p>
            <a:pPr algn="ctr"/>
            <a:r>
              <a:rPr lang="es-MX" sz="3200" b="1" i="0" dirty="0">
                <a:effectLst/>
                <a:latin typeface="Arial" panose="020B0604020202020204" pitchFamily="34" charset="0"/>
                <a:cs typeface="Arial" panose="020B0604020202020204" pitchFamily="34" charset="0"/>
              </a:rPr>
              <a:t>Interpretación de los campos de la transferencia SMTP con Wireshark</a:t>
            </a:r>
            <a:endParaRPr lang="es-MX" sz="32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B02D0E23-5E3C-4E51-97EE-17BD51D91542}"/>
              </a:ext>
            </a:extLst>
          </p:cNvPr>
          <p:cNvSpPr>
            <a:spLocks noGrp="1"/>
          </p:cNvSpPr>
          <p:nvPr>
            <p:ph idx="1"/>
          </p:nvPr>
        </p:nvSpPr>
        <p:spPr>
          <a:xfrm>
            <a:off x="838200" y="1431235"/>
            <a:ext cx="10515600" cy="5061640"/>
          </a:xfrm>
        </p:spPr>
        <p:txBody>
          <a:bodyPr/>
          <a:lstStyle/>
          <a:p>
            <a:pPr marL="0" indent="0" algn="just" fontAlgn="base">
              <a:buNone/>
            </a:pPr>
            <a:r>
              <a:rPr lang="es-MX" sz="1800" b="0" i="0" dirty="0">
                <a:effectLst/>
                <a:latin typeface="Arial" panose="020B0604020202020204" pitchFamily="34" charset="0"/>
                <a:cs typeface="Arial" panose="020B0604020202020204" pitchFamily="34" charset="0"/>
              </a:rPr>
              <a:t>Ya que tenemos la captura descifrada con el filtro de SMTP y opcionalmente con las direcciones IP de los servidores que necesitamos, el siguiente paso es interpretar el resultado.</a:t>
            </a:r>
          </a:p>
          <a:p>
            <a:pPr marL="0" indent="0" algn="just" fontAlgn="base">
              <a:buNone/>
            </a:pPr>
            <a:r>
              <a:rPr lang="es-MX" sz="1800" b="0" i="0" dirty="0">
                <a:effectLst/>
                <a:latin typeface="Arial" panose="020B0604020202020204" pitchFamily="34" charset="0"/>
                <a:cs typeface="Arial" panose="020B0604020202020204" pitchFamily="34" charset="0"/>
              </a:rPr>
              <a:t>Lo primero a notar es que cuando usamos la opción “</a:t>
            </a:r>
            <a:r>
              <a:rPr lang="es-MX" sz="1800" b="0" i="0" dirty="0" err="1">
                <a:effectLst/>
                <a:latin typeface="Arial" panose="020B0604020202020204" pitchFamily="34" charset="0"/>
                <a:cs typeface="Arial" panose="020B0604020202020204" pitchFamily="34" charset="0"/>
              </a:rPr>
              <a:t>Follow</a:t>
            </a:r>
            <a:r>
              <a:rPr lang="es-MX" sz="1800" b="0" i="0" dirty="0">
                <a:effectLst/>
                <a:latin typeface="Arial" panose="020B0604020202020204" pitchFamily="34" charset="0"/>
                <a:cs typeface="Arial" panose="020B0604020202020204" pitchFamily="34" charset="0"/>
              </a:rPr>
              <a:t> TCP </a:t>
            </a:r>
            <a:r>
              <a:rPr lang="es-MX" sz="1800" b="0" i="0" dirty="0" err="1">
                <a:effectLst/>
                <a:latin typeface="Arial" panose="020B0604020202020204" pitchFamily="34" charset="0"/>
                <a:cs typeface="Arial" panose="020B0604020202020204" pitchFamily="34" charset="0"/>
              </a:rPr>
              <a:t>stream</a:t>
            </a:r>
            <a:r>
              <a:rPr lang="es-MX" sz="1800" b="0" i="0" dirty="0">
                <a:effectLst/>
                <a:latin typeface="Arial" panose="020B0604020202020204" pitchFamily="34" charset="0"/>
                <a:cs typeface="Arial" panose="020B0604020202020204" pitchFamily="34" charset="0"/>
              </a:rPr>
              <a:t>” lo que se muestra no es realmente un correo sino la sesión SMTP utilizada para enviar uno o más correos. Por esta razón puede que a veces el filtro muestre un correo y en otras se vean más.</a:t>
            </a:r>
          </a:p>
          <a:p>
            <a:pPr marL="0" indent="0" algn="just" fontAlgn="base">
              <a:buNone/>
            </a:pPr>
            <a:r>
              <a:rPr lang="es-MX" sz="1800" b="0" i="0" dirty="0">
                <a:effectLst/>
                <a:latin typeface="Arial" panose="020B0604020202020204" pitchFamily="34" charset="0"/>
                <a:cs typeface="Arial" panose="020B0604020202020204" pitchFamily="34" charset="0"/>
              </a:rPr>
              <a:t>La conversación debe interpretarse como se muestra a continuación:</a:t>
            </a:r>
          </a:p>
          <a:p>
            <a:pPr marL="0" indent="0">
              <a:buNone/>
            </a:pPr>
            <a:endParaRPr lang="es-MX" dirty="0"/>
          </a:p>
        </p:txBody>
      </p:sp>
      <p:pic>
        <p:nvPicPr>
          <p:cNvPr id="5122" name="Picture 2" descr="smtp5">
            <a:extLst>
              <a:ext uri="{FF2B5EF4-FFF2-40B4-BE49-F238E27FC236}">
                <a16:creationId xmlns:a16="http://schemas.microsoft.com/office/drawing/2014/main" id="{71FAEE4B-878B-47D3-A04A-23104B6F9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568" y="3409122"/>
            <a:ext cx="5450162" cy="28924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737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D3806FD-6804-4E81-8040-31E810746777}"/>
              </a:ext>
            </a:extLst>
          </p:cNvPr>
          <p:cNvSpPr>
            <a:spLocks noGrp="1"/>
          </p:cNvSpPr>
          <p:nvPr>
            <p:ph idx="1"/>
          </p:nvPr>
        </p:nvSpPr>
        <p:spPr>
          <a:xfrm>
            <a:off x="704675" y="746620"/>
            <a:ext cx="10649125" cy="5430343"/>
          </a:xfrm>
        </p:spPr>
        <p:txBody>
          <a:bodyPr>
            <a:normAutofit fontScale="92500" lnSpcReduction="20000"/>
          </a:bodyPr>
          <a:lstStyle/>
          <a:p>
            <a:pPr marL="0" indent="0" algn="just">
              <a:lnSpc>
                <a:spcPct val="150000"/>
              </a:lnSpc>
              <a:buNone/>
            </a:pPr>
            <a:r>
              <a:rPr lang="es-MX" sz="1600" b="1" i="0" dirty="0">
                <a:effectLst/>
                <a:latin typeface="Arial" panose="020B0604020202020204" pitchFamily="34" charset="0"/>
                <a:cs typeface="Arial" panose="020B0604020202020204" pitchFamily="34" charset="0"/>
              </a:rPr>
              <a:t>SMTP </a:t>
            </a:r>
            <a:r>
              <a:rPr lang="es-MX" sz="1600" b="1" i="0" dirty="0" err="1">
                <a:effectLst/>
                <a:latin typeface="Arial" panose="020B0604020202020204" pitchFamily="34" charset="0"/>
                <a:cs typeface="Arial" panose="020B0604020202020204" pitchFamily="34" charset="0"/>
              </a:rPr>
              <a:t>Handshake</a:t>
            </a:r>
            <a:r>
              <a:rPr lang="es-MX" sz="1600" b="1" i="0" dirty="0">
                <a:effectLst/>
                <a:latin typeface="Arial" panose="020B0604020202020204" pitchFamily="34" charset="0"/>
                <a:cs typeface="Arial" panose="020B0604020202020204" pitchFamily="34" charset="0"/>
              </a:rPr>
              <a:t>.</a:t>
            </a:r>
            <a:r>
              <a:rPr lang="es-MX" sz="1600" b="0" i="0" dirty="0">
                <a:effectLst/>
                <a:latin typeface="Arial" panose="020B0604020202020204" pitchFamily="34" charset="0"/>
                <a:cs typeface="Arial" panose="020B0604020202020204" pitchFamily="34" charset="0"/>
              </a:rPr>
              <a:t> Terminado el TCP </a:t>
            </a:r>
            <a:r>
              <a:rPr lang="es-MX" sz="1600" b="0" i="0" dirty="0" err="1">
                <a:effectLst/>
                <a:latin typeface="Arial" panose="020B0604020202020204" pitchFamily="34" charset="0"/>
                <a:cs typeface="Arial" panose="020B0604020202020204" pitchFamily="34" charset="0"/>
              </a:rPr>
              <a:t>Handshake</a:t>
            </a:r>
            <a:r>
              <a:rPr lang="es-MX" sz="1600" b="0" i="0" dirty="0">
                <a:effectLst/>
                <a:latin typeface="Arial" panose="020B0604020202020204" pitchFamily="34" charset="0"/>
                <a:cs typeface="Arial" panose="020B0604020202020204" pitchFamily="34" charset="0"/>
              </a:rPr>
              <a:t>, inicia el SMTP </a:t>
            </a:r>
            <a:r>
              <a:rPr lang="es-MX" sz="1600" b="0" i="0" dirty="0" err="1">
                <a:effectLst/>
                <a:latin typeface="Arial" panose="020B0604020202020204" pitchFamily="34" charset="0"/>
                <a:cs typeface="Arial" panose="020B0604020202020204" pitchFamily="34" charset="0"/>
              </a:rPr>
              <a:t>Handshake</a:t>
            </a:r>
            <a:r>
              <a:rPr lang="es-MX" sz="1600" b="0" i="0" dirty="0">
                <a:effectLst/>
                <a:latin typeface="Arial" panose="020B0604020202020204" pitchFamily="34" charset="0"/>
                <a:cs typeface="Arial" panose="020B0604020202020204" pitchFamily="34" charset="0"/>
              </a:rPr>
              <a:t> que consta de tres paquetes. El primero es el banner SMTP que debe ofrecer el SMTP Server donde acepta iniciar una nueva sesión. El segundo es el envío del comando HELO / HELO donde el SMTP Client se identifica con su FQDN. El tercero y último es un código 250 que puede variar de acuerdo al comando utilizado. Si se usa HELO sólo se obtiene un código 250 con el FQDN del SMTP Server como argumento. Si se usa EHLO se obtiene además del FQDN, una lista de todos los mecanismos ESMTP que el servidor puede aceptar, esta lista sirve para que el SMTP Client sepa por ejemplo si el servidor soporta transferencias TLS antes de intentar iniciar una.</a:t>
            </a:r>
          </a:p>
          <a:p>
            <a:pPr marL="0" indent="0" algn="just">
              <a:lnSpc>
                <a:spcPct val="150000"/>
              </a:lnSpc>
              <a:buNone/>
            </a:pPr>
            <a:endParaRPr lang="es-MX" sz="1600" b="0" i="0" dirty="0">
              <a:effectLst/>
              <a:latin typeface="Arial" panose="020B0604020202020204" pitchFamily="34" charset="0"/>
              <a:cs typeface="Arial" panose="020B0604020202020204" pitchFamily="34" charset="0"/>
            </a:endParaRPr>
          </a:p>
          <a:p>
            <a:pPr marL="0" indent="0" algn="just">
              <a:lnSpc>
                <a:spcPct val="150000"/>
              </a:lnSpc>
              <a:buNone/>
            </a:pPr>
            <a:r>
              <a:rPr lang="es-MX" sz="1600" b="1" i="0" dirty="0">
                <a:effectLst/>
                <a:latin typeface="Arial" panose="020B0604020202020204" pitchFamily="34" charset="0"/>
                <a:cs typeface="Arial" panose="020B0604020202020204" pitchFamily="34" charset="0"/>
              </a:rPr>
              <a:t>SMTP </a:t>
            </a:r>
            <a:r>
              <a:rPr lang="es-MX" sz="1600" b="1" i="0" dirty="0" err="1">
                <a:effectLst/>
                <a:latin typeface="Arial" panose="020B0604020202020204" pitchFamily="34" charset="0"/>
                <a:cs typeface="Arial" panose="020B0604020202020204" pitchFamily="34" charset="0"/>
              </a:rPr>
              <a:t>Envelope</a:t>
            </a:r>
            <a:r>
              <a:rPr lang="es-MX" sz="1600" b="1" i="0" dirty="0">
                <a:effectLst/>
                <a:latin typeface="Arial" panose="020B0604020202020204" pitchFamily="34" charset="0"/>
                <a:cs typeface="Arial" panose="020B0604020202020204" pitchFamily="34" charset="0"/>
              </a:rPr>
              <a:t>.</a:t>
            </a:r>
            <a:r>
              <a:rPr lang="es-MX" sz="1600" b="0" i="0" dirty="0">
                <a:effectLst/>
                <a:latin typeface="Arial" panose="020B0604020202020204" pitchFamily="34" charset="0"/>
                <a:cs typeface="Arial" panose="020B0604020202020204" pitchFamily="34" charset="0"/>
              </a:rPr>
              <a:t> Este campo corresponde al envío de los comandos MAIL y RCPT donde el SMTP Client identifica quién está enviando el correo y quién o quiénes son los destinatarios. Si ambos campos son correctos y no violan ninguna política de seguridad (como violación de </a:t>
            </a:r>
            <a:r>
              <a:rPr lang="es-MX" sz="1600" b="0" i="0" dirty="0" err="1">
                <a:effectLst/>
                <a:latin typeface="Arial" panose="020B0604020202020204" pitchFamily="34" charset="0"/>
                <a:cs typeface="Arial" panose="020B0604020202020204" pitchFamily="34" charset="0"/>
              </a:rPr>
              <a:t>relay</a:t>
            </a:r>
            <a:r>
              <a:rPr lang="es-MX" sz="1600" b="0" i="0" dirty="0">
                <a:effectLst/>
                <a:latin typeface="Arial" panose="020B0604020202020204" pitchFamily="34" charset="0"/>
                <a:cs typeface="Arial" panose="020B0604020202020204" pitchFamily="34" charset="0"/>
              </a:rPr>
              <a:t>) el SMTP Server acepta ambos comandos enviando una respuesta 250 OK. Tome en cuenta que estos valores pueden ser diferentes a los encabezados </a:t>
            </a:r>
            <a:r>
              <a:rPr lang="es-MX" sz="1600" b="0" i="0" dirty="0" err="1">
                <a:effectLst/>
                <a:latin typeface="Arial" panose="020B0604020202020204" pitchFamily="34" charset="0"/>
                <a:cs typeface="Arial" panose="020B0604020202020204" pitchFamily="34" charset="0"/>
              </a:rPr>
              <a:t>From</a:t>
            </a:r>
            <a:r>
              <a:rPr lang="es-MX" sz="1600" b="0" i="0" dirty="0">
                <a:effectLst/>
                <a:latin typeface="Arial" panose="020B0604020202020204" pitchFamily="34" charset="0"/>
                <a:cs typeface="Arial" panose="020B0604020202020204" pitchFamily="34" charset="0"/>
              </a:rPr>
              <a:t> y </a:t>
            </a:r>
            <a:r>
              <a:rPr lang="es-MX" sz="1600" b="0" i="0" dirty="0" err="1">
                <a:effectLst/>
                <a:latin typeface="Arial" panose="020B0604020202020204" pitchFamily="34" charset="0"/>
                <a:cs typeface="Arial" panose="020B0604020202020204" pitchFamily="34" charset="0"/>
              </a:rPr>
              <a:t>To</a:t>
            </a:r>
            <a:r>
              <a:rPr lang="es-MX" sz="1600" b="0" i="0" dirty="0">
                <a:effectLst/>
                <a:latin typeface="Arial" panose="020B0604020202020204" pitchFamily="34" charset="0"/>
                <a:cs typeface="Arial" panose="020B0604020202020204" pitchFamily="34" charset="0"/>
              </a:rPr>
              <a:t>.</a:t>
            </a:r>
          </a:p>
          <a:p>
            <a:pPr marL="0" indent="0" algn="just">
              <a:lnSpc>
                <a:spcPct val="150000"/>
              </a:lnSpc>
              <a:buNone/>
            </a:pPr>
            <a:endParaRPr lang="es-MX" sz="1600" b="0" i="0" dirty="0">
              <a:effectLst/>
              <a:latin typeface="Arial" panose="020B0604020202020204" pitchFamily="34" charset="0"/>
              <a:cs typeface="Arial" panose="020B0604020202020204" pitchFamily="34" charset="0"/>
            </a:endParaRPr>
          </a:p>
          <a:p>
            <a:pPr marL="0" indent="0" algn="just">
              <a:lnSpc>
                <a:spcPct val="150000"/>
              </a:lnSpc>
              <a:buNone/>
            </a:pPr>
            <a:r>
              <a:rPr lang="es-MX" sz="1600" b="1" i="0" dirty="0">
                <a:effectLst/>
                <a:latin typeface="Arial" panose="020B0604020202020204" pitchFamily="34" charset="0"/>
                <a:cs typeface="Arial" panose="020B0604020202020204" pitchFamily="34" charset="0"/>
              </a:rPr>
              <a:t>Mail </a:t>
            </a:r>
            <a:r>
              <a:rPr lang="es-MX" sz="1600" b="1" i="0" dirty="0" err="1">
                <a:effectLst/>
                <a:latin typeface="Arial" panose="020B0604020202020204" pitchFamily="34" charset="0"/>
                <a:cs typeface="Arial" panose="020B0604020202020204" pitchFamily="34" charset="0"/>
              </a:rPr>
              <a:t>Body</a:t>
            </a:r>
            <a:r>
              <a:rPr lang="es-MX" sz="1600" b="1" i="0" dirty="0">
                <a:effectLst/>
                <a:latin typeface="Arial" panose="020B0604020202020204" pitchFamily="34" charset="0"/>
                <a:cs typeface="Arial" panose="020B0604020202020204" pitchFamily="34" charset="0"/>
              </a:rPr>
              <a:t>.</a:t>
            </a:r>
            <a:r>
              <a:rPr lang="es-MX" sz="1600" b="0" i="0" dirty="0">
                <a:effectLst/>
                <a:latin typeface="Arial" panose="020B0604020202020204" pitchFamily="34" charset="0"/>
                <a:cs typeface="Arial" panose="020B0604020202020204" pitchFamily="34" charset="0"/>
              </a:rPr>
              <a:t> Esta sección incluye el envío del comando DATA y como respuesta obtenemos un código 354 indicándonos que el servidor de correo destino está listo para recibir el cuerpo del correo. Aquí se envían los encabezados, el texto del cuerpo y los archivos adjuntos en caso de haberlos.</a:t>
            </a:r>
          </a:p>
          <a:p>
            <a:pPr marL="0" indent="0" algn="just">
              <a:buNone/>
            </a:pPr>
            <a:endParaRPr lang="es-MX" sz="1600" b="0" i="0" dirty="0">
              <a:effectLst/>
              <a:latin typeface="Arial" panose="020B0604020202020204" pitchFamily="34" charset="0"/>
              <a:cs typeface="Arial" panose="020B0604020202020204" pitchFamily="34" charset="0"/>
            </a:endParaRPr>
          </a:p>
          <a:p>
            <a:pPr marL="0" indent="0">
              <a:buNone/>
            </a:pPr>
            <a:endParaRPr lang="es-MX" dirty="0"/>
          </a:p>
        </p:txBody>
      </p:sp>
    </p:spTree>
    <p:extLst>
      <p:ext uri="{BB962C8B-B14F-4D97-AF65-F5344CB8AC3E}">
        <p14:creationId xmlns:p14="http://schemas.microsoft.com/office/powerpoint/2010/main" val="1507618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4347B9-1F6A-454F-B507-7B45F77ADF13}"/>
              </a:ext>
            </a:extLst>
          </p:cNvPr>
          <p:cNvSpPr>
            <a:spLocks noGrp="1"/>
          </p:cNvSpPr>
          <p:nvPr>
            <p:ph idx="1"/>
          </p:nvPr>
        </p:nvSpPr>
        <p:spPr>
          <a:xfrm>
            <a:off x="838200" y="457046"/>
            <a:ext cx="10515600" cy="5209554"/>
          </a:xfrm>
        </p:spPr>
        <p:txBody>
          <a:bodyPr>
            <a:normAutofit/>
          </a:bodyPr>
          <a:lstStyle/>
          <a:p>
            <a:pPr marL="0" indent="0" algn="just">
              <a:lnSpc>
                <a:spcPct val="150000"/>
              </a:lnSpc>
              <a:buNone/>
            </a:pPr>
            <a:r>
              <a:rPr lang="es-MX" sz="1800" b="0" i="0" dirty="0">
                <a:effectLst/>
                <a:latin typeface="Arial" panose="020B0604020202020204" pitchFamily="34" charset="0"/>
                <a:cs typeface="Arial" panose="020B0604020202020204" pitchFamily="34" charset="0"/>
              </a:rPr>
              <a:t>Finalmente, después de que todo el </a:t>
            </a:r>
            <a:r>
              <a:rPr lang="es-MX" sz="1800" b="0" i="0" dirty="0" err="1">
                <a:effectLst/>
                <a:latin typeface="Arial" panose="020B0604020202020204" pitchFamily="34" charset="0"/>
                <a:cs typeface="Arial" panose="020B0604020202020204" pitchFamily="34" charset="0"/>
              </a:rPr>
              <a:t>Body</a:t>
            </a:r>
            <a:r>
              <a:rPr lang="es-MX" sz="1800" b="0" i="0" dirty="0">
                <a:effectLst/>
                <a:latin typeface="Arial" panose="020B0604020202020204" pitchFamily="34" charset="0"/>
                <a:cs typeface="Arial" panose="020B0604020202020204" pitchFamily="34" charset="0"/>
              </a:rPr>
              <a:t> ha sido transmitido el correo se cierra con la secuencia “ENTER-PUNTO-ENTER” </a:t>
            </a:r>
            <a:r>
              <a:rPr lang="es-MX" sz="1800" b="0" i="0" dirty="0" err="1">
                <a:effectLst/>
                <a:latin typeface="Arial" panose="020B0604020202020204" pitchFamily="34" charset="0"/>
                <a:cs typeface="Arial" panose="020B0604020202020204" pitchFamily="34" charset="0"/>
              </a:rPr>
              <a:t>ó</a:t>
            </a:r>
            <a:r>
              <a:rPr lang="es-MX" sz="1800" b="0" i="0" dirty="0">
                <a:effectLst/>
                <a:latin typeface="Arial" panose="020B0604020202020204" pitchFamily="34" charset="0"/>
                <a:cs typeface="Arial" panose="020B0604020202020204" pitchFamily="34" charset="0"/>
              </a:rPr>
              <a:t> “\r\n.\r\n”. Si el correo es aceptado, el SMTP Server responderá con un código 250 y alguna leyenda donde nos indica que el correo ha sido encolado. En ese momento la responsabilidad del correo se transfiere a este servidor. Para terminar la conversación, el servidor origen envía el comando QUIT con el que se cierra esta sesión.</a:t>
            </a:r>
          </a:p>
          <a:p>
            <a:pPr marL="0" indent="0" algn="just">
              <a:buNone/>
            </a:pPr>
            <a:endParaRPr lang="es-MX" sz="1800" dirty="0">
              <a:latin typeface="Arial" panose="020B0604020202020204" pitchFamily="34" charset="0"/>
              <a:cs typeface="Arial" panose="020B0604020202020204" pitchFamily="34" charset="0"/>
            </a:endParaRPr>
          </a:p>
        </p:txBody>
      </p:sp>
      <p:pic>
        <p:nvPicPr>
          <p:cNvPr id="6146" name="Picture 2" descr="smtp6">
            <a:extLst>
              <a:ext uri="{FF2B5EF4-FFF2-40B4-BE49-F238E27FC236}">
                <a16:creationId xmlns:a16="http://schemas.microsoft.com/office/drawing/2014/main" id="{5D36EBC5-B516-426D-BB0D-4B8876E23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562" y="3271623"/>
            <a:ext cx="8246876" cy="18326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580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CA2275-27D9-410D-8449-DBD146BE28DD}"/>
              </a:ext>
            </a:extLst>
          </p:cNvPr>
          <p:cNvSpPr>
            <a:spLocks noGrp="1"/>
          </p:cNvSpPr>
          <p:nvPr>
            <p:ph idx="1"/>
          </p:nvPr>
        </p:nvSpPr>
        <p:spPr>
          <a:xfrm>
            <a:off x="838200" y="704128"/>
            <a:ext cx="10515600" cy="5579714"/>
          </a:xfrm>
        </p:spPr>
        <p:txBody>
          <a:bodyPr>
            <a:normAutofit fontScale="85000" lnSpcReduction="20000"/>
          </a:bodyPr>
          <a:lstStyle/>
          <a:p>
            <a:pPr marL="0" indent="0" algn="just" fontAlgn="base">
              <a:lnSpc>
                <a:spcPct val="150000"/>
              </a:lnSpc>
              <a:buNone/>
            </a:pPr>
            <a:r>
              <a:rPr lang="es-MX" sz="1800" b="0" i="0" dirty="0">
                <a:effectLst/>
                <a:latin typeface="Arial" panose="020B0604020202020204" pitchFamily="34" charset="0"/>
                <a:cs typeface="Arial" panose="020B0604020202020204" pitchFamily="34" charset="0"/>
              </a:rPr>
              <a:t>En algunos casos es necesario identificar la secuencia binaria de la terminación del correo, en esos casos puede cambiar la vista de la pantalla de </a:t>
            </a:r>
            <a:r>
              <a:rPr lang="es-MX" sz="1800" b="0" i="0" dirty="0" err="1">
                <a:effectLst/>
                <a:latin typeface="Arial" panose="020B0604020202020204" pitchFamily="34" charset="0"/>
                <a:cs typeface="Arial" panose="020B0604020202020204" pitchFamily="34" charset="0"/>
              </a:rPr>
              <a:t>Follow</a:t>
            </a:r>
            <a:r>
              <a:rPr lang="es-MX" sz="1800" b="0" i="0" dirty="0">
                <a:effectLst/>
                <a:latin typeface="Arial" panose="020B0604020202020204" pitchFamily="34" charset="0"/>
                <a:cs typeface="Arial" panose="020B0604020202020204" pitchFamily="34" charset="0"/>
              </a:rPr>
              <a:t> TCP </a:t>
            </a:r>
            <a:r>
              <a:rPr lang="es-MX" sz="1800" b="0" i="0" dirty="0" err="1">
                <a:effectLst/>
                <a:latin typeface="Arial" panose="020B0604020202020204" pitchFamily="34" charset="0"/>
                <a:cs typeface="Arial" panose="020B0604020202020204" pitchFamily="34" charset="0"/>
              </a:rPr>
              <a:t>stream</a:t>
            </a:r>
            <a:r>
              <a:rPr lang="es-MX" sz="1800" b="0" i="0" dirty="0">
                <a:effectLst/>
                <a:latin typeface="Arial" panose="020B0604020202020204" pitchFamily="34" charset="0"/>
                <a:cs typeface="Arial" panose="020B0604020202020204" pitchFamily="34" charset="0"/>
              </a:rPr>
              <a:t> para mostrar el correo con secuencia correspondiente de valores hexadecimales como se muestra en la siguiente imagen:</a:t>
            </a:r>
          </a:p>
          <a:p>
            <a:pPr marL="0" indent="0" algn="just">
              <a:lnSpc>
                <a:spcPct val="150000"/>
              </a:lnSpc>
              <a:buNone/>
            </a:pPr>
            <a:br>
              <a:rPr lang="es-MX" b="0" i="0" u="none" strike="noStrike" dirty="0">
                <a:solidFill>
                  <a:srgbClr val="2870A7"/>
                </a:solidFill>
                <a:effectLst/>
                <a:latin typeface="inherit"/>
                <a:hlinkClick r:id="rId2"/>
              </a:rPr>
            </a:br>
            <a:r>
              <a:rPr lang="es-MX" b="0" i="0" u="none" strike="noStrike" dirty="0">
                <a:solidFill>
                  <a:srgbClr val="2870A7"/>
                </a:solidFill>
                <a:effectLst/>
                <a:latin typeface="inherit"/>
              </a:rPr>
              <a:t> </a:t>
            </a:r>
          </a:p>
          <a:p>
            <a:pPr marL="0" indent="0" algn="just">
              <a:lnSpc>
                <a:spcPct val="150000"/>
              </a:lnSpc>
              <a:buNone/>
            </a:pPr>
            <a:endParaRPr lang="es-MX" dirty="0">
              <a:solidFill>
                <a:srgbClr val="2870A7"/>
              </a:solidFill>
              <a:latin typeface="inherit"/>
            </a:endParaRPr>
          </a:p>
          <a:p>
            <a:pPr marL="0" indent="0" algn="just">
              <a:lnSpc>
                <a:spcPct val="150000"/>
              </a:lnSpc>
              <a:buNone/>
            </a:pPr>
            <a:endParaRPr lang="es-MX" dirty="0">
              <a:solidFill>
                <a:srgbClr val="2870A7"/>
              </a:solidFill>
              <a:latin typeface="inherit"/>
            </a:endParaRPr>
          </a:p>
          <a:p>
            <a:pPr marL="0" indent="0" algn="just">
              <a:lnSpc>
                <a:spcPct val="150000"/>
              </a:lnSpc>
              <a:buNone/>
            </a:pPr>
            <a:endParaRPr lang="es-MX" dirty="0">
              <a:solidFill>
                <a:srgbClr val="2870A7"/>
              </a:solidFill>
              <a:latin typeface="inherit"/>
            </a:endParaRPr>
          </a:p>
          <a:p>
            <a:pPr marL="0" indent="0" algn="just">
              <a:lnSpc>
                <a:spcPct val="150000"/>
              </a:lnSpc>
              <a:buNone/>
            </a:pPr>
            <a:endParaRPr lang="es-MX" dirty="0">
              <a:solidFill>
                <a:srgbClr val="2870A7"/>
              </a:solidFill>
              <a:latin typeface="inherit"/>
            </a:endParaRPr>
          </a:p>
          <a:p>
            <a:pPr marL="0" indent="0" algn="just">
              <a:lnSpc>
                <a:spcPct val="150000"/>
              </a:lnSpc>
              <a:buNone/>
            </a:pPr>
            <a:r>
              <a:rPr lang="es-MX" sz="1700" b="0" i="0" dirty="0">
                <a:effectLst/>
                <a:latin typeface="Arial" panose="020B0604020202020204" pitchFamily="34" charset="0"/>
                <a:cs typeface="Arial" panose="020B0604020202020204" pitchFamily="34" charset="0"/>
              </a:rPr>
              <a:t>Se observa que los caracteres “\r\n.\r\n” corresponden a “0x0d 0x0a 0x2e 0x0d 0x0a” con lo que incluso sin ver el contenido del correo sabemos que corresponde al final del correo. En estos casos observe que los caracteres se interpretan en un equivalente ASCII como “.”, esto es porque no hay un </a:t>
            </a:r>
            <a:r>
              <a:rPr lang="es-MX" sz="1700" b="0" i="0" dirty="0" err="1">
                <a:effectLst/>
                <a:latin typeface="Arial" panose="020B0604020202020204" pitchFamily="34" charset="0"/>
                <a:cs typeface="Arial" panose="020B0604020202020204" pitchFamily="34" charset="0"/>
              </a:rPr>
              <a:t>caracter</a:t>
            </a:r>
            <a:r>
              <a:rPr lang="es-MX" sz="1700" b="0" i="0" dirty="0">
                <a:effectLst/>
                <a:latin typeface="Arial" panose="020B0604020202020204" pitchFamily="34" charset="0"/>
                <a:cs typeface="Arial" panose="020B0604020202020204" pitchFamily="34" charset="0"/>
              </a:rPr>
              <a:t> ASCII legible para interpretar adecuadamente \r\n.</a:t>
            </a:r>
            <a:endParaRPr lang="es-MX" sz="1700" dirty="0">
              <a:latin typeface="Arial" panose="020B0604020202020204" pitchFamily="34" charset="0"/>
              <a:cs typeface="Arial" panose="020B0604020202020204" pitchFamily="34" charset="0"/>
            </a:endParaRPr>
          </a:p>
        </p:txBody>
      </p:sp>
      <p:pic>
        <p:nvPicPr>
          <p:cNvPr id="7170" name="Picture 2" descr="smtp7">
            <a:extLst>
              <a:ext uri="{FF2B5EF4-FFF2-40B4-BE49-F238E27FC236}">
                <a16:creationId xmlns:a16="http://schemas.microsoft.com/office/drawing/2014/main" id="{90A89293-834B-4BC8-8860-098DF113C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231" y="2566064"/>
            <a:ext cx="4259537" cy="215606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981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38ABC-5CBC-4F70-921E-EB775C374967}"/>
              </a:ext>
            </a:extLst>
          </p:cNvPr>
          <p:cNvSpPr>
            <a:spLocks noGrp="1"/>
          </p:cNvSpPr>
          <p:nvPr>
            <p:ph type="title"/>
          </p:nvPr>
        </p:nvSpPr>
        <p:spPr>
          <a:xfrm>
            <a:off x="838200" y="365125"/>
            <a:ext cx="10515600" cy="973345"/>
          </a:xfrm>
        </p:spPr>
        <p:txBody>
          <a:bodyPr>
            <a:noAutofit/>
          </a:bodyPr>
          <a:lstStyle/>
          <a:p>
            <a:pPr algn="ctr"/>
            <a:r>
              <a:rPr lang="es-MX" sz="3600" b="1" i="0" dirty="0">
                <a:effectLst/>
                <a:latin typeface="Arial" panose="020B0604020202020204" pitchFamily="34" charset="0"/>
                <a:cs typeface="Arial" panose="020B0604020202020204" pitchFamily="34" charset="0"/>
              </a:rPr>
              <a:t>Extracción de archivos del correo con Wireshark</a:t>
            </a:r>
            <a:endParaRPr lang="es-MX" sz="36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01E8C643-4569-4784-A622-A17B98EA5518}"/>
              </a:ext>
            </a:extLst>
          </p:cNvPr>
          <p:cNvSpPr>
            <a:spLocks noGrp="1"/>
          </p:cNvSpPr>
          <p:nvPr>
            <p:ph idx="1"/>
          </p:nvPr>
        </p:nvSpPr>
        <p:spPr>
          <a:xfrm>
            <a:off x="838199" y="1669774"/>
            <a:ext cx="10515600" cy="4823101"/>
          </a:xfrm>
        </p:spPr>
        <p:txBody>
          <a:bodyPr>
            <a:normAutofit/>
          </a:bodyPr>
          <a:lstStyle/>
          <a:p>
            <a:pPr marL="0" indent="0" algn="just" fontAlgn="base">
              <a:lnSpc>
                <a:spcPct val="150000"/>
              </a:lnSpc>
              <a:buNone/>
            </a:pPr>
            <a:r>
              <a:rPr lang="es-MX" sz="1600" b="0" i="0" dirty="0">
                <a:effectLst/>
                <a:latin typeface="Arial" panose="020B0604020202020204" pitchFamily="34" charset="0"/>
                <a:cs typeface="Arial" panose="020B0604020202020204" pitchFamily="34" charset="0"/>
              </a:rPr>
              <a:t>Otra tarea común para la recuperación, auditoría y monitoreo de políticas de seguridad es la extracción de los archivos que se han transmitido por correo electrónico. Wireshark facilita esta tarea mediante la división granular de todo el contenido de los paquetes TCP en los que viaja la información.</a:t>
            </a:r>
          </a:p>
          <a:p>
            <a:pPr marL="0" indent="0" algn="just" fontAlgn="base">
              <a:lnSpc>
                <a:spcPct val="150000"/>
              </a:lnSpc>
              <a:buNone/>
            </a:pPr>
            <a:r>
              <a:rPr lang="es-MX" sz="1600" b="0" i="0" dirty="0">
                <a:effectLst/>
                <a:latin typeface="Arial" panose="020B0604020202020204" pitchFamily="34" charset="0"/>
                <a:cs typeface="Arial" panose="020B0604020202020204" pitchFamily="34" charset="0"/>
              </a:rPr>
              <a:t>Si sólo se van a buscar archivos se puede utilizar el filtro “</a:t>
            </a:r>
            <a:r>
              <a:rPr lang="es-MX" sz="1600" b="0" i="0" dirty="0" err="1">
                <a:effectLst/>
                <a:latin typeface="Arial" panose="020B0604020202020204" pitchFamily="34" charset="0"/>
                <a:cs typeface="Arial" panose="020B0604020202020204" pitchFamily="34" charset="0"/>
              </a:rPr>
              <a:t>imf</a:t>
            </a:r>
            <a:r>
              <a:rPr lang="es-MX" sz="1600" b="0" i="0" dirty="0">
                <a:effectLst/>
                <a:latin typeface="Arial" panose="020B0604020202020204" pitchFamily="34" charset="0"/>
                <a:cs typeface="Arial" panose="020B0604020202020204" pitchFamily="34" charset="0"/>
              </a:rPr>
              <a:t>” (INTERNET MESSAGE FORMAT) ya que dentro de este paquete está la información del correo. A diferencia de “</a:t>
            </a:r>
            <a:r>
              <a:rPr lang="es-MX" sz="1600" b="0" i="0" dirty="0" err="1">
                <a:effectLst/>
                <a:latin typeface="Arial" panose="020B0604020202020204" pitchFamily="34" charset="0"/>
                <a:cs typeface="Arial" panose="020B0604020202020204" pitchFamily="34" charset="0"/>
              </a:rPr>
              <a:t>smtp</a:t>
            </a:r>
            <a:r>
              <a:rPr lang="es-MX" sz="1600" b="0" i="0" dirty="0">
                <a:effectLst/>
                <a:latin typeface="Arial" panose="020B0604020202020204" pitchFamily="34" charset="0"/>
                <a:cs typeface="Arial" panose="020B0604020202020204" pitchFamily="34" charset="0"/>
              </a:rPr>
              <a:t>”, este filtro no responde a una sesión SMTP sino al formato que debe llevar el contenido del correo como está definido en los RFC 822 y 2822, por lo que facilita la búsqueda de correos con adjuntos al eliminar todos los paquetes que se refieren a la sesión como los comandos MAIL y RCPT por ejemplo.</a:t>
            </a:r>
          </a:p>
          <a:p>
            <a:pPr marL="0" indent="0">
              <a:buNone/>
            </a:pPr>
            <a:endParaRPr lang="es-MX" dirty="0"/>
          </a:p>
        </p:txBody>
      </p:sp>
      <p:pic>
        <p:nvPicPr>
          <p:cNvPr id="8194" name="Picture 2" descr="smtp8">
            <a:extLst>
              <a:ext uri="{FF2B5EF4-FFF2-40B4-BE49-F238E27FC236}">
                <a16:creationId xmlns:a16="http://schemas.microsoft.com/office/drawing/2014/main" id="{CDAEEA0E-8CAD-41B0-A1C8-5CA1420FC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782" y="4933448"/>
            <a:ext cx="7169523" cy="144531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408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2D4D88-335E-4DC4-956E-0F29224F6038}"/>
              </a:ext>
            </a:extLst>
          </p:cNvPr>
          <p:cNvSpPr>
            <a:spLocks noGrp="1"/>
          </p:cNvSpPr>
          <p:nvPr>
            <p:ph idx="1"/>
          </p:nvPr>
        </p:nvSpPr>
        <p:spPr>
          <a:xfrm>
            <a:off x="656560" y="402742"/>
            <a:ext cx="11209375" cy="1585546"/>
          </a:xfrm>
        </p:spPr>
        <p:txBody>
          <a:bodyPr>
            <a:normAutofit fontScale="92500" lnSpcReduction="10000"/>
          </a:bodyPr>
          <a:lstStyle/>
          <a:p>
            <a:pPr marL="0" indent="0" algn="just">
              <a:lnSpc>
                <a:spcPct val="150000"/>
              </a:lnSpc>
              <a:buNone/>
            </a:pPr>
            <a:r>
              <a:rPr lang="es-MX" sz="1800" b="0" i="0" dirty="0">
                <a:effectLst/>
                <a:latin typeface="Arial" panose="020B0604020202020204" pitchFamily="34" charset="0"/>
                <a:cs typeface="Arial" panose="020B0604020202020204" pitchFamily="34" charset="0"/>
              </a:rPr>
              <a:t>Como lo muestra la imagen anterior, cuando usamos este filtro sólo nos aparecen las líneas en las cuáles está contenido el cuerpo de un correo electrónico desde sus encabezados hasta sus archivos adjuntos. Si queremos ver qué adjuntos se encuentran de este archivo basta utilizar el panel de “</a:t>
            </a:r>
            <a:r>
              <a:rPr lang="es-MX" sz="1800" b="0" i="0" dirty="0" err="1">
                <a:effectLst/>
                <a:latin typeface="Arial" panose="020B0604020202020204" pitchFamily="34" charset="0"/>
                <a:cs typeface="Arial" panose="020B0604020202020204" pitchFamily="34" charset="0"/>
              </a:rPr>
              <a:t>Packet</a:t>
            </a:r>
            <a:r>
              <a:rPr lang="es-MX" sz="1800" b="0" i="0" dirty="0">
                <a:effectLst/>
                <a:latin typeface="Arial" panose="020B0604020202020204" pitchFamily="34" charset="0"/>
                <a:cs typeface="Arial" panose="020B0604020202020204" pitchFamily="34" charset="0"/>
              </a:rPr>
              <a:t> </a:t>
            </a:r>
            <a:r>
              <a:rPr lang="es-MX" sz="1800" b="0" i="0" dirty="0" err="1">
                <a:effectLst/>
                <a:latin typeface="Arial" panose="020B0604020202020204" pitchFamily="34" charset="0"/>
                <a:cs typeface="Arial" panose="020B0604020202020204" pitchFamily="34" charset="0"/>
              </a:rPr>
              <a:t>Details</a:t>
            </a:r>
            <a:r>
              <a:rPr lang="es-MX" sz="1800" b="0" i="0" dirty="0">
                <a:effectLst/>
                <a:latin typeface="Arial" panose="020B0604020202020204" pitchFamily="34" charset="0"/>
                <a:cs typeface="Arial" panose="020B0604020202020204" pitchFamily="34" charset="0"/>
              </a:rPr>
              <a:t>” que se encuentra debajo del panel de capturas.</a:t>
            </a:r>
          </a:p>
          <a:p>
            <a:pPr marL="0" indent="0" algn="just">
              <a:buNone/>
            </a:pPr>
            <a:endParaRPr lang="es-MX" sz="1800" dirty="0">
              <a:latin typeface="Arial" panose="020B0604020202020204" pitchFamily="34" charset="0"/>
              <a:cs typeface="Arial" panose="020B0604020202020204" pitchFamily="34" charset="0"/>
            </a:endParaRPr>
          </a:p>
        </p:txBody>
      </p:sp>
      <p:pic>
        <p:nvPicPr>
          <p:cNvPr id="9218" name="Picture 2" descr="smtp9">
            <a:extLst>
              <a:ext uri="{FF2B5EF4-FFF2-40B4-BE49-F238E27FC236}">
                <a16:creationId xmlns:a16="http://schemas.microsoft.com/office/drawing/2014/main" id="{29C012E0-6B35-45CF-9BEF-5E095DEFF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352" y="2225212"/>
            <a:ext cx="5231296" cy="399612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350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25BEF12-F4A1-4322-8205-B52A4C344106}"/>
              </a:ext>
            </a:extLst>
          </p:cNvPr>
          <p:cNvSpPr>
            <a:spLocks noGrp="1"/>
          </p:cNvSpPr>
          <p:nvPr>
            <p:ph idx="1"/>
          </p:nvPr>
        </p:nvSpPr>
        <p:spPr>
          <a:xfrm>
            <a:off x="785036" y="345943"/>
            <a:ext cx="10810461" cy="5579165"/>
          </a:xfrm>
        </p:spPr>
        <p:txBody>
          <a:bodyPr>
            <a:normAutofit/>
          </a:bodyPr>
          <a:lstStyle/>
          <a:p>
            <a:pPr marL="0" indent="0" algn="just" fontAlgn="base">
              <a:lnSpc>
                <a:spcPct val="150000"/>
              </a:lnSpc>
              <a:buNone/>
            </a:pPr>
            <a:r>
              <a:rPr lang="es-MX" sz="1600" b="0" i="0" dirty="0">
                <a:effectLst/>
                <a:latin typeface="Arial" panose="020B0604020202020204" pitchFamily="34" charset="0"/>
                <a:cs typeface="Arial" panose="020B0604020202020204" pitchFamily="34" charset="0"/>
              </a:rPr>
              <a:t>Al abrir los detalles del paquete IMF, observamos los diferentes campos que define el RFC 2822 para la formación de un correo. De la definición de SMTP sabemos que el único juego de caracteres permitido es el US-ASCII, por lo que si queremos enviar una imagen o un archivo de música o video debemos utilizar el formato MIME para identificar en donde se encuentra el archivo y de qué forma ha sido codificado.</a:t>
            </a:r>
          </a:p>
          <a:p>
            <a:pPr marL="0" indent="0" algn="just" fontAlgn="base">
              <a:lnSpc>
                <a:spcPct val="150000"/>
              </a:lnSpc>
              <a:buNone/>
            </a:pPr>
            <a:r>
              <a:rPr lang="es-MX" sz="1600" b="0" i="0" dirty="0">
                <a:effectLst/>
                <a:latin typeface="Arial" panose="020B0604020202020204" pitchFamily="34" charset="0"/>
                <a:cs typeface="Arial" panose="020B0604020202020204" pitchFamily="34" charset="0"/>
              </a:rPr>
              <a:t>MIME es un formato comúnmente utilizado tanto para SMTP como HTTP que con un juego de reglas simples permite la transferencia de prácticamente cualquier archivo sin importar su contenido o formato.</a:t>
            </a:r>
          </a:p>
          <a:p>
            <a:pPr marL="0" indent="0" algn="just" fontAlgn="base">
              <a:lnSpc>
                <a:spcPct val="150000"/>
              </a:lnSpc>
              <a:buNone/>
            </a:pPr>
            <a:r>
              <a:rPr lang="es-MX" sz="1600" b="0" i="0" dirty="0">
                <a:effectLst/>
                <a:latin typeface="Arial" panose="020B0604020202020204" pitchFamily="34" charset="0"/>
                <a:cs typeface="Arial" panose="020B0604020202020204" pitchFamily="34" charset="0"/>
              </a:rPr>
              <a:t>Si continuamos abriendo el paquete IMF y si el correo contiene algún tipo de archivo adjunto veremos una sección similar a esta (la descripción del formato puede variar de acuerdo al contenido del archivo).</a:t>
            </a:r>
          </a:p>
          <a:p>
            <a:pPr marL="0" indent="0">
              <a:buNone/>
            </a:pPr>
            <a:br>
              <a:rPr lang="es-MX" b="0" i="0" u="none" strike="noStrike" dirty="0">
                <a:solidFill>
                  <a:srgbClr val="2870A7"/>
                </a:solidFill>
                <a:effectLst/>
                <a:latin typeface="inherit"/>
                <a:hlinkClick r:id="rId2"/>
              </a:rPr>
            </a:br>
            <a:endParaRPr lang="es-MX" dirty="0"/>
          </a:p>
        </p:txBody>
      </p:sp>
      <p:pic>
        <p:nvPicPr>
          <p:cNvPr id="10242" name="Picture 2" descr="smtp10">
            <a:extLst>
              <a:ext uri="{FF2B5EF4-FFF2-40B4-BE49-F238E27FC236}">
                <a16:creationId xmlns:a16="http://schemas.microsoft.com/office/drawing/2014/main" id="{E5D7CBA3-ECF3-4191-9DE9-695C1CCC4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7826" y="3615718"/>
            <a:ext cx="5861809" cy="299773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028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2CA55D-558D-436D-8941-78FAA1AF4137}"/>
              </a:ext>
            </a:extLst>
          </p:cNvPr>
          <p:cNvSpPr>
            <a:spLocks noGrp="1"/>
          </p:cNvSpPr>
          <p:nvPr>
            <p:ph idx="1"/>
          </p:nvPr>
        </p:nvSpPr>
        <p:spPr>
          <a:xfrm>
            <a:off x="1696278" y="1076739"/>
            <a:ext cx="8799443" cy="4704521"/>
          </a:xfrm>
        </p:spPr>
        <p:txBody>
          <a:bodyPr>
            <a:normAutofit/>
          </a:bodyPr>
          <a:lstStyle/>
          <a:p>
            <a:pPr marL="0" indent="0" algn="just">
              <a:lnSpc>
                <a:spcPct val="150000"/>
              </a:lnSpc>
              <a:buNone/>
            </a:pPr>
            <a:r>
              <a:rPr lang="es-MX" sz="1800" b="0" i="0" dirty="0">
                <a:effectLst/>
                <a:latin typeface="Arial" panose="020B0604020202020204" pitchFamily="34" charset="0"/>
                <a:cs typeface="Arial" panose="020B0604020202020204" pitchFamily="34" charset="0"/>
              </a:rPr>
              <a:t>Con esto sabemos que este correo en particular contiene una imagen adjunta, ahora el problema se reduce a extraer los bytes que lo componen. Para esto hacemos </a:t>
            </a:r>
            <a:r>
              <a:rPr lang="es-MX" sz="1800" b="0" i="0" dirty="0" err="1">
                <a:effectLst/>
                <a:latin typeface="Arial" panose="020B0604020202020204" pitchFamily="34" charset="0"/>
                <a:cs typeface="Arial" panose="020B0604020202020204" pitchFamily="34" charset="0"/>
              </a:rPr>
              <a:t>click</a:t>
            </a:r>
            <a:r>
              <a:rPr lang="es-MX" sz="1800" b="0" i="0" dirty="0">
                <a:effectLst/>
                <a:latin typeface="Arial" panose="020B0604020202020204" pitchFamily="34" charset="0"/>
                <a:cs typeface="Arial" panose="020B0604020202020204" pitchFamily="34" charset="0"/>
              </a:rPr>
              <a:t> derecho sobre el paquete que corresponde al formato del archivo, en nuestro caso es el que aparece en azul (JPEG File </a:t>
            </a:r>
            <a:r>
              <a:rPr lang="es-MX" sz="1800" b="0" i="0" dirty="0" err="1">
                <a:effectLst/>
                <a:latin typeface="Arial" panose="020B0604020202020204" pitchFamily="34" charset="0"/>
                <a:cs typeface="Arial" panose="020B0604020202020204" pitchFamily="34" charset="0"/>
              </a:rPr>
              <a:t>Interchange</a:t>
            </a:r>
            <a:r>
              <a:rPr lang="es-MX" sz="1800" b="0" i="0" dirty="0">
                <a:effectLst/>
                <a:latin typeface="Arial" panose="020B0604020202020204" pitchFamily="34" charset="0"/>
                <a:cs typeface="Arial" panose="020B0604020202020204" pitchFamily="34" charset="0"/>
              </a:rPr>
              <a:t> </a:t>
            </a:r>
            <a:r>
              <a:rPr lang="es-MX" sz="1800" b="0" i="0" dirty="0" err="1">
                <a:effectLst/>
                <a:latin typeface="Arial" panose="020B0604020202020204" pitchFamily="34" charset="0"/>
                <a:cs typeface="Arial" panose="020B0604020202020204" pitchFamily="34" charset="0"/>
              </a:rPr>
              <a:t>Format</a:t>
            </a:r>
            <a:r>
              <a:rPr lang="es-MX" sz="1800" b="0" i="0" dirty="0">
                <a:effectLst/>
                <a:latin typeface="Arial" panose="020B0604020202020204" pitchFamily="34" charset="0"/>
                <a:cs typeface="Arial" panose="020B0604020202020204" pitchFamily="34" charset="0"/>
              </a:rPr>
              <a:t>) y seleccionamos la opción “</a:t>
            </a:r>
            <a:r>
              <a:rPr lang="es-MX" sz="1800" b="0" i="0" dirty="0" err="1">
                <a:effectLst/>
                <a:latin typeface="Arial" panose="020B0604020202020204" pitchFamily="34" charset="0"/>
                <a:cs typeface="Arial" panose="020B0604020202020204" pitchFamily="34" charset="0"/>
              </a:rPr>
              <a:t>Export</a:t>
            </a:r>
            <a:r>
              <a:rPr lang="es-MX" sz="1800" b="0" i="0" dirty="0">
                <a:effectLst/>
                <a:latin typeface="Arial" panose="020B0604020202020204" pitchFamily="34" charset="0"/>
                <a:cs typeface="Arial" panose="020B0604020202020204" pitchFamily="34" charset="0"/>
              </a:rPr>
              <a:t> </a:t>
            </a:r>
            <a:r>
              <a:rPr lang="es-MX" sz="1800" b="0" i="0" dirty="0" err="1">
                <a:effectLst/>
                <a:latin typeface="Arial" panose="020B0604020202020204" pitchFamily="34" charset="0"/>
                <a:cs typeface="Arial" panose="020B0604020202020204" pitchFamily="34" charset="0"/>
              </a:rPr>
              <a:t>Selected</a:t>
            </a:r>
            <a:r>
              <a:rPr lang="es-MX" sz="1800" b="0" i="0" dirty="0">
                <a:effectLst/>
                <a:latin typeface="Arial" panose="020B0604020202020204" pitchFamily="34" charset="0"/>
                <a:cs typeface="Arial" panose="020B0604020202020204" pitchFamily="34" charset="0"/>
              </a:rPr>
              <a:t> </a:t>
            </a:r>
            <a:r>
              <a:rPr lang="es-MX" sz="1800" b="0" i="0" dirty="0" err="1">
                <a:effectLst/>
                <a:latin typeface="Arial" panose="020B0604020202020204" pitchFamily="34" charset="0"/>
                <a:cs typeface="Arial" panose="020B0604020202020204" pitchFamily="34" charset="0"/>
              </a:rPr>
              <a:t>Packet</a:t>
            </a:r>
            <a:r>
              <a:rPr lang="es-MX" sz="1800" b="0" i="0" dirty="0">
                <a:effectLst/>
                <a:latin typeface="Arial" panose="020B0604020202020204" pitchFamily="34" charset="0"/>
                <a:cs typeface="Arial" panose="020B0604020202020204" pitchFamily="34" charset="0"/>
              </a:rPr>
              <a:t> Bytes”. Se nos pedirá la ubicación y nombre donde se guardará el contenido del archivo, aquí es importante que grabe el archivo como un TXT. Observe la línea anterior al formato del archivo, la que dice Content-Transfer-</a:t>
            </a:r>
            <a:r>
              <a:rPr lang="es-MX" sz="1800" b="0" i="0" dirty="0" err="1">
                <a:effectLst/>
                <a:latin typeface="Arial" panose="020B0604020202020204" pitchFamily="34" charset="0"/>
                <a:cs typeface="Arial" panose="020B0604020202020204" pitchFamily="34" charset="0"/>
              </a:rPr>
              <a:t>Encoding</a:t>
            </a:r>
            <a:r>
              <a:rPr lang="es-MX" sz="1800" b="0" i="0" dirty="0">
                <a:effectLst/>
                <a:latin typeface="Arial" panose="020B0604020202020204" pitchFamily="34" charset="0"/>
                <a:cs typeface="Arial" panose="020B0604020202020204" pitchFamily="34" charset="0"/>
              </a:rPr>
              <a:t>: base64. Esta línea indica los bytes de ese archivo se encuentran codificados en BASE64 que es un algoritmo que permite transformar cualquier archivo a un formato que utiliza únicamente el juego de caracteres US-ASCII que es el permitido para transferencias en SMTP.</a:t>
            </a:r>
            <a:endParaRPr lang="es-MX"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70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2B25C-1E57-41F0-BE35-CE91523857DA}"/>
              </a:ext>
            </a:extLst>
          </p:cNvPr>
          <p:cNvSpPr>
            <a:spLocks noGrp="1"/>
          </p:cNvSpPr>
          <p:nvPr>
            <p:ph type="title"/>
          </p:nvPr>
        </p:nvSpPr>
        <p:spPr>
          <a:xfrm>
            <a:off x="838200" y="365125"/>
            <a:ext cx="10515600" cy="840823"/>
          </a:xfrm>
        </p:spPr>
        <p:txBody>
          <a:bodyPr>
            <a:normAutofit/>
          </a:bodyPr>
          <a:lstStyle/>
          <a:p>
            <a:r>
              <a:rPr lang="es-MX" sz="3600" b="1" i="0" dirty="0">
                <a:effectLst/>
                <a:latin typeface="Arial" panose="020B0604020202020204" pitchFamily="34" charset="0"/>
                <a:cs typeface="Arial" panose="020B0604020202020204" pitchFamily="34" charset="0"/>
              </a:rPr>
              <a:t>Filtrado avanzado de SMTP con Wireshark</a:t>
            </a:r>
            <a:endParaRPr lang="es-MX" sz="36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0D422207-C91A-410D-BDAB-5B74C6D967BB}"/>
              </a:ext>
            </a:extLst>
          </p:cNvPr>
          <p:cNvSpPr>
            <a:spLocks noGrp="1"/>
          </p:cNvSpPr>
          <p:nvPr>
            <p:ph idx="1"/>
          </p:nvPr>
        </p:nvSpPr>
        <p:spPr>
          <a:xfrm>
            <a:off x="410817" y="1205948"/>
            <a:ext cx="11410121" cy="5286927"/>
          </a:xfrm>
        </p:spPr>
        <p:txBody>
          <a:bodyPr>
            <a:normAutofit fontScale="85000" lnSpcReduction="20000"/>
          </a:bodyPr>
          <a:lstStyle/>
          <a:p>
            <a:pPr marL="0" indent="0" algn="just" fontAlgn="base">
              <a:buNone/>
            </a:pPr>
            <a:r>
              <a:rPr lang="es-MX" sz="1900" b="0" i="0" dirty="0">
                <a:effectLst/>
                <a:latin typeface="Arial" panose="020B0604020202020204" pitchFamily="34" charset="0"/>
                <a:cs typeface="Arial" panose="020B0604020202020204" pitchFamily="34" charset="0"/>
              </a:rPr>
              <a:t>Wireshark es una aplicación que nos permite capturar el tráfico de red, muy útil en el diagnóstico de problemas o para comprender el funcionamiento de alguna aplicación en particular. Aquí mostraremos algunos filtros que podrás utilizar para interpretar de forma correcta conversaciones completas o paquetes específicos.</a:t>
            </a:r>
          </a:p>
          <a:p>
            <a:pPr marL="0" indent="0" algn="just" fontAlgn="base">
              <a:buNone/>
            </a:pPr>
            <a:r>
              <a:rPr lang="es-MX" sz="1900" b="1" i="0" dirty="0">
                <a:effectLst/>
                <a:latin typeface="Arial" panose="020B0604020202020204" pitchFamily="34" charset="0"/>
                <a:cs typeface="Arial" panose="020B0604020202020204" pitchFamily="34" charset="0"/>
              </a:rPr>
              <a:t>Filtrando el tráfico de un servidor</a:t>
            </a:r>
            <a:endParaRPr lang="es-MX" sz="1900" b="0" i="0" dirty="0">
              <a:effectLst/>
              <a:latin typeface="Arial" panose="020B0604020202020204" pitchFamily="34" charset="0"/>
              <a:cs typeface="Arial" panose="020B0604020202020204" pitchFamily="34" charset="0"/>
            </a:endParaRPr>
          </a:p>
          <a:p>
            <a:pPr marL="0" indent="0" algn="just" fontAlgn="base">
              <a:buNone/>
            </a:pPr>
            <a:r>
              <a:rPr lang="es-MX" sz="1900" b="0" i="1" dirty="0" err="1">
                <a:effectLst/>
                <a:latin typeface="Arial" panose="020B0604020202020204" pitchFamily="34" charset="0"/>
                <a:cs typeface="Arial" panose="020B0604020202020204" pitchFamily="34" charset="0"/>
              </a:rPr>
              <a:t>ip.addr</a:t>
            </a:r>
            <a:r>
              <a:rPr lang="es-MX" sz="1900" b="0" i="1" dirty="0">
                <a:effectLst/>
                <a:latin typeface="Arial" panose="020B0604020202020204" pitchFamily="34" charset="0"/>
                <a:cs typeface="Arial" panose="020B0604020202020204" pitchFamily="34" charset="0"/>
              </a:rPr>
              <a:t> </a:t>
            </a:r>
            <a:r>
              <a:rPr lang="es-MX" sz="1900" b="0" i="1" dirty="0" err="1">
                <a:effectLst/>
                <a:latin typeface="Arial" panose="020B0604020202020204" pitchFamily="34" charset="0"/>
                <a:cs typeface="Arial" panose="020B0604020202020204" pitchFamily="34" charset="0"/>
              </a:rPr>
              <a:t>eq</a:t>
            </a:r>
            <a:r>
              <a:rPr lang="es-MX" sz="1900" b="0" i="1" dirty="0">
                <a:effectLst/>
                <a:latin typeface="Arial" panose="020B0604020202020204" pitchFamily="34" charset="0"/>
                <a:cs typeface="Arial" panose="020B0604020202020204" pitchFamily="34" charset="0"/>
              </a:rPr>
              <a:t> &lt;IP&gt;</a:t>
            </a:r>
            <a:endParaRPr lang="es-MX" sz="1900" b="0" i="0" dirty="0">
              <a:effectLst/>
              <a:latin typeface="Arial" panose="020B0604020202020204" pitchFamily="34" charset="0"/>
              <a:cs typeface="Arial" panose="020B0604020202020204" pitchFamily="34" charset="0"/>
            </a:endParaRPr>
          </a:p>
          <a:p>
            <a:pPr marL="0" indent="0" algn="just" fontAlgn="base">
              <a:buNone/>
            </a:pPr>
            <a:r>
              <a:rPr lang="es-MX" sz="1900" b="1" i="0" dirty="0">
                <a:effectLst/>
                <a:latin typeface="Arial" panose="020B0604020202020204" pitchFamily="34" charset="0"/>
                <a:cs typeface="Arial" panose="020B0604020202020204" pitchFamily="34" charset="0"/>
              </a:rPr>
              <a:t>Filtrando el tráfico entre dos servidores</a:t>
            </a:r>
            <a:endParaRPr lang="es-MX" sz="1900" b="0" i="0" dirty="0">
              <a:effectLst/>
              <a:latin typeface="Arial" panose="020B0604020202020204" pitchFamily="34" charset="0"/>
              <a:cs typeface="Arial" panose="020B0604020202020204" pitchFamily="34" charset="0"/>
            </a:endParaRPr>
          </a:p>
          <a:p>
            <a:pPr marL="0" indent="0" algn="just" fontAlgn="base">
              <a:buNone/>
            </a:pPr>
            <a:r>
              <a:rPr lang="es-MX" sz="1900" b="0" i="1" dirty="0" err="1">
                <a:effectLst/>
                <a:latin typeface="Arial" panose="020B0604020202020204" pitchFamily="34" charset="0"/>
                <a:cs typeface="Arial" panose="020B0604020202020204" pitchFamily="34" charset="0"/>
              </a:rPr>
              <a:t>ip.addr</a:t>
            </a:r>
            <a:r>
              <a:rPr lang="es-MX" sz="1900" b="0" i="1" dirty="0">
                <a:effectLst/>
                <a:latin typeface="Arial" panose="020B0604020202020204" pitchFamily="34" charset="0"/>
                <a:cs typeface="Arial" panose="020B0604020202020204" pitchFamily="34" charset="0"/>
              </a:rPr>
              <a:t> </a:t>
            </a:r>
            <a:r>
              <a:rPr lang="es-MX" sz="1900" b="0" i="1" dirty="0" err="1">
                <a:effectLst/>
                <a:latin typeface="Arial" panose="020B0604020202020204" pitchFamily="34" charset="0"/>
                <a:cs typeface="Arial" panose="020B0604020202020204" pitchFamily="34" charset="0"/>
              </a:rPr>
              <a:t>eq</a:t>
            </a:r>
            <a:r>
              <a:rPr lang="es-MX" sz="1900" b="0" i="1" dirty="0">
                <a:effectLst/>
                <a:latin typeface="Arial" panose="020B0604020202020204" pitchFamily="34" charset="0"/>
                <a:cs typeface="Arial" panose="020B0604020202020204" pitchFamily="34" charset="0"/>
              </a:rPr>
              <a:t> &lt;IP1&gt; and </a:t>
            </a:r>
            <a:r>
              <a:rPr lang="es-MX" sz="1900" b="0" i="1" dirty="0" err="1">
                <a:effectLst/>
                <a:latin typeface="Arial" panose="020B0604020202020204" pitchFamily="34" charset="0"/>
                <a:cs typeface="Arial" panose="020B0604020202020204" pitchFamily="34" charset="0"/>
              </a:rPr>
              <a:t>ip.addr</a:t>
            </a:r>
            <a:r>
              <a:rPr lang="es-MX" sz="1900" b="0" i="1" dirty="0">
                <a:effectLst/>
                <a:latin typeface="Arial" panose="020B0604020202020204" pitchFamily="34" charset="0"/>
                <a:cs typeface="Arial" panose="020B0604020202020204" pitchFamily="34" charset="0"/>
              </a:rPr>
              <a:t> </a:t>
            </a:r>
            <a:r>
              <a:rPr lang="es-MX" sz="1900" b="0" i="1" dirty="0" err="1">
                <a:effectLst/>
                <a:latin typeface="Arial" panose="020B0604020202020204" pitchFamily="34" charset="0"/>
                <a:cs typeface="Arial" panose="020B0604020202020204" pitchFamily="34" charset="0"/>
              </a:rPr>
              <a:t>eq</a:t>
            </a:r>
            <a:r>
              <a:rPr lang="es-MX" sz="1900" b="0" i="1" dirty="0">
                <a:effectLst/>
                <a:latin typeface="Arial" panose="020B0604020202020204" pitchFamily="34" charset="0"/>
                <a:cs typeface="Arial" panose="020B0604020202020204" pitchFamily="34" charset="0"/>
              </a:rPr>
              <a:t> &lt;IP2&gt;</a:t>
            </a:r>
          </a:p>
          <a:p>
            <a:pPr marL="0" indent="0" algn="l" fontAlgn="base">
              <a:buNone/>
            </a:pPr>
            <a:r>
              <a:rPr lang="es-MX" sz="1900" b="1" i="0" dirty="0">
                <a:effectLst/>
                <a:latin typeface="Arial" panose="020B0604020202020204" pitchFamily="34" charset="0"/>
                <a:cs typeface="Arial" panose="020B0604020202020204" pitchFamily="34" charset="0"/>
              </a:rPr>
              <a:t>Filtrando el tráfico protocolos estándares</a:t>
            </a:r>
            <a:endParaRPr lang="es-MX" sz="1900" b="0" i="0" dirty="0">
              <a:effectLst/>
              <a:latin typeface="Arial" panose="020B0604020202020204" pitchFamily="34" charset="0"/>
              <a:cs typeface="Arial" panose="020B0604020202020204" pitchFamily="34" charset="0"/>
            </a:endParaRPr>
          </a:p>
          <a:p>
            <a:pPr marL="0" indent="0" algn="l" fontAlgn="base">
              <a:buNone/>
            </a:pPr>
            <a:r>
              <a:rPr lang="es-MX" sz="1900" b="0" i="0" dirty="0">
                <a:effectLst/>
                <a:latin typeface="Arial" panose="020B0604020202020204" pitchFamily="34" charset="0"/>
                <a:cs typeface="Arial" panose="020B0604020202020204" pitchFamily="34" charset="0"/>
              </a:rPr>
              <a:t>Todos estos filtros deben escribirse en minúsculas y además pueden combinarse con otros filtros para obtener mayor granularidad.</a:t>
            </a:r>
          </a:p>
          <a:p>
            <a:pPr marL="0" indent="0" algn="l" fontAlgn="base">
              <a:buNone/>
            </a:pPr>
            <a:r>
              <a:rPr lang="es-MX" sz="1900" b="0" i="1" dirty="0" err="1">
                <a:effectLst/>
                <a:latin typeface="Arial" panose="020B0604020202020204" pitchFamily="34" charset="0"/>
                <a:cs typeface="Arial" panose="020B0604020202020204" pitchFamily="34" charset="0"/>
              </a:rPr>
              <a:t>smtp</a:t>
            </a:r>
            <a:r>
              <a:rPr lang="es-MX" sz="1900" b="0" i="1" dirty="0">
                <a:effectLst/>
                <a:latin typeface="Arial" panose="020B0604020202020204" pitchFamily="34" charset="0"/>
                <a:cs typeface="Arial" panose="020B0604020202020204" pitchFamily="34" charset="0"/>
              </a:rPr>
              <a:t> (filtro para protocolo SMTP </a:t>
            </a:r>
            <a:r>
              <a:rPr lang="es-MX" sz="1900" b="0" i="1" dirty="0" err="1">
                <a:effectLst/>
                <a:latin typeface="Arial" panose="020B0604020202020204" pitchFamily="34" charset="0"/>
                <a:cs typeface="Arial" panose="020B0604020202020204" pitchFamily="34" charset="0"/>
              </a:rPr>
              <a:t>ó</a:t>
            </a:r>
            <a:r>
              <a:rPr lang="es-MX" sz="1900" b="0" i="1" dirty="0">
                <a:effectLst/>
                <a:latin typeface="Arial" panose="020B0604020202020204" pitchFamily="34" charset="0"/>
                <a:cs typeface="Arial" panose="020B0604020202020204" pitchFamily="34" charset="0"/>
              </a:rPr>
              <a:t> correo electrónico)</a:t>
            </a:r>
            <a:br>
              <a:rPr lang="es-MX" sz="1900" b="0" i="1" dirty="0">
                <a:effectLst/>
                <a:latin typeface="Arial" panose="020B0604020202020204" pitchFamily="34" charset="0"/>
                <a:cs typeface="Arial" panose="020B0604020202020204" pitchFamily="34" charset="0"/>
              </a:rPr>
            </a:br>
            <a:endParaRPr lang="es-MX" sz="1900" b="0" i="0" dirty="0">
              <a:effectLst/>
              <a:latin typeface="Arial" panose="020B0604020202020204" pitchFamily="34" charset="0"/>
              <a:cs typeface="Arial" panose="020B0604020202020204" pitchFamily="34" charset="0"/>
            </a:endParaRPr>
          </a:p>
          <a:p>
            <a:pPr marL="0" indent="0" algn="l" fontAlgn="base">
              <a:buNone/>
            </a:pPr>
            <a:r>
              <a:rPr lang="es-MX" sz="1900" b="0" i="1" dirty="0" err="1">
                <a:effectLst/>
                <a:latin typeface="Arial" panose="020B0604020202020204" pitchFamily="34" charset="0"/>
                <a:cs typeface="Arial" panose="020B0604020202020204" pitchFamily="34" charset="0"/>
              </a:rPr>
              <a:t>ldap</a:t>
            </a:r>
            <a:r>
              <a:rPr lang="es-MX" sz="1900" b="0" i="1" dirty="0">
                <a:effectLst/>
                <a:latin typeface="Arial" panose="020B0604020202020204" pitchFamily="34" charset="0"/>
                <a:cs typeface="Arial" panose="020B0604020202020204" pitchFamily="34" charset="0"/>
              </a:rPr>
              <a:t> (filtro para protocolo LDAP)</a:t>
            </a:r>
            <a:br>
              <a:rPr lang="es-MX" sz="1900" b="0" i="1" dirty="0">
                <a:effectLst/>
                <a:latin typeface="Arial" panose="020B0604020202020204" pitchFamily="34" charset="0"/>
                <a:cs typeface="Arial" panose="020B0604020202020204" pitchFamily="34" charset="0"/>
              </a:rPr>
            </a:br>
            <a:endParaRPr lang="es-MX" sz="1900" b="0" i="0" dirty="0">
              <a:effectLst/>
              <a:latin typeface="Arial" panose="020B0604020202020204" pitchFamily="34" charset="0"/>
              <a:cs typeface="Arial" panose="020B0604020202020204" pitchFamily="34" charset="0"/>
            </a:endParaRPr>
          </a:p>
          <a:p>
            <a:pPr marL="0" indent="0" algn="l" fontAlgn="base">
              <a:buNone/>
            </a:pPr>
            <a:r>
              <a:rPr lang="es-MX" sz="1900" b="0" i="1" dirty="0" err="1">
                <a:effectLst/>
                <a:latin typeface="Arial" panose="020B0604020202020204" pitchFamily="34" charset="0"/>
                <a:cs typeface="Arial" panose="020B0604020202020204" pitchFamily="34" charset="0"/>
              </a:rPr>
              <a:t>ssl</a:t>
            </a:r>
            <a:r>
              <a:rPr lang="es-MX" sz="1900" b="0" i="1" dirty="0">
                <a:effectLst/>
                <a:latin typeface="Arial" panose="020B0604020202020204" pitchFamily="34" charset="0"/>
                <a:cs typeface="Arial" panose="020B0604020202020204" pitchFamily="34" charset="0"/>
              </a:rPr>
              <a:t> (filtro para protocolos SSL y TLS, se puede usar con HTTPS y TLS en correo)</a:t>
            </a:r>
            <a:br>
              <a:rPr lang="es-MX" sz="1900" b="0" i="1" dirty="0">
                <a:effectLst/>
                <a:latin typeface="Arial" panose="020B0604020202020204" pitchFamily="34" charset="0"/>
                <a:cs typeface="Arial" panose="020B0604020202020204" pitchFamily="34" charset="0"/>
              </a:rPr>
            </a:br>
            <a:endParaRPr lang="es-MX" sz="1900" b="0" i="0" dirty="0">
              <a:effectLst/>
              <a:latin typeface="Arial" panose="020B0604020202020204" pitchFamily="34" charset="0"/>
              <a:cs typeface="Arial" panose="020B0604020202020204" pitchFamily="34" charset="0"/>
            </a:endParaRPr>
          </a:p>
          <a:p>
            <a:pPr marL="0" indent="0" algn="l" fontAlgn="base">
              <a:buNone/>
            </a:pPr>
            <a:r>
              <a:rPr lang="es-MX" sz="1900" b="0" i="1" dirty="0">
                <a:effectLst/>
                <a:latin typeface="Arial" panose="020B0604020202020204" pitchFamily="34" charset="0"/>
                <a:cs typeface="Arial" panose="020B0604020202020204" pitchFamily="34" charset="0"/>
              </a:rPr>
              <a:t>http (filtro para navegación web)</a:t>
            </a:r>
            <a:br>
              <a:rPr lang="es-MX" sz="1900" b="0" i="1" dirty="0">
                <a:effectLst/>
                <a:latin typeface="Arial" panose="020B0604020202020204" pitchFamily="34" charset="0"/>
                <a:cs typeface="Arial" panose="020B0604020202020204" pitchFamily="34" charset="0"/>
              </a:rPr>
            </a:br>
            <a:endParaRPr lang="es-MX" sz="1900" b="0" i="0" dirty="0">
              <a:effectLst/>
              <a:latin typeface="Arial" panose="020B0604020202020204" pitchFamily="34" charset="0"/>
              <a:cs typeface="Arial" panose="020B0604020202020204" pitchFamily="34" charset="0"/>
            </a:endParaRPr>
          </a:p>
          <a:p>
            <a:pPr marL="0" indent="0" algn="l" fontAlgn="base">
              <a:buNone/>
            </a:pPr>
            <a:r>
              <a:rPr lang="es-MX" sz="1900" b="0" i="1" dirty="0" err="1">
                <a:effectLst/>
                <a:latin typeface="Arial" panose="020B0604020202020204" pitchFamily="34" charset="0"/>
                <a:cs typeface="Arial" panose="020B0604020202020204" pitchFamily="34" charset="0"/>
              </a:rPr>
              <a:t>dns</a:t>
            </a:r>
            <a:r>
              <a:rPr lang="es-MX" sz="1900" b="0" i="1" dirty="0">
                <a:effectLst/>
                <a:latin typeface="Arial" panose="020B0604020202020204" pitchFamily="34" charset="0"/>
                <a:cs typeface="Arial" panose="020B0604020202020204" pitchFamily="34" charset="0"/>
              </a:rPr>
              <a:t> (filtro para obtener consultas de DNS)</a:t>
            </a:r>
            <a:br>
              <a:rPr lang="es-MX" sz="1900" b="0" i="1" dirty="0">
                <a:effectLst/>
                <a:latin typeface="Arial" panose="020B0604020202020204" pitchFamily="34" charset="0"/>
                <a:cs typeface="Arial" panose="020B0604020202020204" pitchFamily="34" charset="0"/>
              </a:rPr>
            </a:br>
            <a:endParaRPr lang="es-MX" sz="1900" b="0" i="0" dirty="0">
              <a:effectLst/>
              <a:latin typeface="Arial" panose="020B0604020202020204" pitchFamily="34" charset="0"/>
              <a:cs typeface="Arial" panose="020B0604020202020204" pitchFamily="34" charset="0"/>
            </a:endParaRPr>
          </a:p>
          <a:p>
            <a:pPr marL="0" indent="0" algn="l" fontAlgn="base">
              <a:buNone/>
            </a:pPr>
            <a:r>
              <a:rPr lang="es-MX" sz="1900" b="0" i="1" dirty="0" err="1">
                <a:effectLst/>
                <a:latin typeface="Arial" panose="020B0604020202020204" pitchFamily="34" charset="0"/>
                <a:cs typeface="Arial" panose="020B0604020202020204" pitchFamily="34" charset="0"/>
              </a:rPr>
              <a:t>icmp</a:t>
            </a:r>
            <a:r>
              <a:rPr lang="es-MX" sz="1900" b="0" i="1" dirty="0">
                <a:effectLst/>
                <a:latin typeface="Arial" panose="020B0604020202020204" pitchFamily="34" charset="0"/>
                <a:cs typeface="Arial" panose="020B0604020202020204" pitchFamily="34" charset="0"/>
              </a:rPr>
              <a:t> (filtro para mostrar sólo el protocolo ICMP)</a:t>
            </a:r>
            <a:endParaRPr lang="es-MX" sz="1900" b="0" i="0" dirty="0">
              <a:effectLst/>
              <a:latin typeface="Arial" panose="020B0604020202020204" pitchFamily="34" charset="0"/>
              <a:cs typeface="Arial" panose="020B0604020202020204" pitchFamily="34" charset="0"/>
            </a:endParaRPr>
          </a:p>
          <a:p>
            <a:pPr marL="0" indent="0" algn="just" fontAlgn="base">
              <a:buNone/>
            </a:pPr>
            <a:endParaRPr lang="es-MX" sz="1800" b="0" i="0" dirty="0">
              <a:effectLst/>
              <a:latin typeface="Arial" panose="020B0604020202020204" pitchFamily="34" charset="0"/>
              <a:cs typeface="Arial" panose="020B0604020202020204" pitchFamily="34" charset="0"/>
            </a:endParaRPr>
          </a:p>
          <a:p>
            <a:pPr marL="0" indent="0">
              <a:buNone/>
            </a:pPr>
            <a:endParaRPr lang="es-MX" dirty="0"/>
          </a:p>
        </p:txBody>
      </p:sp>
    </p:spTree>
    <p:extLst>
      <p:ext uri="{BB962C8B-B14F-4D97-AF65-F5344CB8AC3E}">
        <p14:creationId xmlns:p14="http://schemas.microsoft.com/office/powerpoint/2010/main" val="3359883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6F09C1-DF09-4E9D-A950-55B54706A873}"/>
              </a:ext>
            </a:extLst>
          </p:cNvPr>
          <p:cNvSpPr>
            <a:spLocks noGrp="1"/>
          </p:cNvSpPr>
          <p:nvPr>
            <p:ph type="title"/>
          </p:nvPr>
        </p:nvSpPr>
        <p:spPr>
          <a:xfrm>
            <a:off x="838200" y="365126"/>
            <a:ext cx="10515600" cy="774562"/>
          </a:xfrm>
        </p:spPr>
        <p:txBody>
          <a:bodyPr>
            <a:normAutofit/>
          </a:bodyPr>
          <a:lstStyle/>
          <a:p>
            <a:pPr algn="ctr"/>
            <a:r>
              <a:rPr lang="es-MX" sz="3600" b="0" i="0" dirty="0">
                <a:effectLst/>
                <a:latin typeface="Arial" panose="020B0604020202020204" pitchFamily="34" charset="0"/>
                <a:cs typeface="Arial" panose="020B0604020202020204" pitchFamily="34" charset="0"/>
              </a:rPr>
              <a:t>Análisis de SMTP con Wireshark</a:t>
            </a:r>
            <a:endParaRPr lang="es-MX" sz="36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561602B-6DA2-4D8E-8F40-60E242F3F697}"/>
              </a:ext>
            </a:extLst>
          </p:cNvPr>
          <p:cNvSpPr>
            <a:spLocks noGrp="1"/>
          </p:cNvSpPr>
          <p:nvPr>
            <p:ph idx="1"/>
          </p:nvPr>
        </p:nvSpPr>
        <p:spPr>
          <a:xfrm>
            <a:off x="2305877" y="1590261"/>
            <a:ext cx="8428383" cy="4293704"/>
          </a:xfrm>
        </p:spPr>
        <p:txBody>
          <a:bodyPr>
            <a:normAutofit fontScale="92500" lnSpcReduction="20000"/>
          </a:bodyPr>
          <a:lstStyle/>
          <a:p>
            <a:pPr marL="0" indent="0" algn="just">
              <a:lnSpc>
                <a:spcPct val="150000"/>
              </a:lnSpc>
              <a:buNone/>
            </a:pPr>
            <a:r>
              <a:rPr lang="es-MX" sz="1800" b="0" i="0" dirty="0">
                <a:effectLst/>
                <a:latin typeface="Arial" panose="020B0604020202020204" pitchFamily="34" charset="0"/>
                <a:cs typeface="Arial" panose="020B0604020202020204" pitchFamily="34" charset="0"/>
              </a:rPr>
              <a:t>Wireshark es una herramienta que nos permite capturar el tráfico que pasa a través de nuestra tarjeta de red, pero no sólo eso. Su interfaz gráfica está diseñada para interpretar los diferentes protocolos que pueden llegar hasta nuestra tarjeta, siendo esta característica muy útil cuando se trata de comprender una conversación específica o cuando se quiere capturar información muy precisa. Sus capacidades de filtrado, disección y traducción del paquete la hacen una herramienta para cualquier </a:t>
            </a:r>
            <a:r>
              <a:rPr lang="es-MX" sz="1800" b="0" i="0" dirty="0" err="1">
                <a:effectLst/>
                <a:latin typeface="Arial" panose="020B0604020202020204" pitchFamily="34" charset="0"/>
                <a:cs typeface="Arial" panose="020B0604020202020204" pitchFamily="34" charset="0"/>
              </a:rPr>
              <a:t>pentester</a:t>
            </a:r>
            <a:r>
              <a:rPr lang="es-MX" sz="1800" b="0" i="0" dirty="0">
                <a:effectLst/>
                <a:latin typeface="Arial" panose="020B0604020202020204" pitchFamily="34" charset="0"/>
                <a:cs typeface="Arial" panose="020B0604020202020204" pitchFamily="34" charset="0"/>
              </a:rPr>
              <a:t> </a:t>
            </a:r>
            <a:r>
              <a:rPr lang="es-MX" sz="1800" b="0" i="0" dirty="0" err="1">
                <a:effectLst/>
                <a:latin typeface="Arial" panose="020B0604020202020204" pitchFamily="34" charset="0"/>
                <a:cs typeface="Arial" panose="020B0604020202020204" pitchFamily="34" charset="0"/>
              </a:rPr>
              <a:t>ó</a:t>
            </a:r>
            <a:r>
              <a:rPr lang="es-MX" sz="1800" b="0" i="0" dirty="0">
                <a:effectLst/>
                <a:latin typeface="Arial" panose="020B0604020202020204" pitchFamily="34" charset="0"/>
                <a:cs typeface="Arial" panose="020B0604020202020204" pitchFamily="34" charset="0"/>
              </a:rPr>
              <a:t> </a:t>
            </a:r>
            <a:r>
              <a:rPr lang="es-MX" sz="1800" b="0" i="0" dirty="0" err="1">
                <a:effectLst/>
                <a:latin typeface="Arial" panose="020B0604020202020204" pitchFamily="34" charset="0"/>
                <a:cs typeface="Arial" panose="020B0604020202020204" pitchFamily="34" charset="0"/>
              </a:rPr>
              <a:t>ethical</a:t>
            </a:r>
            <a:r>
              <a:rPr lang="es-MX" sz="1800" b="0" i="0" dirty="0">
                <a:effectLst/>
                <a:latin typeface="Arial" panose="020B0604020202020204" pitchFamily="34" charset="0"/>
                <a:cs typeface="Arial" panose="020B0604020202020204" pitchFamily="34" charset="0"/>
              </a:rPr>
              <a:t> hacker.</a:t>
            </a:r>
          </a:p>
          <a:p>
            <a:pPr marL="0" indent="0" algn="just">
              <a:lnSpc>
                <a:spcPct val="150000"/>
              </a:lnSpc>
              <a:buNone/>
            </a:pPr>
            <a:endParaRPr lang="es-MX" sz="1800" b="0" i="0" dirty="0">
              <a:effectLst/>
              <a:latin typeface="Arial" panose="020B0604020202020204" pitchFamily="34" charset="0"/>
              <a:cs typeface="Arial" panose="020B0604020202020204" pitchFamily="34" charset="0"/>
            </a:endParaRPr>
          </a:p>
          <a:p>
            <a:pPr marL="0" indent="0" algn="just">
              <a:lnSpc>
                <a:spcPct val="150000"/>
              </a:lnSpc>
              <a:buNone/>
            </a:pPr>
            <a:r>
              <a:rPr lang="es-MX" sz="1800" b="0" i="0" dirty="0">
                <a:effectLst/>
                <a:latin typeface="Arial" panose="020B0604020202020204" pitchFamily="34" charset="0"/>
                <a:cs typeface="Arial" panose="020B0604020202020204" pitchFamily="34" charset="0"/>
              </a:rPr>
              <a:t>Sin importar el cliente utilizado para crear y enviar un correo electrónico, la forma en que es transferido entre servidores de correo siempre es la misma y es este hecho el que nos permite poder interpretar cualquier transferencia SMTP en Wireshark.</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157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2EF2F-3205-4F28-9320-5F87F2001A9C}"/>
              </a:ext>
            </a:extLst>
          </p:cNvPr>
          <p:cNvSpPr>
            <a:spLocks noGrp="1"/>
          </p:cNvSpPr>
          <p:nvPr>
            <p:ph type="title"/>
          </p:nvPr>
        </p:nvSpPr>
        <p:spPr>
          <a:xfrm>
            <a:off x="838200" y="365126"/>
            <a:ext cx="10515600" cy="801066"/>
          </a:xfrm>
        </p:spPr>
        <p:txBody>
          <a:bodyPr/>
          <a:lstStyle/>
          <a:p>
            <a:pPr algn="ctr"/>
            <a:r>
              <a:rPr lang="es-MX" b="1" i="0" dirty="0">
                <a:solidFill>
                  <a:srgbClr val="BBBBBB"/>
                </a:solidFill>
                <a:effectLst/>
                <a:latin typeface="Helvetica Neue"/>
              </a:rPr>
              <a:t> </a:t>
            </a:r>
            <a:r>
              <a:rPr lang="es-MX" sz="3200" b="1" i="0" dirty="0">
                <a:effectLst/>
                <a:latin typeface="Arial" panose="020B0604020202020204" pitchFamily="34" charset="0"/>
                <a:cs typeface="Arial" panose="020B0604020202020204" pitchFamily="34" charset="0"/>
              </a:rPr>
              <a:t>Obtención de la captura</a:t>
            </a:r>
            <a:endParaRPr lang="es-MX"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330F4FF9-B8E2-4895-BE6D-85E5A8524AF4}"/>
              </a:ext>
            </a:extLst>
          </p:cNvPr>
          <p:cNvSpPr>
            <a:spLocks noGrp="1"/>
          </p:cNvSpPr>
          <p:nvPr>
            <p:ph idx="1"/>
          </p:nvPr>
        </p:nvSpPr>
        <p:spPr/>
        <p:txBody>
          <a:bodyPr>
            <a:normAutofit lnSpcReduction="10000"/>
          </a:bodyPr>
          <a:lstStyle/>
          <a:p>
            <a:pPr marL="0" indent="0" algn="just">
              <a:lnSpc>
                <a:spcPct val="150000"/>
              </a:lnSpc>
              <a:buNone/>
            </a:pPr>
            <a:r>
              <a:rPr lang="es-MX" sz="1800" b="0" i="0" dirty="0">
                <a:effectLst/>
                <a:latin typeface="Arial" panose="020B0604020202020204" pitchFamily="34" charset="0"/>
                <a:cs typeface="Arial" panose="020B0604020202020204" pitchFamily="34" charset="0"/>
              </a:rPr>
              <a:t>Todo comienza por obtener una captura de paquetes de red capaz de ser interpretada por Wireshark. Esta información se puede obtener en general de dos formas. La primera es que la máquina </a:t>
            </a:r>
            <a:r>
              <a:rPr lang="es-MX" sz="1800" b="0" i="0" dirty="0" err="1">
                <a:effectLst/>
                <a:latin typeface="Arial" panose="020B0604020202020204" pitchFamily="34" charset="0"/>
                <a:cs typeface="Arial" panose="020B0604020202020204" pitchFamily="34" charset="0"/>
              </a:rPr>
              <a:t>ó</a:t>
            </a:r>
            <a:r>
              <a:rPr lang="es-MX" sz="1800" b="0" i="0" dirty="0">
                <a:effectLst/>
                <a:latin typeface="Arial" panose="020B0604020202020204" pitchFamily="34" charset="0"/>
                <a:cs typeface="Arial" panose="020B0604020202020204" pitchFamily="34" charset="0"/>
              </a:rPr>
              <a:t> servidor donde ejecutamos Wireshark esté en un punto tal que le permita ver la conversación completa, esto se puede lograr instalando Wireshark en la máquina de donde salen los correos </a:t>
            </a:r>
            <a:r>
              <a:rPr lang="es-MX" sz="1800" b="0" i="0" dirty="0" err="1">
                <a:effectLst/>
                <a:latin typeface="Arial" panose="020B0604020202020204" pitchFamily="34" charset="0"/>
                <a:cs typeface="Arial" panose="020B0604020202020204" pitchFamily="34" charset="0"/>
              </a:rPr>
              <a:t>ó</a:t>
            </a:r>
            <a:r>
              <a:rPr lang="es-MX" sz="1800" b="0" i="0" dirty="0">
                <a:effectLst/>
                <a:latin typeface="Arial" panose="020B0604020202020204" pitchFamily="34" charset="0"/>
                <a:cs typeface="Arial" panose="020B0604020202020204" pitchFamily="34" charset="0"/>
              </a:rPr>
              <a:t> donde llegan. En ambientes virtuales </a:t>
            </a:r>
            <a:r>
              <a:rPr lang="es-MX" sz="1800" b="0" i="0" dirty="0" err="1">
                <a:effectLst/>
                <a:latin typeface="Arial" panose="020B0604020202020204" pitchFamily="34" charset="0"/>
                <a:cs typeface="Arial" panose="020B0604020202020204" pitchFamily="34" charset="0"/>
              </a:rPr>
              <a:t>VMWare</a:t>
            </a:r>
            <a:r>
              <a:rPr lang="es-MX" sz="1800" b="0" i="0" dirty="0">
                <a:effectLst/>
                <a:latin typeface="Arial" panose="020B0604020202020204" pitchFamily="34" charset="0"/>
                <a:cs typeface="Arial" panose="020B0604020202020204" pitchFamily="34" charset="0"/>
              </a:rPr>
              <a:t> Workstation, las tarjetas de red de las máquinas virtuales están diseñadas en modo promiscuo así que si tenemos montado un laboratorio con servidores de correo podemos correr Wireshark en cualquier máquina Windows y esto nos permitirá ver el tráfico. Para esto recomendamos que todas las tarjetas estén en modo NAT. En ambientes de </a:t>
            </a:r>
            <a:r>
              <a:rPr lang="es-MX" sz="1800" b="0" i="0" dirty="0" err="1">
                <a:effectLst/>
                <a:latin typeface="Arial" panose="020B0604020202020204" pitchFamily="34" charset="0"/>
                <a:cs typeface="Arial" panose="020B0604020202020204" pitchFamily="34" charset="0"/>
              </a:rPr>
              <a:t>VMWare</a:t>
            </a:r>
            <a:r>
              <a:rPr lang="es-MX" sz="1800" b="0" i="0" dirty="0">
                <a:effectLst/>
                <a:latin typeface="Arial" panose="020B0604020202020204" pitchFamily="34" charset="0"/>
                <a:cs typeface="Arial" panose="020B0604020202020204" pitchFamily="34" charset="0"/>
              </a:rPr>
              <a:t> ESX la máquina que tiene instalado Wireshark debe tener su tarjeta configurada en modo promiscuo, si no sabe cómo hacer esto, se lo mostramos en nuestro Post </a:t>
            </a:r>
            <a:r>
              <a:rPr lang="es-MX" sz="1800" b="0" i="0" strike="noStrike" dirty="0">
                <a:effectLst/>
                <a:latin typeface="Arial" panose="020B0604020202020204" pitchFamily="34" charset="0"/>
                <a:cs typeface="Arial" panose="020B0604020202020204" pitchFamily="34" charset="0"/>
              </a:rPr>
              <a:t>Configurar tarjetas de red en ESX en modo promiscuo</a:t>
            </a:r>
            <a:r>
              <a:rPr lang="es-MX" sz="1800" strike="noStrike" dirty="0">
                <a:latin typeface="Arial" panose="020B0604020202020204" pitchFamily="34" charset="0"/>
                <a:cs typeface="Arial" panose="020B0604020202020204" pitchFamily="34" charset="0"/>
              </a:rPr>
              <a:t>.</a:t>
            </a:r>
          </a:p>
          <a:p>
            <a:pPr marL="0" indent="0" algn="just">
              <a:buNone/>
            </a:pPr>
            <a:endParaRPr lang="es-MX"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2553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267FD1-F933-41FE-8FA2-B24E1AC7CBED}"/>
              </a:ext>
            </a:extLst>
          </p:cNvPr>
          <p:cNvSpPr>
            <a:spLocks noGrp="1"/>
          </p:cNvSpPr>
          <p:nvPr>
            <p:ph idx="1"/>
          </p:nvPr>
        </p:nvSpPr>
        <p:spPr>
          <a:xfrm>
            <a:off x="467710" y="837475"/>
            <a:ext cx="11256579" cy="5183050"/>
          </a:xfrm>
        </p:spPr>
        <p:txBody>
          <a:bodyPr/>
          <a:lstStyle/>
          <a:p>
            <a:pPr marL="0" indent="0" algn="just" fontAlgn="base">
              <a:buNone/>
            </a:pPr>
            <a:r>
              <a:rPr lang="es-MX" sz="1600" b="0" i="0" dirty="0">
                <a:effectLst/>
                <a:latin typeface="Arial" panose="020B0604020202020204" pitchFamily="34" charset="0"/>
                <a:cs typeface="Arial" panose="020B0604020202020204" pitchFamily="34" charset="0"/>
              </a:rPr>
              <a:t>La segunda forma es cuando no tenemos un Wireshark en la máquina donde vamos a realizar la captura. Generalmente esto pasa cuando la máquina donde se necesita la captura es un Linux / UNIX. En este caso podemos hacer uso del comando </a:t>
            </a:r>
            <a:r>
              <a:rPr lang="es-MX" sz="1600" b="0" i="0" dirty="0" err="1">
                <a:effectLst/>
                <a:latin typeface="Arial" panose="020B0604020202020204" pitchFamily="34" charset="0"/>
                <a:cs typeface="Arial" panose="020B0604020202020204" pitchFamily="34" charset="0"/>
              </a:rPr>
              <a:t>tcpdump</a:t>
            </a:r>
            <a:r>
              <a:rPr lang="es-MX" sz="1600" b="0" i="0" dirty="0">
                <a:effectLst/>
                <a:latin typeface="Arial" panose="020B0604020202020204" pitchFamily="34" charset="0"/>
                <a:cs typeface="Arial" panose="020B0604020202020204" pitchFamily="34" charset="0"/>
              </a:rPr>
              <a:t> que nos permite capturar los paquetes en formato </a:t>
            </a:r>
            <a:r>
              <a:rPr lang="es-MX" sz="1600" b="0" i="0" dirty="0" err="1">
                <a:effectLst/>
                <a:latin typeface="Arial" panose="020B0604020202020204" pitchFamily="34" charset="0"/>
                <a:cs typeface="Arial" panose="020B0604020202020204" pitchFamily="34" charset="0"/>
              </a:rPr>
              <a:t>pcap</a:t>
            </a:r>
            <a:r>
              <a:rPr lang="es-MX" sz="1600" b="0" i="0" dirty="0">
                <a:effectLst/>
                <a:latin typeface="Arial" panose="020B0604020202020204" pitchFamily="34" charset="0"/>
                <a:cs typeface="Arial" panose="020B0604020202020204" pitchFamily="34" charset="0"/>
              </a:rPr>
              <a:t>. Dicho comando capturará todos los paquetes de red lo que puede hacer que el archivo final sea muy grande. Para evitar esto y debido a que sólo necesitamos tráfico SMTP podemos ejecutar el siguiente comando que sólo captura los paquetes que van hacia el puerto 25.</a:t>
            </a:r>
          </a:p>
          <a:p>
            <a:pPr marL="0" indent="0" algn="just" fontAlgn="base">
              <a:buNone/>
            </a:pPr>
            <a:r>
              <a:rPr lang="es-MX" sz="1600" b="1" i="0" dirty="0">
                <a:effectLst/>
                <a:latin typeface="Arial" panose="020B0604020202020204" pitchFamily="34" charset="0"/>
                <a:cs typeface="Arial" panose="020B0604020202020204" pitchFamily="34" charset="0"/>
              </a:rPr>
              <a:t># </a:t>
            </a:r>
            <a:r>
              <a:rPr lang="es-MX" sz="1600" b="1" i="0" dirty="0" err="1">
                <a:effectLst/>
                <a:latin typeface="Arial" panose="020B0604020202020204" pitchFamily="34" charset="0"/>
                <a:cs typeface="Arial" panose="020B0604020202020204" pitchFamily="34" charset="0"/>
              </a:rPr>
              <a:t>tcpdump</a:t>
            </a:r>
            <a:r>
              <a:rPr lang="es-MX" sz="1600" b="1" i="0" dirty="0">
                <a:effectLst/>
                <a:latin typeface="Arial" panose="020B0604020202020204" pitchFamily="34" charset="0"/>
                <a:cs typeface="Arial" panose="020B0604020202020204" pitchFamily="34" charset="0"/>
              </a:rPr>
              <a:t> –i eth0 </a:t>
            </a:r>
            <a:r>
              <a:rPr lang="es-MX" sz="1600" b="1" i="0" dirty="0" err="1">
                <a:effectLst/>
                <a:latin typeface="Arial" panose="020B0604020202020204" pitchFamily="34" charset="0"/>
                <a:cs typeface="Arial" panose="020B0604020202020204" pitchFamily="34" charset="0"/>
              </a:rPr>
              <a:t>port</a:t>
            </a:r>
            <a:r>
              <a:rPr lang="es-MX" sz="1600" b="1" i="0" dirty="0">
                <a:effectLst/>
                <a:latin typeface="Arial" panose="020B0604020202020204" pitchFamily="34" charset="0"/>
                <a:cs typeface="Arial" panose="020B0604020202020204" pitchFamily="34" charset="0"/>
              </a:rPr>
              <a:t> 25 –s0 –w </a:t>
            </a:r>
            <a:r>
              <a:rPr lang="es-MX" sz="1600" b="1" i="0" dirty="0" err="1">
                <a:effectLst/>
                <a:latin typeface="Arial" panose="020B0604020202020204" pitchFamily="34" charset="0"/>
                <a:cs typeface="Arial" panose="020B0604020202020204" pitchFamily="34" charset="0"/>
              </a:rPr>
              <a:t>captura.cap</a:t>
            </a:r>
            <a:endParaRPr lang="es-MX" sz="1600" b="1" i="0" dirty="0">
              <a:effectLst/>
              <a:latin typeface="Arial" panose="020B0604020202020204" pitchFamily="34" charset="0"/>
              <a:cs typeface="Arial" panose="020B0604020202020204" pitchFamily="34" charset="0"/>
            </a:endParaRPr>
          </a:p>
          <a:p>
            <a:pPr marL="0" indent="0" algn="just" fontAlgn="base">
              <a:buNone/>
            </a:pPr>
            <a:endParaRPr lang="es-MX" sz="1600" b="1" dirty="0">
              <a:latin typeface="Arial" panose="020B0604020202020204" pitchFamily="34" charset="0"/>
              <a:cs typeface="Arial" panose="020B0604020202020204" pitchFamily="34" charset="0"/>
            </a:endParaRPr>
          </a:p>
          <a:p>
            <a:pPr marL="0" indent="0" algn="just" fontAlgn="base">
              <a:buNone/>
            </a:pPr>
            <a:r>
              <a:rPr lang="es-MX" sz="1600" b="0" i="0" dirty="0">
                <a:effectLst/>
                <a:latin typeface="Arial" panose="020B0604020202020204" pitchFamily="34" charset="0"/>
                <a:cs typeface="Arial" panose="020B0604020202020204" pitchFamily="34" charset="0"/>
              </a:rPr>
              <a:t>El comando mostrado captura todos los paquetes que van dirigidos al puerto 25 en la interfaz eth0. Por defecto, </a:t>
            </a:r>
            <a:r>
              <a:rPr lang="es-MX" sz="1600" b="0" i="0" dirty="0" err="1">
                <a:effectLst/>
                <a:latin typeface="Arial" panose="020B0604020202020204" pitchFamily="34" charset="0"/>
                <a:cs typeface="Arial" panose="020B0604020202020204" pitchFamily="34" charset="0"/>
              </a:rPr>
              <a:t>tcpdump</a:t>
            </a:r>
            <a:r>
              <a:rPr lang="es-MX" sz="1600" b="0" i="0" dirty="0">
                <a:effectLst/>
                <a:latin typeface="Arial" panose="020B0604020202020204" pitchFamily="34" charset="0"/>
                <a:cs typeface="Arial" panose="020B0604020202020204" pitchFamily="34" charset="0"/>
              </a:rPr>
              <a:t> trunca el tamaño de los paquetes por lo que al ver la captura el contenido se puede ver cortado, para esto usamos la opción “-s0” que impone un tamaño ilimitado para los paquetes. Finalmente el último parámetro “-w” nos permite guardar la captura en un archivo llamado </a:t>
            </a:r>
            <a:r>
              <a:rPr lang="es-MX" sz="1600" b="0" i="0" dirty="0" err="1">
                <a:effectLst/>
                <a:latin typeface="Arial" panose="020B0604020202020204" pitchFamily="34" charset="0"/>
                <a:cs typeface="Arial" panose="020B0604020202020204" pitchFamily="34" charset="0"/>
              </a:rPr>
              <a:t>captura.cap</a:t>
            </a:r>
            <a:r>
              <a:rPr lang="es-MX" sz="1600" b="0" i="0" dirty="0">
                <a:effectLst/>
                <a:latin typeface="Arial" panose="020B0604020202020204" pitchFamily="34" charset="0"/>
                <a:cs typeface="Arial" panose="020B0604020202020204" pitchFamily="34" charset="0"/>
              </a:rPr>
              <a:t> que posteriormente podemos pasar a nuestra máquina Windows para ser analizado. Si la configuración de su equipo es distinta se debe modificar el comando para coincidir con su ambiente, por ejemplo, si el tráfico SMTP viaja por la interfaz </a:t>
            </a:r>
            <a:r>
              <a:rPr lang="es-MX" sz="1600" b="0" i="0" dirty="0" err="1">
                <a:effectLst/>
                <a:latin typeface="Arial" panose="020B0604020202020204" pitchFamily="34" charset="0"/>
                <a:cs typeface="Arial" panose="020B0604020202020204" pitchFamily="34" charset="0"/>
              </a:rPr>
              <a:t>loopback</a:t>
            </a:r>
            <a:r>
              <a:rPr lang="es-MX" sz="1600" b="0" i="0" dirty="0">
                <a:effectLst/>
                <a:latin typeface="Arial" panose="020B0604020202020204" pitchFamily="34" charset="0"/>
                <a:cs typeface="Arial" panose="020B0604020202020204" pitchFamily="34" charset="0"/>
              </a:rPr>
              <a:t>, debe cambiar el parámetro “-i” por “-i lo”. Así mismo, si el puerto no es el 25 deberá modificar el comando para colocar el puerto adecuado.</a:t>
            </a:r>
          </a:p>
          <a:p>
            <a:pPr marL="0" indent="0" algn="just">
              <a:buNone/>
            </a:pPr>
            <a:r>
              <a:rPr lang="es-MX" sz="1600" b="0" i="0" dirty="0">
                <a:effectLst/>
                <a:latin typeface="Arial" panose="020B0604020202020204" pitchFamily="34" charset="0"/>
                <a:cs typeface="Arial" panose="020B0604020202020204" pitchFamily="34" charset="0"/>
              </a:rPr>
              <a:t>Finalmente también cabe resaltar que la captura se puede obtener de otro tipo de equipos como Firewalls o balanceadores en cuyo caso se puede obtener un archivo “.log”. Lo único que debe tomar en cuenta en estos casos es que el archivo esté capturando todos los paquetes en modo crudo </a:t>
            </a:r>
            <a:r>
              <a:rPr lang="es-MX" sz="1600" b="0" i="0" dirty="0" err="1">
                <a:effectLst/>
                <a:latin typeface="Arial" panose="020B0604020202020204" pitchFamily="34" charset="0"/>
                <a:cs typeface="Arial" panose="020B0604020202020204" pitchFamily="34" charset="0"/>
              </a:rPr>
              <a:t>ó</a:t>
            </a:r>
            <a:r>
              <a:rPr lang="es-MX" sz="1600" b="0" i="0" dirty="0">
                <a:effectLst/>
                <a:latin typeface="Arial" panose="020B0604020202020204" pitchFamily="34" charset="0"/>
                <a:cs typeface="Arial" panose="020B0604020202020204" pitchFamily="34" charset="0"/>
              </a:rPr>
              <a:t> “raw” donde podamos ver los bits que se están transmitiendo, de otra forma, Wireshark no podrá interpretar el archivo.</a:t>
            </a:r>
            <a:endParaRPr lang="es-MX" sz="1600" dirty="0">
              <a:latin typeface="Arial" panose="020B0604020202020204" pitchFamily="34" charset="0"/>
              <a:cs typeface="Arial" panose="020B0604020202020204" pitchFamily="34" charset="0"/>
            </a:endParaRPr>
          </a:p>
          <a:p>
            <a:pPr marL="0" indent="0">
              <a:buNone/>
            </a:pPr>
            <a:endParaRPr lang="es-MX" sz="2000" dirty="0"/>
          </a:p>
        </p:txBody>
      </p:sp>
    </p:spTree>
    <p:extLst>
      <p:ext uri="{BB962C8B-B14F-4D97-AF65-F5344CB8AC3E}">
        <p14:creationId xmlns:p14="http://schemas.microsoft.com/office/powerpoint/2010/main" val="1013720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7DBC8E-C965-4974-A45C-E6881ADA2245}"/>
              </a:ext>
            </a:extLst>
          </p:cNvPr>
          <p:cNvSpPr>
            <a:spLocks noGrp="1"/>
          </p:cNvSpPr>
          <p:nvPr>
            <p:ph type="title"/>
          </p:nvPr>
        </p:nvSpPr>
        <p:spPr>
          <a:xfrm>
            <a:off x="838200" y="365126"/>
            <a:ext cx="10515600" cy="814318"/>
          </a:xfrm>
        </p:spPr>
        <p:txBody>
          <a:bodyPr>
            <a:normAutofit/>
          </a:bodyPr>
          <a:lstStyle/>
          <a:p>
            <a:pPr algn="ctr"/>
            <a:r>
              <a:rPr lang="es-MX" b="1" i="0" dirty="0">
                <a:solidFill>
                  <a:srgbClr val="BBBBBB"/>
                </a:solidFill>
                <a:effectLst/>
                <a:latin typeface="Helvetica Neue"/>
              </a:rPr>
              <a:t> </a:t>
            </a:r>
            <a:r>
              <a:rPr lang="es-MX" sz="3600" b="1" i="0" dirty="0">
                <a:effectLst/>
                <a:latin typeface="Arial" panose="020B0604020202020204" pitchFamily="34" charset="0"/>
                <a:cs typeface="Arial" panose="020B0604020202020204" pitchFamily="34" charset="0"/>
              </a:rPr>
              <a:t>Filtrado básico de SMTP con Wireshark</a:t>
            </a:r>
            <a:endParaRPr lang="es-MX"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9CD643C8-F0B3-47E6-A880-CB91C98532DA}"/>
              </a:ext>
            </a:extLst>
          </p:cNvPr>
          <p:cNvSpPr>
            <a:spLocks noGrp="1"/>
          </p:cNvSpPr>
          <p:nvPr>
            <p:ph idx="1"/>
          </p:nvPr>
        </p:nvSpPr>
        <p:spPr>
          <a:xfrm>
            <a:off x="838199" y="1285461"/>
            <a:ext cx="10515600" cy="5509248"/>
          </a:xfrm>
        </p:spPr>
        <p:txBody>
          <a:bodyPr>
            <a:normAutofit/>
          </a:bodyPr>
          <a:lstStyle/>
          <a:p>
            <a:pPr marL="0" indent="0" algn="just" fontAlgn="base">
              <a:buNone/>
            </a:pPr>
            <a:r>
              <a:rPr lang="es-MX" sz="1600" b="0" i="0" dirty="0">
                <a:effectLst/>
                <a:latin typeface="Arial" panose="020B0604020202020204" pitchFamily="34" charset="0"/>
                <a:cs typeface="Arial" panose="020B0604020202020204" pitchFamily="34" charset="0"/>
              </a:rPr>
              <a:t>Ya que tenemos la información lista, ya sea que contamos con un archivo que abrimos en Wireshark </a:t>
            </a:r>
            <a:r>
              <a:rPr lang="es-MX" sz="1600" b="0" i="0" dirty="0" err="1">
                <a:effectLst/>
                <a:latin typeface="Arial" panose="020B0604020202020204" pitchFamily="34" charset="0"/>
                <a:cs typeface="Arial" panose="020B0604020202020204" pitchFamily="34" charset="0"/>
              </a:rPr>
              <a:t>ó</a:t>
            </a:r>
            <a:r>
              <a:rPr lang="es-MX" sz="1600" b="0" i="0" dirty="0">
                <a:effectLst/>
                <a:latin typeface="Arial" panose="020B0604020202020204" pitchFamily="34" charset="0"/>
                <a:cs typeface="Arial" panose="020B0604020202020204" pitchFamily="34" charset="0"/>
              </a:rPr>
              <a:t> que tenemos la aplicación capturando en tiempo real los paquetes de la conversación, el siguiente punto es mostrar en Wireshark sólo aquellos paquetes que nos interesan ya que en cuanto ponga la captura puede ver decenas </a:t>
            </a:r>
            <a:r>
              <a:rPr lang="es-MX" sz="1600" b="0" i="0" dirty="0" err="1">
                <a:effectLst/>
                <a:latin typeface="Arial" panose="020B0604020202020204" pitchFamily="34" charset="0"/>
                <a:cs typeface="Arial" panose="020B0604020202020204" pitchFamily="34" charset="0"/>
              </a:rPr>
              <a:t>ó</a:t>
            </a:r>
            <a:r>
              <a:rPr lang="es-MX" sz="1600" b="0" i="0" dirty="0">
                <a:effectLst/>
                <a:latin typeface="Arial" panose="020B0604020202020204" pitchFamily="34" charset="0"/>
                <a:cs typeface="Arial" panose="020B0604020202020204" pitchFamily="34" charset="0"/>
              </a:rPr>
              <a:t> incluso cientos de líneas de diversos protocolos.</a:t>
            </a:r>
          </a:p>
          <a:p>
            <a:pPr marL="0" indent="0" algn="just" fontAlgn="base">
              <a:buNone/>
            </a:pPr>
            <a:r>
              <a:rPr lang="es-MX" sz="1600" b="0" i="0" dirty="0">
                <a:effectLst/>
                <a:latin typeface="Arial" panose="020B0604020202020204" pitchFamily="34" charset="0"/>
                <a:cs typeface="Arial" panose="020B0604020202020204" pitchFamily="34" charset="0"/>
              </a:rPr>
              <a:t>Para hacer la lectura más clara utilizaremos los filtros más básicos:</a:t>
            </a:r>
          </a:p>
          <a:p>
            <a:pPr algn="just" fontAlgn="base">
              <a:buFont typeface="Arial" panose="020B0604020202020204" pitchFamily="34" charset="0"/>
              <a:buChar char="•"/>
            </a:pPr>
            <a:r>
              <a:rPr lang="es-MX" sz="1600" b="0" i="0" dirty="0">
                <a:effectLst/>
                <a:latin typeface="Arial" panose="020B0604020202020204" pitchFamily="34" charset="0"/>
                <a:cs typeface="Arial" panose="020B0604020202020204" pitchFamily="34" charset="0"/>
              </a:rPr>
              <a:t>Filtrar sólo el protocolo SMTP</a:t>
            </a:r>
          </a:p>
          <a:p>
            <a:pPr algn="just" fontAlgn="base">
              <a:buFont typeface="Arial" panose="020B0604020202020204" pitchFamily="34" charset="0"/>
              <a:buChar char="•"/>
            </a:pPr>
            <a:r>
              <a:rPr lang="es-MX" sz="1600" b="0" i="0" dirty="0">
                <a:effectLst/>
                <a:latin typeface="Arial" panose="020B0604020202020204" pitchFamily="34" charset="0"/>
                <a:cs typeface="Arial" panose="020B0604020202020204" pitchFamily="34" charset="0"/>
              </a:rPr>
              <a:t>Filtrar sólo el tráfico de </a:t>
            </a:r>
            <a:r>
              <a:rPr lang="es-MX" sz="1600" b="0" i="0" dirty="0" err="1">
                <a:effectLst/>
                <a:latin typeface="Arial" panose="020B0604020202020204" pitchFamily="34" charset="0"/>
                <a:cs typeface="Arial" panose="020B0604020202020204" pitchFamily="34" charset="0"/>
              </a:rPr>
              <a:t>ó</a:t>
            </a:r>
            <a:r>
              <a:rPr lang="es-MX" sz="1600" b="0" i="0" dirty="0">
                <a:effectLst/>
                <a:latin typeface="Arial" panose="020B0604020202020204" pitchFamily="34" charset="0"/>
                <a:cs typeface="Arial" panose="020B0604020202020204" pitchFamily="34" charset="0"/>
              </a:rPr>
              <a:t> entre las máquinas que nos interesan.</a:t>
            </a:r>
          </a:p>
          <a:p>
            <a:pPr marL="0" indent="0" algn="just" fontAlgn="base">
              <a:buNone/>
            </a:pPr>
            <a:r>
              <a:rPr lang="es-MX" sz="1600" b="0" i="0" dirty="0">
                <a:effectLst/>
                <a:latin typeface="Arial" panose="020B0604020202020204" pitchFamily="34" charset="0"/>
                <a:cs typeface="Arial" panose="020B0604020202020204" pitchFamily="34" charset="0"/>
              </a:rPr>
              <a:t>Inicialmente verá la pantalla de Wireshark con los paquetes en un formato poco legible.</a:t>
            </a:r>
          </a:p>
          <a:p>
            <a:pPr marL="0" indent="0" algn="just" fontAlgn="base">
              <a:buNone/>
            </a:pPr>
            <a:endParaRPr lang="es-MX" sz="1600" b="0" i="0" dirty="0">
              <a:effectLst/>
              <a:latin typeface="Arial" panose="020B0604020202020204" pitchFamily="34" charset="0"/>
              <a:cs typeface="Arial" panose="020B0604020202020204" pitchFamily="34" charset="0"/>
            </a:endParaRPr>
          </a:p>
          <a:p>
            <a:pPr marL="0" indent="0">
              <a:buNone/>
            </a:pPr>
            <a:endParaRPr lang="es-MX" dirty="0"/>
          </a:p>
        </p:txBody>
      </p:sp>
      <p:pic>
        <p:nvPicPr>
          <p:cNvPr id="1026" name="Picture 2" descr="smtp1">
            <a:extLst>
              <a:ext uri="{FF2B5EF4-FFF2-40B4-BE49-F238E27FC236}">
                <a16:creationId xmlns:a16="http://schemas.microsoft.com/office/drawing/2014/main" id="{E0D480FE-DAF2-4905-8C8A-DC69A2C87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009" y="3803374"/>
            <a:ext cx="5497193" cy="2689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583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A9EB15-975D-47F5-B7D5-0372DFF51CC6}"/>
              </a:ext>
            </a:extLst>
          </p:cNvPr>
          <p:cNvSpPr>
            <a:spLocks noGrp="1"/>
          </p:cNvSpPr>
          <p:nvPr>
            <p:ph idx="1"/>
          </p:nvPr>
        </p:nvSpPr>
        <p:spPr>
          <a:xfrm>
            <a:off x="838200" y="438921"/>
            <a:ext cx="10515600" cy="5249311"/>
          </a:xfrm>
        </p:spPr>
        <p:txBody>
          <a:bodyPr/>
          <a:lstStyle/>
          <a:p>
            <a:pPr marL="0" indent="0" algn="just" fontAlgn="base">
              <a:lnSpc>
                <a:spcPct val="150000"/>
              </a:lnSpc>
              <a:buNone/>
            </a:pPr>
            <a:r>
              <a:rPr lang="es-MX" sz="1800" b="0" i="0" dirty="0">
                <a:effectLst/>
                <a:latin typeface="Arial" panose="020B0604020202020204" pitchFamily="34" charset="0"/>
                <a:cs typeface="Arial" panose="020B0604020202020204" pitchFamily="34" charset="0"/>
              </a:rPr>
              <a:t>El primer filtro nos ayuda a que Wireshark acomode los paquetes de acuerdo a sus filtros predeterminados para SMTP. La diferencia contra la pantalla anterior se muestra claramente en la siguiente imagen:</a:t>
            </a:r>
          </a:p>
          <a:p>
            <a:pPr marL="0" indent="0">
              <a:buNone/>
            </a:pPr>
            <a:br>
              <a:rPr lang="es-MX" b="0" i="0" u="none" strike="noStrike" dirty="0">
                <a:solidFill>
                  <a:srgbClr val="2870A7"/>
                </a:solidFill>
                <a:effectLst/>
                <a:latin typeface="inherit"/>
                <a:hlinkClick r:id="rId2"/>
              </a:rPr>
            </a:br>
            <a:endParaRPr lang="es-MX" dirty="0"/>
          </a:p>
        </p:txBody>
      </p:sp>
      <p:pic>
        <p:nvPicPr>
          <p:cNvPr id="2050" name="Picture 2" descr="smtp2">
            <a:extLst>
              <a:ext uri="{FF2B5EF4-FFF2-40B4-BE49-F238E27FC236}">
                <a16:creationId xmlns:a16="http://schemas.microsoft.com/office/drawing/2014/main" id="{C785AF76-40CF-4084-833A-493027657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270" y="2276734"/>
            <a:ext cx="9253460" cy="262350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503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78DE8A-7B81-41DE-B14A-AACC4ED5447B}"/>
              </a:ext>
            </a:extLst>
          </p:cNvPr>
          <p:cNvSpPr>
            <a:spLocks noGrp="1"/>
          </p:cNvSpPr>
          <p:nvPr>
            <p:ph idx="1"/>
          </p:nvPr>
        </p:nvSpPr>
        <p:spPr>
          <a:xfrm>
            <a:off x="838200" y="661694"/>
            <a:ext cx="10515600" cy="5010772"/>
          </a:xfrm>
        </p:spPr>
        <p:txBody>
          <a:bodyPr>
            <a:normAutofit/>
          </a:bodyPr>
          <a:lstStyle/>
          <a:p>
            <a:pPr marL="0" indent="0" algn="just">
              <a:lnSpc>
                <a:spcPct val="150000"/>
              </a:lnSpc>
              <a:buNone/>
            </a:pPr>
            <a:r>
              <a:rPr lang="es-MX" sz="1800" b="0" i="0" dirty="0">
                <a:effectLst/>
                <a:latin typeface="Arial" panose="020B0604020202020204" pitchFamily="34" charset="0"/>
                <a:cs typeface="Arial" panose="020B0604020202020204" pitchFamily="34" charset="0"/>
              </a:rPr>
              <a:t>Ya que tenemos una vista más clara de la conversación, el siguiente paso es hacer </a:t>
            </a:r>
            <a:r>
              <a:rPr lang="es-MX" sz="1800" b="0" i="0" dirty="0" err="1">
                <a:effectLst/>
                <a:latin typeface="Arial" panose="020B0604020202020204" pitchFamily="34" charset="0"/>
                <a:cs typeface="Arial" panose="020B0604020202020204" pitchFamily="34" charset="0"/>
              </a:rPr>
              <a:t>click</a:t>
            </a:r>
            <a:r>
              <a:rPr lang="es-MX" sz="1800" b="0" i="0" dirty="0">
                <a:effectLst/>
                <a:latin typeface="Arial" panose="020B0604020202020204" pitchFamily="34" charset="0"/>
                <a:cs typeface="Arial" panose="020B0604020202020204" pitchFamily="34" charset="0"/>
              </a:rPr>
              <a:t> derecho sobre alguno de los paquetes y seleccionar la opción “</a:t>
            </a:r>
            <a:r>
              <a:rPr lang="es-MX" sz="1800" b="0" i="0" dirty="0" err="1">
                <a:effectLst/>
                <a:latin typeface="Arial" panose="020B0604020202020204" pitchFamily="34" charset="0"/>
                <a:cs typeface="Arial" panose="020B0604020202020204" pitchFamily="34" charset="0"/>
              </a:rPr>
              <a:t>Follow</a:t>
            </a:r>
            <a:r>
              <a:rPr lang="es-MX" sz="1800" b="0" i="0" dirty="0">
                <a:effectLst/>
                <a:latin typeface="Arial" panose="020B0604020202020204" pitchFamily="34" charset="0"/>
                <a:cs typeface="Arial" panose="020B0604020202020204" pitchFamily="34" charset="0"/>
              </a:rPr>
              <a:t> TCP </a:t>
            </a:r>
            <a:r>
              <a:rPr lang="es-MX" sz="1800" b="0" i="0" dirty="0" err="1">
                <a:effectLst/>
                <a:latin typeface="Arial" panose="020B0604020202020204" pitchFamily="34" charset="0"/>
                <a:cs typeface="Arial" panose="020B0604020202020204" pitchFamily="34" charset="0"/>
              </a:rPr>
              <a:t>stream</a:t>
            </a:r>
            <a:r>
              <a:rPr lang="es-MX" sz="1800" b="0" i="0" dirty="0">
                <a:effectLst/>
                <a:latin typeface="Arial" panose="020B0604020202020204" pitchFamily="34" charset="0"/>
                <a:cs typeface="Arial" panose="020B0604020202020204" pitchFamily="34" charset="0"/>
              </a:rPr>
              <a:t>”. Ahora podremos ver la conversación tal y como ocurrió.</a:t>
            </a:r>
          </a:p>
          <a:p>
            <a:pPr marL="0" indent="0" algn="just">
              <a:buNone/>
            </a:pPr>
            <a:endParaRPr lang="es-MX" sz="1800" dirty="0">
              <a:latin typeface="Arial" panose="020B0604020202020204" pitchFamily="34" charset="0"/>
              <a:cs typeface="Arial" panose="020B0604020202020204" pitchFamily="34" charset="0"/>
            </a:endParaRPr>
          </a:p>
        </p:txBody>
      </p:sp>
      <p:pic>
        <p:nvPicPr>
          <p:cNvPr id="3074" name="Picture 2" descr="smtp3">
            <a:extLst>
              <a:ext uri="{FF2B5EF4-FFF2-40B4-BE49-F238E27FC236}">
                <a16:creationId xmlns:a16="http://schemas.microsoft.com/office/drawing/2014/main" id="{EDE0B5D9-E683-4326-8570-8B6133CB1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538" y="2207851"/>
            <a:ext cx="5397519" cy="41643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166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A43949-75E6-4F14-AFBD-2E484B9BA94F}"/>
              </a:ext>
            </a:extLst>
          </p:cNvPr>
          <p:cNvSpPr>
            <a:spLocks noGrp="1"/>
          </p:cNvSpPr>
          <p:nvPr>
            <p:ph idx="1"/>
          </p:nvPr>
        </p:nvSpPr>
        <p:spPr>
          <a:xfrm>
            <a:off x="838200" y="428868"/>
            <a:ext cx="10515600" cy="5196302"/>
          </a:xfrm>
        </p:spPr>
        <p:txBody>
          <a:bodyPr>
            <a:normAutofit/>
          </a:bodyPr>
          <a:lstStyle/>
          <a:p>
            <a:pPr marL="0" indent="0" algn="just">
              <a:lnSpc>
                <a:spcPct val="150000"/>
              </a:lnSpc>
              <a:buNone/>
            </a:pPr>
            <a:r>
              <a:rPr lang="es-MX" sz="1800" b="0" i="0" dirty="0">
                <a:effectLst/>
                <a:latin typeface="Arial" panose="020B0604020202020204" pitchFamily="34" charset="0"/>
                <a:cs typeface="Arial" panose="020B0604020202020204" pitchFamily="34" charset="0"/>
              </a:rPr>
              <a:t>Cuando usamos esta opción verá que el filtro de Wireshark cambia en automático a algo como “</a:t>
            </a:r>
            <a:r>
              <a:rPr lang="es-MX" sz="1800" b="0" i="0" dirty="0" err="1">
                <a:effectLst/>
                <a:latin typeface="Arial" panose="020B0604020202020204" pitchFamily="34" charset="0"/>
                <a:cs typeface="Arial" panose="020B0604020202020204" pitchFamily="34" charset="0"/>
              </a:rPr>
              <a:t>tcp.stream</a:t>
            </a:r>
            <a:r>
              <a:rPr lang="es-MX" sz="1800" b="0" i="0" dirty="0">
                <a:effectLst/>
                <a:latin typeface="Arial" panose="020B0604020202020204" pitchFamily="34" charset="0"/>
                <a:cs typeface="Arial" panose="020B0604020202020204" pitchFamily="34" charset="0"/>
              </a:rPr>
              <a:t> </a:t>
            </a:r>
            <a:r>
              <a:rPr lang="es-MX" sz="1800" b="0" i="0" dirty="0" err="1">
                <a:effectLst/>
                <a:latin typeface="Arial" panose="020B0604020202020204" pitchFamily="34" charset="0"/>
                <a:cs typeface="Arial" panose="020B0604020202020204" pitchFamily="34" charset="0"/>
              </a:rPr>
              <a:t>eq</a:t>
            </a:r>
            <a:r>
              <a:rPr lang="es-MX" sz="1800" b="0" i="0" dirty="0">
                <a:effectLst/>
                <a:latin typeface="Arial" panose="020B0604020202020204" pitchFamily="34" charset="0"/>
                <a:cs typeface="Arial" panose="020B0604020202020204" pitchFamily="34" charset="0"/>
              </a:rPr>
              <a:t> 44”, esto es normal y se debe a que se deben filtrar todos los paquetes que intervinieron en la misma sesión TCP en la cual se transmitió el correo que estamos viendo. Si su captura sigue corriendo, debe poner nuevamente el filtro para seguir viendo más correos o para buscar otro correo diferente.</a:t>
            </a:r>
          </a:p>
          <a:p>
            <a:pPr marL="0" indent="0" algn="just">
              <a:buNone/>
            </a:pPr>
            <a:endParaRPr lang="es-MX" sz="1800" dirty="0">
              <a:latin typeface="Arial" panose="020B0604020202020204" pitchFamily="34" charset="0"/>
              <a:cs typeface="Arial" panose="020B0604020202020204" pitchFamily="34" charset="0"/>
            </a:endParaRPr>
          </a:p>
        </p:txBody>
      </p:sp>
      <p:pic>
        <p:nvPicPr>
          <p:cNvPr id="4098" name="Picture 2" descr="smtp4">
            <a:extLst>
              <a:ext uri="{FF2B5EF4-FFF2-40B4-BE49-F238E27FC236}">
                <a16:creationId xmlns:a16="http://schemas.microsoft.com/office/drawing/2014/main" id="{F77B18CF-E99F-420C-BE4F-407F51B3DE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886"/>
          <a:stretch/>
        </p:blipFill>
        <p:spPr bwMode="auto">
          <a:xfrm>
            <a:off x="2592042" y="2716695"/>
            <a:ext cx="7327342" cy="31606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114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E8055D-0978-43C5-A115-2B592E812A5E}"/>
              </a:ext>
            </a:extLst>
          </p:cNvPr>
          <p:cNvSpPr>
            <a:spLocks noGrp="1"/>
          </p:cNvSpPr>
          <p:nvPr>
            <p:ph idx="1"/>
          </p:nvPr>
        </p:nvSpPr>
        <p:spPr>
          <a:xfrm>
            <a:off x="1431235" y="1063373"/>
            <a:ext cx="9329530" cy="4333461"/>
          </a:xfrm>
        </p:spPr>
        <p:txBody>
          <a:bodyPr>
            <a:normAutofit fontScale="92500" lnSpcReduction="20000"/>
          </a:bodyPr>
          <a:lstStyle/>
          <a:p>
            <a:pPr marL="0" indent="0" algn="just" fontAlgn="base">
              <a:lnSpc>
                <a:spcPct val="150000"/>
              </a:lnSpc>
              <a:buNone/>
            </a:pPr>
            <a:r>
              <a:rPr lang="es-MX" sz="2000" b="0" i="0" dirty="0">
                <a:effectLst/>
                <a:latin typeface="Arial" panose="020B0604020202020204" pitchFamily="34" charset="0"/>
                <a:cs typeface="Arial" panose="020B0604020202020204" pitchFamily="34" charset="0"/>
              </a:rPr>
              <a:t>En aquellos casos donde la captura muestra conversaciones SMTP con diferentes servidores podemos filtrar exclusivamente las sesiones establecidas con un servidor en particular, esto lo logramos con el siguiente filtro:</a:t>
            </a:r>
          </a:p>
          <a:p>
            <a:pPr marL="0" indent="0" algn="just" fontAlgn="base">
              <a:lnSpc>
                <a:spcPct val="150000"/>
              </a:lnSpc>
              <a:buNone/>
            </a:pPr>
            <a:r>
              <a:rPr lang="es-MX" sz="2000" b="1" i="0" dirty="0" err="1">
                <a:effectLst/>
                <a:latin typeface="Arial" panose="020B0604020202020204" pitchFamily="34" charset="0"/>
                <a:cs typeface="Arial" panose="020B0604020202020204" pitchFamily="34" charset="0"/>
              </a:rPr>
              <a:t>ip.addr</a:t>
            </a:r>
            <a:r>
              <a:rPr lang="es-MX" sz="2000" b="1" i="0" dirty="0">
                <a:effectLst/>
                <a:latin typeface="Arial" panose="020B0604020202020204" pitchFamily="34" charset="0"/>
                <a:cs typeface="Arial" panose="020B0604020202020204" pitchFamily="34" charset="0"/>
              </a:rPr>
              <a:t> </a:t>
            </a:r>
            <a:r>
              <a:rPr lang="es-MX" sz="2000" b="1" i="0" dirty="0" err="1">
                <a:effectLst/>
                <a:latin typeface="Arial" panose="020B0604020202020204" pitchFamily="34" charset="0"/>
                <a:cs typeface="Arial" panose="020B0604020202020204" pitchFamily="34" charset="0"/>
              </a:rPr>
              <a:t>eq</a:t>
            </a:r>
            <a:r>
              <a:rPr lang="es-MX" sz="2000" b="1" i="0" dirty="0">
                <a:effectLst/>
                <a:latin typeface="Arial" panose="020B0604020202020204" pitchFamily="34" charset="0"/>
                <a:cs typeface="Arial" panose="020B0604020202020204" pitchFamily="34" charset="0"/>
              </a:rPr>
              <a:t> [IP_servidor1] and </a:t>
            </a:r>
            <a:r>
              <a:rPr lang="es-MX" sz="2000" b="1" i="0" dirty="0" err="1">
                <a:effectLst/>
                <a:latin typeface="Arial" panose="020B0604020202020204" pitchFamily="34" charset="0"/>
                <a:cs typeface="Arial" panose="020B0604020202020204" pitchFamily="34" charset="0"/>
              </a:rPr>
              <a:t>ip.addr</a:t>
            </a:r>
            <a:r>
              <a:rPr lang="es-MX" sz="2000" b="1" i="0" dirty="0">
                <a:effectLst/>
                <a:latin typeface="Arial" panose="020B0604020202020204" pitchFamily="34" charset="0"/>
                <a:cs typeface="Arial" panose="020B0604020202020204" pitchFamily="34" charset="0"/>
              </a:rPr>
              <a:t> </a:t>
            </a:r>
            <a:r>
              <a:rPr lang="es-MX" sz="2000" b="1" i="0" dirty="0" err="1">
                <a:effectLst/>
                <a:latin typeface="Arial" panose="020B0604020202020204" pitchFamily="34" charset="0"/>
                <a:cs typeface="Arial" panose="020B0604020202020204" pitchFamily="34" charset="0"/>
              </a:rPr>
              <a:t>eq</a:t>
            </a:r>
            <a:r>
              <a:rPr lang="es-MX" sz="2000" b="1" i="0" dirty="0">
                <a:effectLst/>
                <a:latin typeface="Arial" panose="020B0604020202020204" pitchFamily="34" charset="0"/>
                <a:cs typeface="Arial" panose="020B0604020202020204" pitchFamily="34" charset="0"/>
              </a:rPr>
              <a:t> [IP_servidor2]</a:t>
            </a:r>
          </a:p>
          <a:p>
            <a:pPr marL="0" indent="0" algn="just" fontAlgn="base">
              <a:lnSpc>
                <a:spcPct val="150000"/>
              </a:lnSpc>
              <a:buNone/>
            </a:pPr>
            <a:r>
              <a:rPr lang="es-MX" sz="2000" b="0" i="0" dirty="0" err="1">
                <a:effectLst/>
                <a:latin typeface="Arial" panose="020B0604020202020204" pitchFamily="34" charset="0"/>
                <a:cs typeface="Arial" panose="020B0604020202020204" pitchFamily="34" charset="0"/>
              </a:rPr>
              <a:t>ó</a:t>
            </a:r>
            <a:endParaRPr lang="es-MX" sz="2000" b="0" i="0" dirty="0">
              <a:effectLst/>
              <a:latin typeface="Arial" panose="020B0604020202020204" pitchFamily="34" charset="0"/>
              <a:cs typeface="Arial" panose="020B0604020202020204" pitchFamily="34" charset="0"/>
            </a:endParaRPr>
          </a:p>
          <a:p>
            <a:pPr marL="0" indent="0" algn="just" fontAlgn="base">
              <a:lnSpc>
                <a:spcPct val="150000"/>
              </a:lnSpc>
              <a:buNone/>
            </a:pPr>
            <a:r>
              <a:rPr lang="es-MX" sz="2000" b="1" i="0" dirty="0" err="1">
                <a:effectLst/>
                <a:latin typeface="Arial" panose="020B0604020202020204" pitchFamily="34" charset="0"/>
                <a:cs typeface="Arial" panose="020B0604020202020204" pitchFamily="34" charset="0"/>
              </a:rPr>
              <a:t>ip.src</a:t>
            </a:r>
            <a:r>
              <a:rPr lang="es-MX" sz="2000" b="1" i="0" dirty="0">
                <a:effectLst/>
                <a:latin typeface="Arial" panose="020B0604020202020204" pitchFamily="34" charset="0"/>
                <a:cs typeface="Arial" panose="020B0604020202020204" pitchFamily="34" charset="0"/>
              </a:rPr>
              <a:t> </a:t>
            </a:r>
            <a:r>
              <a:rPr lang="es-MX" sz="2000" b="1" i="0" dirty="0" err="1">
                <a:effectLst/>
                <a:latin typeface="Arial" panose="020B0604020202020204" pitchFamily="34" charset="0"/>
                <a:cs typeface="Arial" panose="020B0604020202020204" pitchFamily="34" charset="0"/>
              </a:rPr>
              <a:t>eq</a:t>
            </a:r>
            <a:r>
              <a:rPr lang="es-MX" sz="2000" b="1" i="0" dirty="0">
                <a:effectLst/>
                <a:latin typeface="Arial" panose="020B0604020202020204" pitchFamily="34" charset="0"/>
                <a:cs typeface="Arial" panose="020B0604020202020204" pitchFamily="34" charset="0"/>
              </a:rPr>
              <a:t> [IP_servidor1] and </a:t>
            </a:r>
            <a:r>
              <a:rPr lang="es-MX" sz="2000" b="1" i="0" dirty="0" err="1">
                <a:effectLst/>
                <a:latin typeface="Arial" panose="020B0604020202020204" pitchFamily="34" charset="0"/>
                <a:cs typeface="Arial" panose="020B0604020202020204" pitchFamily="34" charset="0"/>
              </a:rPr>
              <a:t>ip.dst</a:t>
            </a:r>
            <a:r>
              <a:rPr lang="es-MX" sz="2000" b="1" i="0" dirty="0">
                <a:effectLst/>
                <a:latin typeface="Arial" panose="020B0604020202020204" pitchFamily="34" charset="0"/>
                <a:cs typeface="Arial" panose="020B0604020202020204" pitchFamily="34" charset="0"/>
              </a:rPr>
              <a:t> </a:t>
            </a:r>
            <a:r>
              <a:rPr lang="es-MX" sz="2000" b="1" i="0" dirty="0" err="1">
                <a:effectLst/>
                <a:latin typeface="Arial" panose="020B0604020202020204" pitchFamily="34" charset="0"/>
                <a:cs typeface="Arial" panose="020B0604020202020204" pitchFamily="34" charset="0"/>
              </a:rPr>
              <a:t>eq</a:t>
            </a:r>
            <a:r>
              <a:rPr lang="es-MX" sz="2000" b="1" i="0" dirty="0">
                <a:effectLst/>
                <a:latin typeface="Arial" panose="020B0604020202020204" pitchFamily="34" charset="0"/>
                <a:cs typeface="Arial" panose="020B0604020202020204" pitchFamily="34" charset="0"/>
              </a:rPr>
              <a:t> [IP_servidor2]</a:t>
            </a:r>
          </a:p>
          <a:p>
            <a:pPr marL="0" indent="0" algn="just" fontAlgn="base">
              <a:lnSpc>
                <a:spcPct val="150000"/>
              </a:lnSpc>
              <a:buNone/>
            </a:pPr>
            <a:r>
              <a:rPr lang="es-MX" sz="2000" b="0" i="0" dirty="0">
                <a:effectLst/>
                <a:latin typeface="Arial" panose="020B0604020202020204" pitchFamily="34" charset="0"/>
                <a:cs typeface="Arial" panose="020B0604020202020204" pitchFamily="34" charset="0"/>
              </a:rPr>
              <a:t>Como resultado, veremos únicamente las sesiones SMTP entre estos dos servidores. El segundo filtro asume que sabemos cuáles son las direcciones IP de origen y destino.</a:t>
            </a:r>
          </a:p>
          <a:p>
            <a:pPr marL="0" indent="0" algn="just" fontAlgn="base">
              <a:buNone/>
            </a:pPr>
            <a:r>
              <a:rPr lang="es-MX" sz="2000" b="0" i="0" dirty="0">
                <a:effectLst/>
                <a:latin typeface="Arial" panose="020B0604020202020204" pitchFamily="34" charset="0"/>
                <a:cs typeface="Arial" panose="020B0604020202020204" pitchFamily="34" charset="0"/>
              </a:rPr>
              <a:t> </a:t>
            </a:r>
          </a:p>
          <a:p>
            <a:pPr marL="0" indent="0">
              <a:buNone/>
            </a:pPr>
            <a:endParaRPr lang="es-MX" dirty="0"/>
          </a:p>
        </p:txBody>
      </p:sp>
    </p:spTree>
    <p:extLst>
      <p:ext uri="{BB962C8B-B14F-4D97-AF65-F5344CB8AC3E}">
        <p14:creationId xmlns:p14="http://schemas.microsoft.com/office/powerpoint/2010/main" val="2405747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2328</Words>
  <Application>Microsoft Office PowerPoint</Application>
  <PresentationFormat>Panorámica</PresentationFormat>
  <Paragraphs>72</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Helvetica Neue</vt:lpstr>
      <vt:lpstr>inherit</vt:lpstr>
      <vt:lpstr>Tema de Office</vt:lpstr>
      <vt:lpstr>Analyze Email Traffic</vt:lpstr>
      <vt:lpstr>Análisis de SMTP con Wireshark</vt:lpstr>
      <vt:lpstr> Obtención de la captura</vt:lpstr>
      <vt:lpstr>Presentación de PowerPoint</vt:lpstr>
      <vt:lpstr> Filtrado básico de SMTP con Wireshark</vt:lpstr>
      <vt:lpstr>Presentación de PowerPoint</vt:lpstr>
      <vt:lpstr>Presentación de PowerPoint</vt:lpstr>
      <vt:lpstr>Presentación de PowerPoint</vt:lpstr>
      <vt:lpstr>Presentación de PowerPoint</vt:lpstr>
      <vt:lpstr>Interpretación de los campos de la transferencia SMTP con Wireshark</vt:lpstr>
      <vt:lpstr>Presentación de PowerPoint</vt:lpstr>
      <vt:lpstr>Presentación de PowerPoint</vt:lpstr>
      <vt:lpstr>Presentación de PowerPoint</vt:lpstr>
      <vt:lpstr>Extracción de archivos del correo con Wireshark</vt:lpstr>
      <vt:lpstr>Presentación de PowerPoint</vt:lpstr>
      <vt:lpstr>Presentación de PowerPoint</vt:lpstr>
      <vt:lpstr>Presentación de PowerPoint</vt:lpstr>
      <vt:lpstr>Filtrado avanzado de SMTP con Wireshark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Email Traffic</dc:title>
  <dc:creator>ANGEL EDUARDO HERNANDEZ PIMENTEL</dc:creator>
  <cp:lastModifiedBy>William Sarragot</cp:lastModifiedBy>
  <cp:revision>9</cp:revision>
  <dcterms:created xsi:type="dcterms:W3CDTF">2020-11-27T16:46:56Z</dcterms:created>
  <dcterms:modified xsi:type="dcterms:W3CDTF">2020-11-27T19:06:22Z</dcterms:modified>
</cp:coreProperties>
</file>