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12" r:id="rId5"/>
    <p:sldId id="313" r:id="rId6"/>
    <p:sldId id="314" r:id="rId7"/>
    <p:sldId id="316" r:id="rId8"/>
    <p:sldId id="317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9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GIF"/><Relationship Id="rId7" Type="http://schemas.openxmlformats.org/officeDocument/2006/relationships/image" Target="../media/image13.GIF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92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19.png"/><Relationship Id="rId1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94.xml"/><Relationship Id="rId7" Type="http://schemas.openxmlformats.org/officeDocument/2006/relationships/image" Target="../media/image26.pn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上机实验（四），</a:t>
            </a:r>
            <a:r>
              <a:rPr lang="en-US" altLang="zh-CN"/>
              <a:t>P71-72</a:t>
            </a:r>
            <a:endParaRPr lang="en-US" altLang="zh-CN"/>
          </a:p>
        </p:txBody>
      </p:sp>
      <p:pic>
        <p:nvPicPr>
          <p:cNvPr id="14" name="图片 13" descr="ipadblank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855" y="114300"/>
            <a:ext cx="2314575" cy="1790700"/>
          </a:xfrm>
          <a:prstGeom prst="rect">
            <a:avLst/>
          </a:prstGeom>
        </p:spPr>
      </p:pic>
      <p:pic>
        <p:nvPicPr>
          <p:cNvPr id="15" name="图片 14" descr="image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05" y="574040"/>
            <a:ext cx="1952625" cy="1466850"/>
          </a:xfrm>
          <a:prstGeom prst="rect">
            <a:avLst/>
          </a:prstGeom>
        </p:spPr>
      </p:pic>
      <p:pic>
        <p:nvPicPr>
          <p:cNvPr id="16" name="图片 15" descr="image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05" y="891540"/>
            <a:ext cx="1952625" cy="1466850"/>
          </a:xfrm>
          <a:prstGeom prst="rect">
            <a:avLst/>
          </a:prstGeom>
        </p:spPr>
      </p:pic>
      <p:pic>
        <p:nvPicPr>
          <p:cNvPr id="17" name="图片 16" descr="image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05" y="1209040"/>
            <a:ext cx="1952625" cy="1466850"/>
          </a:xfrm>
          <a:prstGeom prst="rect">
            <a:avLst/>
          </a:prstGeom>
        </p:spPr>
      </p:pic>
      <p:pic>
        <p:nvPicPr>
          <p:cNvPr id="18" name="图片 17" descr="image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305" y="1526540"/>
            <a:ext cx="1952625" cy="1466850"/>
          </a:xfrm>
          <a:prstGeom prst="rect">
            <a:avLst/>
          </a:prstGeom>
        </p:spPr>
      </p:pic>
      <p:pic>
        <p:nvPicPr>
          <p:cNvPr id="19" name="图片 18" descr="ipadblank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30" y="1682115"/>
            <a:ext cx="2314575" cy="1790700"/>
          </a:xfrm>
          <a:prstGeom prst="rect">
            <a:avLst/>
          </a:prstGeom>
        </p:spPr>
      </p:pic>
      <p:pic>
        <p:nvPicPr>
          <p:cNvPr id="20" name="图片 19" descr="ipadblank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330" y="1980565"/>
            <a:ext cx="2314575" cy="1828800"/>
          </a:xfrm>
          <a:prstGeom prst="rect">
            <a:avLst/>
          </a:prstGeom>
        </p:spPr>
      </p:pic>
      <p:pic>
        <p:nvPicPr>
          <p:cNvPr id="21" name="图片 20" descr="ipadblank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830" y="2312035"/>
            <a:ext cx="2314575" cy="1800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95" y="2202815"/>
            <a:ext cx="5746115" cy="1457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905" y="3898265"/>
            <a:ext cx="4490720" cy="165354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图片素材见右</a:t>
            </a:r>
            <a:endParaRPr lang="en-US" altLang="zh-CN"/>
          </a:p>
          <a:p>
            <a:r>
              <a:rPr b="1"/>
              <a:t>注意：</a:t>
            </a:r>
            <a:r>
              <a:rPr lang="en-US" altLang="zh-CN" b="1"/>
              <a:t>display:inline -&gt; display:inline-block</a:t>
            </a:r>
            <a:endParaRPr lang="en-US" altLang="zh-CN" b="1"/>
          </a:p>
          <a:p>
            <a:r>
              <a:rPr>
                <a:sym typeface="+mn-ea"/>
              </a:rPr>
              <a:t>点击</a:t>
            </a:r>
            <a:r>
              <a:rPr>
                <a:sym typeface="+mn-ea"/>
              </a:rPr>
              <a:t>桂林山水</a:t>
            </a:r>
            <a:r>
              <a:rPr>
                <a:sym typeface="+mn-ea"/>
              </a:rPr>
              <a:t>图片会显示无缩放的大图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3305" y="4519295"/>
            <a:ext cx="3788410" cy="16579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上机实验（五），</a:t>
            </a:r>
            <a:r>
              <a:rPr lang="en-US" altLang="zh-CN"/>
              <a:t>P86-87</a:t>
            </a:r>
            <a:endParaRPr lang="en-US" altLang="zh-CN"/>
          </a:p>
        </p:txBody>
      </p:sp>
      <p:pic>
        <p:nvPicPr>
          <p:cNvPr id="5" name="图片 4" descr="eg_cu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835" y="1285240"/>
            <a:ext cx="476250" cy="476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3450" y="1244600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实现如下图所示效果：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161540"/>
            <a:ext cx="6379845" cy="3516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305" y="1206500"/>
            <a:ext cx="2540000" cy="1905000"/>
          </a:xfrm>
          <a:prstGeom prst="rect">
            <a:avLst/>
          </a:prstGeom>
        </p:spPr>
      </p:pic>
      <p:pic>
        <p:nvPicPr>
          <p:cNvPr id="9" name="图片 8" descr="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05" y="831850"/>
            <a:ext cx="4953000" cy="3289300"/>
          </a:xfrm>
          <a:prstGeom prst="rect">
            <a:avLst/>
          </a:prstGeom>
        </p:spPr>
      </p:pic>
      <p:pic>
        <p:nvPicPr>
          <p:cNvPr id="10" name="图片 9" descr="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05" y="889000"/>
            <a:ext cx="5080000" cy="3810000"/>
          </a:xfrm>
          <a:prstGeom prst="rect">
            <a:avLst/>
          </a:prstGeom>
        </p:spPr>
      </p:pic>
      <p:pic>
        <p:nvPicPr>
          <p:cNvPr id="11" name="图片 10" descr="t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305" y="1250950"/>
            <a:ext cx="4953000" cy="3721100"/>
          </a:xfrm>
          <a:prstGeom prst="rect">
            <a:avLst/>
          </a:prstGeom>
        </p:spPr>
      </p:pic>
      <p:pic>
        <p:nvPicPr>
          <p:cNvPr id="12" name="图片 11" descr="t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305" y="1822450"/>
            <a:ext cx="5080000" cy="3213100"/>
          </a:xfrm>
          <a:prstGeom prst="rect">
            <a:avLst/>
          </a:prstGeom>
        </p:spPr>
      </p:pic>
      <p:pic>
        <p:nvPicPr>
          <p:cNvPr id="13" name="图片 12" descr="t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805" y="2705100"/>
            <a:ext cx="5080000" cy="2082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上机实验（五），</a:t>
            </a:r>
            <a:r>
              <a:rPr lang="en-US" altLang="zh-CN"/>
              <a:t>P86-87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0" y="3063240"/>
            <a:ext cx="7287895" cy="1850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2285" y="5207000"/>
            <a:ext cx="81781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页面效果如上图，采用无序列表加载</a:t>
            </a:r>
            <a:r>
              <a:rPr lang="en-US" altLang="zh-CN" sz="1400"/>
              <a:t>5</a:t>
            </a:r>
            <a:r>
              <a:rPr lang="zh-CN" altLang="en-US" sz="1400">
                <a:sym typeface="+mn-ea"/>
              </a:rPr>
              <a:t>幅</a:t>
            </a:r>
            <a:r>
              <a:rPr lang="zh-CN" altLang="en-US" sz="1400"/>
              <a:t>图像，</a:t>
            </a:r>
            <a:r>
              <a:rPr lang="zh-CN" altLang="en-US" sz="1400">
                <a:solidFill>
                  <a:srgbClr val="FF0000"/>
                </a:solidFill>
              </a:rPr>
              <a:t>并利用</a:t>
            </a:r>
            <a:r>
              <a:rPr lang="en-US" altLang="zh-CN" sz="1400">
                <a:solidFill>
                  <a:srgbClr val="FF0000"/>
                </a:solidFill>
              </a:rPr>
              <a:t>marquee</a:t>
            </a:r>
            <a:r>
              <a:rPr lang="zh-CN" altLang="en-US" sz="1400">
                <a:solidFill>
                  <a:srgbClr val="FF0000"/>
                </a:solidFill>
              </a:rPr>
              <a:t>实现</a:t>
            </a:r>
            <a:r>
              <a:rPr lang="en-US" altLang="zh-CN" sz="1400">
                <a:solidFill>
                  <a:srgbClr val="FF0000"/>
                </a:solidFill>
              </a:rPr>
              <a:t>5</a:t>
            </a:r>
            <a:r>
              <a:rPr lang="zh-CN" altLang="en-US" sz="1400">
                <a:solidFill>
                  <a:srgbClr val="FF0000"/>
                </a:solidFill>
              </a:rPr>
              <a:t>幅图像</a:t>
            </a:r>
            <a:r>
              <a:rPr lang="zh-CN" altLang="en-US" sz="1400" b="1">
                <a:solidFill>
                  <a:srgbClr val="FF0000"/>
                </a:solidFill>
              </a:rPr>
              <a:t>从右向左，左右来回滚动</a:t>
            </a:r>
            <a:r>
              <a:rPr lang="zh-CN" altLang="en-US" sz="1400"/>
              <a:t>显示</a:t>
            </a:r>
            <a:endParaRPr lang="zh-CN" altLang="en-US" sz="1400"/>
          </a:p>
          <a:p>
            <a:r>
              <a:rPr lang="zh-CN" altLang="en-US" sz="1400"/>
              <a:t>  &lt;style type="text/css"&gt;</a:t>
            </a:r>
            <a:endParaRPr lang="zh-CN" altLang="en-US" sz="1400"/>
          </a:p>
          <a:p>
            <a:r>
              <a:rPr lang="zh-CN" altLang="en-US" sz="1400"/>
              <a:t>	img{width:100px;height:100px;border:2px #cc0066 ridge;}</a:t>
            </a:r>
            <a:endParaRPr lang="zh-CN" altLang="en-US" sz="1400"/>
          </a:p>
          <a:p>
            <a:r>
              <a:rPr lang="zh-CN" altLang="en-US" sz="1400"/>
              <a:t>	ul{list-style-type:none;}</a:t>
            </a:r>
            <a:endParaRPr lang="zh-CN" altLang="en-US" sz="1400"/>
          </a:p>
          <a:p>
            <a:r>
              <a:rPr lang="zh-CN" altLang="en-US" sz="1400"/>
              <a:t>	li{float:left;}</a:t>
            </a:r>
            <a:endParaRPr lang="zh-CN" altLang="en-US" sz="1400"/>
          </a:p>
          <a:p>
            <a:r>
              <a:rPr lang="zh-CN" altLang="en-US" sz="1400"/>
              <a:t>  &lt;/style&gt;</a:t>
            </a:r>
            <a:endParaRPr lang="zh-CN" altLang="en-US" sz="1400"/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实验（四）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文本，再次提醒注意图片链接要修改！文字要检查！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sz="1350">
                <a:sym typeface="+mn-ea"/>
              </a:rPr>
              <a:t>特殊规则：在首次启动评分时，如有相同错误</a:t>
            </a:r>
            <a:r>
              <a:rPr lang="zh-CN" altLang="en-US" sz="1350">
                <a:sym typeface="+mn-ea"/>
              </a:rPr>
              <a:t>，按相同人数</a:t>
            </a:r>
            <a:r>
              <a:rPr lang="en-US" altLang="zh-CN" sz="1350">
                <a:sym typeface="+mn-ea"/>
              </a:rPr>
              <a:t>*5</a:t>
            </a:r>
            <a:r>
              <a:rPr lang="zh-CN" altLang="en-US" sz="1350">
                <a:sym typeface="+mn-ea"/>
              </a:rPr>
              <a:t>，倒扣最后的通过得分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首次评分只提示有差错，不提示具体错误情况；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内容为主。特别的，在中文上下文中使用的半角标点，都改用全角标点，如半角的</a:t>
            </a:r>
            <a:r>
              <a:rPr lang="en-US" altLang="zh-CN"/>
              <a:t>()</a:t>
            </a:r>
            <a:r>
              <a:t>改为</a:t>
            </a:r>
            <a:r>
              <a:t>全角的（）等等。</a:t>
            </a:r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</a:p>
          <a:p>
            <a:pPr lvl="1"/>
            <a:r>
              <a:t>提交网站带来一些变化影响，记得查阅下页说明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提交网站引起的一些问题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标签的样式属性失效，需使用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HTML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使用类或</a:t>
            </a:r>
            <a:r>
              <a:rPr lang="en-US" altLang="zh-CN" sz="1600"/>
              <a:t>ID</a:t>
            </a:r>
            <a:r>
              <a:rPr lang="zh-CN" altLang="en-US" sz="1600"/>
              <a:t>选择器（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fc4b9428-186f-4374-a259-50424f2d2a3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演示</Application>
  <PresentationFormat>宽屏</PresentationFormat>
  <Paragraphs>47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上机实验（四），P71-72</vt:lpstr>
      <vt:lpstr>上机实验（五），P86-87</vt:lpstr>
      <vt:lpstr>上机实验（五），P86-87</vt:lpstr>
      <vt:lpstr>评分标准</vt:lpstr>
      <vt:lpstr>提交网站引起的一些问题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72</cp:revision>
  <dcterms:created xsi:type="dcterms:W3CDTF">2019-06-19T02:08:00Z</dcterms:created>
  <dcterms:modified xsi:type="dcterms:W3CDTF">2023-03-12T21:26:14Z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A42471DE2A674025B9F052ED956942D9</vt:lpwstr>
  </property>
</Properties>
</file>