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09" r:id="rId5"/>
    <p:sldId id="312" r:id="rId6"/>
    <p:sldId id="314" r:id="rId7"/>
    <p:sldId id="315" r:id="rId8"/>
    <p:sldId id="316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0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tags" Target="../tags/tag1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8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9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上机实验（六），</a:t>
            </a:r>
            <a:r>
              <a:rPr lang="en-US" altLang="zh-CN"/>
              <a:t>P107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640" y="942975"/>
            <a:ext cx="3533775" cy="330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4305935"/>
            <a:ext cx="6305550" cy="2171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9080" y="885190"/>
            <a:ext cx="46405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左上：</a:t>
            </a: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title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古诗排版</a:t>
            </a:r>
            <a:endParaRPr lang="en-US" altLang="zh-CN"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/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1.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使用标题</a:t>
            </a: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h+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段落</a:t>
            </a: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p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，隶书、居中；</a:t>
            </a:r>
            <a:endParaRPr lang="zh-CN" altLang="en-US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p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字体大小分别是默认、</a:t>
            </a: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150%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、</a:t>
            </a: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200%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和</a:t>
            </a: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250%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。</a:t>
            </a:r>
            <a:endParaRPr lang="en-US" altLang="zh-CN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左下：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title=h1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全局：楷体、蓝色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h1+h3+ul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2.1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斜体、加粗、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24px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、黑体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背景色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#9999cc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，字符间距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1px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红色，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18px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颜色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#0000cc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、背景色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#c0c0c0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、隶书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上机实验（七），</a:t>
            </a:r>
            <a:r>
              <a:rPr lang="en-US" altLang="zh-CN"/>
              <a:t>P119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2285" y="952500"/>
            <a:ext cx="8139430" cy="5420995"/>
          </a:xfrm>
        </p:spPr>
        <p:txBody>
          <a:bodyPr/>
          <a:p>
            <a:r>
              <a:rPr lang="en-US" altLang="zh-CN"/>
              <a:t>1</a:t>
            </a:r>
            <a:r>
              <a:t>，</a:t>
            </a:r>
            <a:r>
              <a:rPr lang="en-US" altLang="zh-CN"/>
              <a:t>title</a:t>
            </a:r>
            <a:r>
              <a:t>新闻</a:t>
            </a:r>
            <a:endParaRPr lang="en-US" altLang="zh-CN"/>
          </a:p>
          <a:p>
            <a:pPr lvl="1"/>
            <a:r>
              <a:t>采用内部样式表（而非外链）</a:t>
            </a:r>
          </a:p>
          <a:p>
            <a:pPr lvl="1"/>
            <a:r>
              <a:t>定义</a:t>
            </a:r>
            <a:r>
              <a:rPr lang="en-US" altLang="zh-CN"/>
              <a:t>2</a:t>
            </a:r>
            <a:r>
              <a:t>个图层，外图层包括</a:t>
            </a:r>
            <a:r>
              <a:rPr lang="en-US" altLang="zh-CN"/>
              <a:t>1</a:t>
            </a:r>
            <a:r>
              <a:t>个图像和</a:t>
            </a:r>
            <a:r>
              <a:rPr lang="en-US" altLang="zh-CN"/>
              <a:t>1</a:t>
            </a:r>
            <a:r>
              <a:t>个子图层</a:t>
            </a:r>
          </a:p>
          <a:p>
            <a:pPr lvl="1"/>
            <a:r>
              <a:t>子图层是</a:t>
            </a:r>
            <a:r>
              <a:rPr lang="en-US" altLang="zh-CN"/>
              <a:t>4</a:t>
            </a:r>
            <a:r>
              <a:t>行无序列表文字</a:t>
            </a:r>
          </a:p>
          <a:p>
            <a:pPr lvl="1"/>
            <a:r>
              <a:rPr>
                <a:sym typeface="+mn-ea"/>
              </a:rPr>
              <a:t>红色加粗几个词通过</a:t>
            </a:r>
            <a:r>
              <a:rPr lang="en-US" altLang="zh-CN"/>
              <a:t>span</a:t>
            </a:r>
            <a:r>
              <a:t>定义样式</a:t>
            </a:r>
          </a:p>
          <a:p>
            <a:pPr lvl="1"/>
            <a:r>
              <a:t>联建杯采用如下</a:t>
            </a:r>
            <a:r>
              <a:rPr>
                <a:sym typeface="+mn-ea"/>
              </a:rPr>
              <a:t>方式定义</a:t>
            </a:r>
            <a:endParaRPr>
              <a:sym typeface="+mn-ea"/>
            </a:endParaRPr>
          </a:p>
          <a:p>
            <a:pPr marL="342900" lvl="1" indent="0">
              <a:buNone/>
            </a:pPr>
            <a:r>
              <a:rPr lang="en-US" altLang="zh-CN"/>
              <a:t>.it{font-style:italic;font-size:24px;font-weight:bold;}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title</a:t>
            </a:r>
            <a:r>
              <a:rPr>
                <a:sym typeface="+mn-ea"/>
              </a:rPr>
              <a:t>匾牌设计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图层嵌入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，斜体、特粗（比加粗还粗）、</a:t>
            </a:r>
            <a:r>
              <a:rPr lang="en-US" altLang="zh-CN">
                <a:sym typeface="+mn-ea"/>
              </a:rPr>
              <a:t>70px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1.5</a:t>
            </a:r>
            <a:r>
              <a:rPr>
                <a:sym typeface="+mn-ea"/>
              </a:rPr>
              <a:t>行高、隶书，颜色#efedee，</a:t>
            </a:r>
            <a:r>
              <a:rPr lang="en-US" altLang="zh-CN" b="1">
                <a:sym typeface="+mn-ea"/>
              </a:rPr>
              <a:t>wpm</a:t>
            </a:r>
            <a:r>
              <a:rPr>
                <a:sym typeface="+mn-ea"/>
              </a:rPr>
              <a:t>自</a:t>
            </a:r>
            <a:r>
              <a:rPr>
                <a:sym typeface="+mn-ea"/>
              </a:rPr>
              <a:t>设</a:t>
            </a:r>
            <a:endParaRPr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#div</a:t>
            </a:r>
            <a:r>
              <a:rPr>
                <a:sym typeface="+mn-ea"/>
              </a:rPr>
              <a:t>的</a:t>
            </a:r>
            <a:r>
              <a:rPr>
                <a:sym typeface="+mn-ea"/>
              </a:rPr>
              <a:t>宽</a:t>
            </a:r>
            <a:r>
              <a:rPr lang="en-US" altLang="zh-CN">
                <a:sym typeface="+mn-ea"/>
              </a:rPr>
              <a:t>800px</a:t>
            </a:r>
            <a:r>
              <a:rPr>
                <a:sym typeface="+mn-ea"/>
              </a:rPr>
              <a:t>；高</a:t>
            </a:r>
            <a:r>
              <a:rPr lang="en-US" altLang="zh-CN">
                <a:sym typeface="+mn-ea"/>
              </a:rPr>
              <a:t>100px</a:t>
            </a:r>
            <a:r>
              <a:rPr>
                <a:sym typeface="+mn-ea"/>
              </a:rPr>
              <a:t>；边框</a:t>
            </a:r>
            <a:r>
              <a:rPr lang="en-US" altLang="zh-CN">
                <a:sym typeface="+mn-ea"/>
              </a:rPr>
              <a:t>20px</a:t>
            </a:r>
            <a:r>
              <a:rPr>
                <a:sym typeface="+mn-ea"/>
              </a:rPr>
              <a:t>；线型</a:t>
            </a:r>
            <a:r>
              <a:rPr lang="en-US" altLang="zh-CN">
                <a:sym typeface="+mn-ea"/>
              </a:rPr>
              <a:t>outset</a:t>
            </a:r>
            <a:r>
              <a:rPr>
                <a:sym typeface="+mn-ea"/>
              </a:rPr>
              <a:t>、颜色</a:t>
            </a:r>
            <a:r>
              <a:rPr lang="en-US" altLang="zh-CN">
                <a:sym typeface="+mn-ea"/>
              </a:rPr>
              <a:t>#ff0000</a:t>
            </a:r>
            <a:r>
              <a:rPr>
                <a:sym typeface="+mn-ea"/>
              </a:rPr>
              <a:t>；</a:t>
            </a:r>
            <a:r>
              <a:rPr>
                <a:sym typeface="+mn-ea"/>
              </a:rPr>
              <a:t>填充</a:t>
            </a:r>
            <a:r>
              <a:rPr lang="en-US" altLang="zh-CN">
                <a:sym typeface="+mn-ea"/>
              </a:rPr>
              <a:t>20px</a:t>
            </a:r>
            <a:r>
              <a:rPr>
                <a:sym typeface="+mn-ea"/>
              </a:rPr>
              <a:t>，边距</a:t>
            </a:r>
            <a:r>
              <a:rPr lang="en-US" altLang="zh-CN">
                <a:sym typeface="+mn-ea"/>
              </a:rPr>
              <a:t>100px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body</a:t>
            </a:r>
            <a:r>
              <a:rPr>
                <a:sym typeface="+mn-ea"/>
              </a:rPr>
              <a:t>样式所有内容</a:t>
            </a:r>
            <a:r>
              <a:rPr>
                <a:sym typeface="+mn-ea"/>
              </a:rPr>
              <a:t>居中</a:t>
            </a:r>
            <a:endParaRPr>
              <a:sym typeface="+mn-ea"/>
            </a:endParaRPr>
          </a:p>
          <a:p>
            <a:pPr marL="0" lvl="1" indent="0">
              <a:buNone/>
            </a:pPr>
          </a:p>
          <a:p>
            <a:pPr marL="342900" lvl="1" indent="0">
              <a:buNone/>
            </a:pPr>
          </a:p>
          <a:p/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86655" y="796925"/>
            <a:ext cx="3655060" cy="2370455"/>
          </a:xfrm>
          <a:prstGeom prst="rect">
            <a:avLst/>
          </a:prstGeom>
        </p:spPr>
      </p:pic>
      <p:pic>
        <p:nvPicPr>
          <p:cNvPr id="9" name="图片 8" descr="exp_8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75" y="196850"/>
            <a:ext cx="972820" cy="935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010" y="5121275"/>
            <a:ext cx="4944745" cy="12522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http://yywebsite.cn/webcheck/#/login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实验（六）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文本，再次提醒注意图片链接要修改！文字要检查！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提交后在特定时间（如下午</a:t>
            </a:r>
            <a:r>
              <a:rPr lang="en-US" altLang="zh-CN">
                <a:sym typeface="+mn-ea"/>
              </a:rPr>
              <a:t>4:40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5:00</a:t>
            </a:r>
            <a:r>
              <a:rPr>
                <a:sym typeface="+mn-ea"/>
              </a:rPr>
              <a:t>）启动评分，按最后一次提交的先后次序，第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个通过全部检查项的得</a:t>
            </a:r>
            <a:r>
              <a:rPr lang="en-US" altLang="zh-CN">
                <a:sym typeface="+mn-ea"/>
              </a:rPr>
              <a:t>100</a:t>
            </a:r>
            <a:r>
              <a:rPr>
                <a:sym typeface="+mn-ea"/>
              </a:rPr>
              <a:t>分；第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个通过全部检查项的得</a:t>
            </a:r>
            <a:r>
              <a:rPr lang="en-US" altLang="zh-CN">
                <a:sym typeface="+mn-ea"/>
              </a:rPr>
              <a:t>99</a:t>
            </a:r>
            <a:r>
              <a:rPr>
                <a:sym typeface="+mn-ea"/>
              </a:rPr>
              <a:t>分；依次类推；未全通过暂不赋分。</a:t>
            </a:r>
            <a:endParaRPr>
              <a:sym typeface="+mn-ea"/>
            </a:endParaRPr>
          </a:p>
          <a:p>
            <a:pPr marL="1371600" lvl="5"/>
            <a:r>
              <a:rPr lang="zh-CN" sz="1350">
                <a:sym typeface="+mn-ea"/>
              </a:rPr>
              <a:t>特殊规则：在首次启动评分时，如有相同错误</a:t>
            </a:r>
            <a:r>
              <a:rPr lang="zh-CN" altLang="en-US" sz="1350">
                <a:sym typeface="+mn-ea"/>
              </a:rPr>
              <a:t>，按相同人数</a:t>
            </a:r>
            <a:r>
              <a:rPr lang="en-US" altLang="zh-CN" sz="1350">
                <a:sym typeface="+mn-ea"/>
              </a:rPr>
              <a:t>*5</a:t>
            </a:r>
            <a:r>
              <a:rPr lang="zh-CN" altLang="en-US" sz="1350">
                <a:sym typeface="+mn-ea"/>
              </a:rPr>
              <a:t>，倒扣最后的通过得分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 altLang="en-US" sz="1350">
                <a:sym typeface="+mn-ea"/>
              </a:rPr>
              <a:t>第</a:t>
            </a:r>
            <a:r>
              <a:rPr lang="en-US" altLang="zh-CN" sz="1350">
                <a:sym typeface="+mn-ea"/>
              </a:rPr>
              <a:t>1</a:t>
            </a:r>
            <a:r>
              <a:rPr lang="zh-CN" altLang="en-US" sz="1350">
                <a:sym typeface="+mn-ea"/>
              </a:rPr>
              <a:t>、</a:t>
            </a:r>
            <a:r>
              <a:rPr lang="en-US" altLang="zh-CN" sz="1350">
                <a:sym typeface="+mn-ea"/>
              </a:rPr>
              <a:t>2</a:t>
            </a:r>
            <a:r>
              <a:rPr lang="zh-CN" altLang="en-US" sz="1350">
                <a:sym typeface="+mn-ea"/>
              </a:rPr>
              <a:t>次评分只提示有差错，不提示具体错误情况；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>
                <a:sym typeface="+mn-ea"/>
              </a:rPr>
              <a:t>次（如</a:t>
            </a:r>
            <a:r>
              <a:rPr lang="en-US" altLang="zh-CN">
                <a:sym typeface="+mn-ea"/>
              </a:rPr>
              <a:t>5:20</a:t>
            </a:r>
            <a:r>
              <a:rPr lang="zh-CN" altLang="en-US">
                <a:sym typeface="+mn-ea"/>
              </a:rPr>
              <a:t>）启动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次评分，按首评后的最后一次提交次序检查，给</a:t>
            </a:r>
            <a:r>
              <a:rPr lang="zh-CN" altLang="en-US">
                <a:sym typeface="+mn-ea"/>
              </a:rPr>
              <a:t>通过全部检查项</a:t>
            </a:r>
            <a:r>
              <a:rPr lang="zh-CN" altLang="en-US">
                <a:sym typeface="+mn-ea"/>
              </a:rPr>
              <a:t>的赋分，但最高分比首评得分的最低分再少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分；检查仍有差错的，给出具体错误提示</a:t>
            </a:r>
            <a:endParaRPr lang="zh-CN" altLang="en-US">
              <a:sym typeface="+mn-ea"/>
            </a:endParaRPr>
          </a:p>
          <a:p>
            <a:pPr marL="1371600" lvl="5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次（如</a:t>
            </a:r>
            <a:r>
              <a:rPr lang="en-US" altLang="zh-CN">
                <a:sym typeface="+mn-ea"/>
              </a:rPr>
              <a:t>7:00</a:t>
            </a:r>
            <a:r>
              <a:rPr lang="zh-CN" altLang="en-US">
                <a:sym typeface="+mn-ea"/>
              </a:rPr>
              <a:t>）启动第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次评分，</a:t>
            </a:r>
            <a:r>
              <a:rPr lang="zh-CN" altLang="en-US">
                <a:sym typeface="+mn-ea"/>
              </a:rPr>
              <a:t>按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评后的最后一次提交次序，给通过全部检查项的赋分，但最高分比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分。第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次评分仍有差错（有效提交）的，记为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内容为主。特别的，在中文上下文中使用的半角标点，都改用全角标点，如半角的</a:t>
            </a:r>
            <a:r>
              <a:rPr lang="en-US" altLang="zh-CN">
                <a:sym typeface="+mn-ea"/>
              </a:rPr>
              <a:t>“</a:t>
            </a:r>
            <a:r>
              <a:rPr lang="en-US" altLang="zh-CN"/>
              <a:t>”</a:t>
            </a:r>
            <a:r>
              <a:t>改为全角的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“”</a:t>
            </a:r>
            <a:r>
              <a:t>等等。</a:t>
            </a:r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使用</a:t>
            </a:r>
            <a:r>
              <a:rPr lang="en-US" altLang="zh-CN"/>
              <a:t>CSS</a:t>
            </a:r>
            <a:r>
              <a:t>而不是</a:t>
            </a:r>
            <a:r>
              <a:rPr lang="en-US" altLang="zh-CN"/>
              <a:t>HTML</a:t>
            </a:r>
            <a:r>
              <a:t>的样式属性来实现所需样式</a:t>
            </a:r>
          </a:p>
          <a:p>
            <a:pPr lvl="1"/>
            <a:r>
              <a:t>提交网站带来一些变化影响，记得查阅下页说明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提交网站引起的一些问题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标签的样式属性失效，需使用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HTML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除明确说明外，禁用</a:t>
            </a:r>
            <a:r>
              <a:rPr lang="en-US" altLang="zh-CN" sz="1600"/>
              <a:t>div</a:t>
            </a:r>
            <a:r>
              <a:rPr lang="zh-CN" altLang="en-US" sz="1600"/>
              <a:t>标签选择器，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使用类或</a:t>
            </a:r>
            <a:r>
              <a:rPr lang="en-US" altLang="zh-CN" sz="1600"/>
              <a:t>ID</a:t>
            </a:r>
            <a:r>
              <a:rPr lang="zh-CN" altLang="en-US" sz="1600"/>
              <a:t>选择器（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60350" y="952500"/>
          <a:ext cx="1224280" cy="4424680"/>
        </p:xfrm>
        <a:graphic>
          <a:graphicData uri="http://schemas.openxmlformats.org/drawingml/2006/table">
            <a:tbl>
              <a:tblPr/>
              <a:tblGrid>
                <a:gridCol w="554990"/>
                <a:gridCol w="669290"/>
              </a:tblGrid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</a:t>
                      </a:r>
                      <a:endParaRPr lang="en-US" altLang="zh-CN" sz="11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祖力甫哈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方秋慧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钟其康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郑楷杰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叶树今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郭秀川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金睿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李志鹏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樊林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张博钧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冯家伟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杨佳壤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陈建文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邓自然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吴京鸿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338580" y="914400"/>
          <a:ext cx="1784350" cy="3378200"/>
        </p:xfrm>
        <a:graphic>
          <a:graphicData uri="http://schemas.openxmlformats.org/drawingml/2006/table">
            <a:tbl>
              <a:tblPr/>
              <a:tblGrid>
                <a:gridCol w="685800"/>
                <a:gridCol w="109855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实验（一）Google搜索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祖力甫哈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方秋慧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钟其康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郑楷杰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叶树今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郭秀川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金睿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李志鹏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樊林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张博钧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冯家伟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陈建文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吴京鸿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吴克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雷嗣宇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邱祝华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978150" y="43180"/>
          <a:ext cx="1480820" cy="6814820"/>
        </p:xfrm>
        <a:graphic>
          <a:graphicData uri="http://schemas.openxmlformats.org/drawingml/2006/table">
            <a:tbl>
              <a:tblPr/>
              <a:tblGrid>
                <a:gridCol w="569595"/>
                <a:gridCol w="911225"/>
              </a:tblGrid>
              <a:tr h="247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实验（二）自荐信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祖力甫哈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方秋慧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钟其康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郑楷杰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叶树今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郭秀川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金睿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李志鹏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樊林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周锐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张博钧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冯家伟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杨澳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陈建文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吴京鸿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吴克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雷嗣宇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邱祝华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邓自然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陈泽铭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郭旭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罗昊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周澔宏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西尔扎提·艾尔肯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骆艺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杨佳壤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马永赫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陳紹源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向振铖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邓宣润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温厚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麦英杰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杨斐然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史彬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林志強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何振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王梓赫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蔡锦鹏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任昊杰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王梓淯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谭嘉豪</a:t>
                      </a:r>
                      <a:endParaRPr lang="zh-CN" altLang="en-US" sz="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403725" y="800608"/>
          <a:ext cx="1235710" cy="4680585"/>
        </p:xfrm>
        <a:graphic>
          <a:graphicData uri="http://schemas.openxmlformats.org/drawingml/2006/table">
            <a:tbl>
              <a:tblPr/>
              <a:tblGrid>
                <a:gridCol w="617855"/>
                <a:gridCol w="617855"/>
              </a:tblGrid>
              <a:tr h="522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实验（二）数学方程式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祖力甫哈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方秋慧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钟其康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郑楷杰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叶树今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郭秀川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金睿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李志鹏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樊林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周锐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张博钧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冯家伟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杨澳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陈建文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吴京鸿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吴克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罗昊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西尔扎提·艾尔肯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杨佳壤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5684520" y="800608"/>
          <a:ext cx="1371600" cy="3556000"/>
        </p:xfrm>
        <a:graphic>
          <a:graphicData uri="http://schemas.openxmlformats.org/drawingml/2006/table">
            <a:tbl>
              <a:tblPr/>
              <a:tblGrid>
                <a:gridCol w="639445"/>
                <a:gridCol w="639445"/>
              </a:tblGrid>
              <a:tr h="523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实验（三）windows不同版本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祖力甫哈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方秋慧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钟其康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郑楷杰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叶树今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郭秀川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金睿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李志鹏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樊林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周锐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张博钧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冯家伟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陳紹源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杨澳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吴京鸿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吴克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陈泽铭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马永赫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苏涵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7505700" y="43180"/>
          <a:ext cx="1592580" cy="6760210"/>
        </p:xfrm>
        <a:graphic>
          <a:graphicData uri="http://schemas.openxmlformats.org/drawingml/2006/table">
            <a:tbl>
              <a:tblPr/>
              <a:tblGrid>
                <a:gridCol w="796290"/>
                <a:gridCol w="796290"/>
              </a:tblGrid>
              <a:tr h="2755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实验（三）图书奖公示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祖力甫哈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方秋慧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钟其康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郑楷杰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叶树今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郭秀川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金睿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李志鹏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樊林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周锐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张博钧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冯家伟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陳紹源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罗昊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杨澳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吴京鸿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吴克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陈泽铭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马永赫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苏涵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杨佳壤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雷嗣宇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邓自然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杨斐然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张霄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西尔扎提·艾尔肯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任昊杰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邱祝华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麦英杰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林志強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向振铖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张琛溪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王梓赫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史彬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李佳鹏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骆艺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杨端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郭旭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李辰扬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温厚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蔡锦鹏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陈建文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邓宣润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王梓淯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何振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周澔宏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谭嘉豪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UNIT_PLACING_PICTURE_USER_VIEWPORT" val="{&quot;height&quot;:5205,&quot;width&quot;:5565}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UNIT_PLACING_PICTURE_USER_VIEWPORT" val="{&quot;height&quot;:3733,&quot;width&quot;:5756}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7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9.xml><?xml version="1.0" encoding="utf-8"?>
<p:tagLst xmlns:p="http://schemas.openxmlformats.org/presentationml/2006/main">
  <p:tag name="KSO_WM_UNIT_TABLE_BEAUTIFY" val="smartTable{32241890-3e33-4e1d-baf2-f489ae1c9302}"/>
  <p:tag name="TABLE_ENDDRAG_ORIGIN_RECT" val="141*321"/>
  <p:tag name="TABLE_ENDDRAG_RECT" val="20*75*141*32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ABLE_BEAUTIFY" val="smartTable{806f7da0-d041-4ae8-8257-09e285f04685}"/>
</p:tagLst>
</file>

<file path=ppt/tags/tag201.xml><?xml version="1.0" encoding="utf-8"?>
<p:tagLst xmlns:p="http://schemas.openxmlformats.org/presentationml/2006/main">
  <p:tag name="KSO_WM_UNIT_TABLE_BEAUTIFY" val="smartTable{37699531-3ece-429f-b770-469826676d93}"/>
  <p:tag name="TABLE_ENDDRAG_ORIGIN_RECT" val="116*536"/>
  <p:tag name="TABLE_ENDDRAG_RECT" val="302*3*116*536"/>
</p:tagLst>
</file>

<file path=ppt/tags/tag202.xml><?xml version="1.0" encoding="utf-8"?>
<p:tagLst xmlns:p="http://schemas.openxmlformats.org/presentationml/2006/main">
  <p:tag name="KSO_WM_UNIT_TABLE_BEAUTIFY" val="smartTable{9e1a22b1-d40c-4ef3-8a84-e6e6fccacf26}"/>
</p:tagLst>
</file>

<file path=ppt/tags/tag203.xml><?xml version="1.0" encoding="utf-8"?>
<p:tagLst xmlns:p="http://schemas.openxmlformats.org/presentationml/2006/main">
  <p:tag name="KSO_WM_UNIT_TABLE_BEAUTIFY" val="smartTable{56b5cc34-d432-4af3-8a04-63fc4d296e14}"/>
</p:tagLst>
</file>

<file path=ppt/tags/tag204.xml><?xml version="1.0" encoding="utf-8"?>
<p:tagLst xmlns:p="http://schemas.openxmlformats.org/presentationml/2006/main">
  <p:tag name="KSO_WM_UNIT_TABLE_BEAUTIFY" val="smartTable{dcf5cd7e-d1a8-4a62-87de-d0ddc0e76fd4}"/>
  <p:tag name="TABLE_ENDDRAG_ORIGIN_RECT" val="107*533"/>
  <p:tag name="TABLE_ENDDRAG_RECT" val="608*3*107*533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206.xml><?xml version="1.0" encoding="utf-8"?>
<p:tagLst xmlns:p="http://schemas.openxmlformats.org/presentationml/2006/main">
  <p:tag name="KSO_WM_DOC_GUID" val="{cf0e3bb2-dbd9-4304-90c7-2348b7bef669}"/>
  <p:tag name="COMMONDATA" val="eyJoZGlkIjoiZTZiMGM5MmQ4ZjdjYWQzZmJhMGMwZDExYjZjYjk1ZWEifQ=="/>
  <p:tag name="KSO_WPP_MARK_KEY" val="a900f0fd-dc4c-46d9-8d9a-a417061138e5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1899</Words>
  <Application>WPS 演示</Application>
  <PresentationFormat>宽屏</PresentationFormat>
  <Paragraphs>728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楷体</vt:lpstr>
      <vt:lpstr>Arial Unicode MS</vt:lpstr>
      <vt:lpstr>Office 主题​​</vt:lpstr>
      <vt:lpstr>Web编程</vt:lpstr>
      <vt:lpstr>上机实验（六），P107</vt:lpstr>
      <vt:lpstr>上机实验（七），P119</vt:lpstr>
      <vt:lpstr>评分标准</vt:lpstr>
      <vt:lpstr>提交网站引起的一些问题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85</cp:revision>
  <dcterms:created xsi:type="dcterms:W3CDTF">2019-06-19T02:08:00Z</dcterms:created>
  <dcterms:modified xsi:type="dcterms:W3CDTF">2023-03-19T22:09:52Z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B0EB7957225C4CE58ED4FBC30FBAC199</vt:lpwstr>
  </property>
</Properties>
</file>