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0" r:id="rId14"/>
    <p:sldId id="271" r:id="rId15"/>
    <p:sldId id="273" r:id="rId16"/>
    <p:sldId id="274" r:id="rId17"/>
    <p:sldId id="268" r:id="rId18"/>
    <p:sldId id="264" r:id="rId19"/>
    <p:sldId id="275" r:id="rId20"/>
    <p:sldId id="276" r:id="rId21"/>
    <p:sldId id="277" r:id="rId22"/>
    <p:sldId id="278" r:id="rId23"/>
  </p:sldIdLst>
  <p:sldSz cx="9144000" cy="6858000" type="screen4x3"/>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1507BF0-A3F8-4B1A-941F-A40B8F5547D0}" type="datetimeFigureOut">
              <a:rPr lang="es-HN" smtClean="0"/>
              <a:t>12/11/2012</a:t>
            </a:fld>
            <a:endParaRPr lang="es-HN"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HN"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1EE8E74-1A54-4308-853A-1D3B89A4BD55}" type="slidenum">
              <a:rPr lang="es-HN" smtClean="0"/>
              <a:t>‹Nº›</a:t>
            </a:fld>
            <a:endParaRPr lang="es-HN"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5" name="Footer Placeholder 4"/>
          <p:cNvSpPr>
            <a:spLocks noGrp="1"/>
          </p:cNvSpPr>
          <p:nvPr>
            <p:ph type="ftr" sz="quarter" idx="11"/>
          </p:nvPr>
        </p:nvSpPr>
        <p:spPr/>
        <p:txBody>
          <a:bodyPr/>
          <a:lstStyle/>
          <a:p>
            <a:endParaRPr lang="es-HN" dirty="0"/>
          </a:p>
        </p:txBody>
      </p:sp>
      <p:sp>
        <p:nvSpPr>
          <p:cNvPr id="6" name="Slide Number Placeholder 5"/>
          <p:cNvSpPr>
            <a:spLocks noGrp="1"/>
          </p:cNvSpPr>
          <p:nvPr>
            <p:ph type="sldNum" sz="quarter" idx="12"/>
          </p:nvPr>
        </p:nvSpPr>
        <p:spPr/>
        <p:txBody>
          <a:bodyPr/>
          <a:lstStyle/>
          <a:p>
            <a:fld id="{C1EE8E74-1A54-4308-853A-1D3B89A4BD55}" type="slidenum">
              <a:rPr lang="es-HN" smtClean="0"/>
              <a:t>‹Nº›</a:t>
            </a:fld>
            <a:endParaRPr lang="es-H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5" name="Footer Placeholder 4"/>
          <p:cNvSpPr>
            <a:spLocks noGrp="1"/>
          </p:cNvSpPr>
          <p:nvPr>
            <p:ph type="ftr" sz="quarter" idx="11"/>
          </p:nvPr>
        </p:nvSpPr>
        <p:spPr/>
        <p:txBody>
          <a:bodyPr/>
          <a:lstStyle/>
          <a:p>
            <a:endParaRPr lang="es-HN" dirty="0"/>
          </a:p>
        </p:txBody>
      </p:sp>
      <p:sp>
        <p:nvSpPr>
          <p:cNvPr id="6" name="Slide Number Placeholder 5"/>
          <p:cNvSpPr>
            <a:spLocks noGrp="1"/>
          </p:cNvSpPr>
          <p:nvPr>
            <p:ph type="sldNum" sz="quarter" idx="12"/>
          </p:nvPr>
        </p:nvSpPr>
        <p:spPr/>
        <p:txBody>
          <a:bodyPr/>
          <a:lstStyle/>
          <a:p>
            <a:fld id="{C1EE8E74-1A54-4308-853A-1D3B89A4BD55}" type="slidenum">
              <a:rPr lang="es-HN" smtClean="0"/>
              <a:t>‹Nº›</a:t>
            </a:fld>
            <a:endParaRPr lang="es-H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5" name="Footer Placeholder 4"/>
          <p:cNvSpPr>
            <a:spLocks noGrp="1"/>
          </p:cNvSpPr>
          <p:nvPr>
            <p:ph type="ftr" sz="quarter" idx="11"/>
          </p:nvPr>
        </p:nvSpPr>
        <p:spPr/>
        <p:txBody>
          <a:bodyPr/>
          <a:lstStyle/>
          <a:p>
            <a:endParaRPr lang="es-HN" dirty="0"/>
          </a:p>
        </p:txBody>
      </p:sp>
      <p:sp>
        <p:nvSpPr>
          <p:cNvPr id="6" name="Slide Number Placeholder 5"/>
          <p:cNvSpPr>
            <a:spLocks noGrp="1"/>
          </p:cNvSpPr>
          <p:nvPr>
            <p:ph type="sldNum" sz="quarter" idx="12"/>
          </p:nvPr>
        </p:nvSpPr>
        <p:spPr/>
        <p:txBody>
          <a:bodyPr/>
          <a:lstStyle/>
          <a:p>
            <a:fld id="{C1EE8E74-1A54-4308-853A-1D3B89A4BD55}" type="slidenum">
              <a:rPr lang="es-HN" smtClean="0"/>
              <a:t>‹Nº›</a:t>
            </a:fld>
            <a:endParaRPr lang="es-H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5" name="Footer Placeholder 4"/>
          <p:cNvSpPr>
            <a:spLocks noGrp="1"/>
          </p:cNvSpPr>
          <p:nvPr>
            <p:ph type="ftr" sz="quarter" idx="11"/>
          </p:nvPr>
        </p:nvSpPr>
        <p:spPr/>
        <p:txBody>
          <a:bodyPr/>
          <a:lstStyle/>
          <a:p>
            <a:endParaRPr lang="es-HN" dirty="0"/>
          </a:p>
        </p:txBody>
      </p:sp>
      <p:sp>
        <p:nvSpPr>
          <p:cNvPr id="6" name="Slide Number Placeholder 5"/>
          <p:cNvSpPr>
            <a:spLocks noGrp="1"/>
          </p:cNvSpPr>
          <p:nvPr>
            <p:ph type="sldNum" sz="quarter" idx="12"/>
          </p:nvPr>
        </p:nvSpPr>
        <p:spPr/>
        <p:txBody>
          <a:bodyPr/>
          <a:lstStyle/>
          <a:p>
            <a:fld id="{C1EE8E74-1A54-4308-853A-1D3B89A4BD55}" type="slidenum">
              <a:rPr lang="es-HN" smtClean="0"/>
              <a:t>‹Nº›</a:t>
            </a:fld>
            <a:endParaRPr lang="es-H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6" name="Footer Placeholder 5"/>
          <p:cNvSpPr>
            <a:spLocks noGrp="1"/>
          </p:cNvSpPr>
          <p:nvPr>
            <p:ph type="ftr" sz="quarter" idx="11"/>
          </p:nvPr>
        </p:nvSpPr>
        <p:spPr/>
        <p:txBody>
          <a:bodyPr/>
          <a:lstStyle/>
          <a:p>
            <a:endParaRPr lang="es-HN" dirty="0"/>
          </a:p>
        </p:txBody>
      </p:sp>
      <p:sp>
        <p:nvSpPr>
          <p:cNvPr id="7" name="Slide Number Placeholder 6"/>
          <p:cNvSpPr>
            <a:spLocks noGrp="1"/>
          </p:cNvSpPr>
          <p:nvPr>
            <p:ph type="sldNum" sz="quarter" idx="12"/>
          </p:nvPr>
        </p:nvSpPr>
        <p:spPr/>
        <p:txBody>
          <a:bodyPr/>
          <a:lstStyle/>
          <a:p>
            <a:fld id="{C1EE8E74-1A54-4308-853A-1D3B89A4BD55}" type="slidenum">
              <a:rPr lang="es-HN" smtClean="0"/>
              <a:t>‹Nº›</a:t>
            </a:fld>
            <a:endParaRPr lang="es-HN" dirty="0"/>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8" name="Footer Placeholder 7"/>
          <p:cNvSpPr>
            <a:spLocks noGrp="1"/>
          </p:cNvSpPr>
          <p:nvPr>
            <p:ph type="ftr" sz="quarter" idx="11"/>
          </p:nvPr>
        </p:nvSpPr>
        <p:spPr/>
        <p:txBody>
          <a:bodyPr/>
          <a:lstStyle/>
          <a:p>
            <a:endParaRPr lang="es-HN" dirty="0"/>
          </a:p>
        </p:txBody>
      </p:sp>
      <p:sp>
        <p:nvSpPr>
          <p:cNvPr id="9" name="Slide Number Placeholder 8"/>
          <p:cNvSpPr>
            <a:spLocks noGrp="1"/>
          </p:cNvSpPr>
          <p:nvPr>
            <p:ph type="sldNum" sz="quarter" idx="12"/>
          </p:nvPr>
        </p:nvSpPr>
        <p:spPr/>
        <p:txBody>
          <a:bodyPr/>
          <a:lstStyle/>
          <a:p>
            <a:fld id="{C1EE8E74-1A54-4308-853A-1D3B89A4BD55}" type="slidenum">
              <a:rPr lang="es-HN" smtClean="0"/>
              <a:t>‹Nº›</a:t>
            </a:fld>
            <a:endParaRPr lang="es-H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4" name="Footer Placeholder 3"/>
          <p:cNvSpPr>
            <a:spLocks noGrp="1"/>
          </p:cNvSpPr>
          <p:nvPr>
            <p:ph type="ftr" sz="quarter" idx="11"/>
          </p:nvPr>
        </p:nvSpPr>
        <p:spPr/>
        <p:txBody>
          <a:bodyPr/>
          <a:lstStyle/>
          <a:p>
            <a:endParaRPr lang="es-HN" dirty="0"/>
          </a:p>
        </p:txBody>
      </p:sp>
      <p:sp>
        <p:nvSpPr>
          <p:cNvPr id="5" name="Slide Number Placeholder 4"/>
          <p:cNvSpPr>
            <a:spLocks noGrp="1"/>
          </p:cNvSpPr>
          <p:nvPr>
            <p:ph type="sldNum" sz="quarter" idx="12"/>
          </p:nvPr>
        </p:nvSpPr>
        <p:spPr/>
        <p:txBody>
          <a:bodyPr/>
          <a:lstStyle/>
          <a:p>
            <a:fld id="{C1EE8E74-1A54-4308-853A-1D3B89A4BD55}" type="slidenum">
              <a:rPr lang="es-HN" smtClean="0"/>
              <a:t>‹Nº›</a:t>
            </a:fld>
            <a:endParaRPr lang="es-H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3" name="Footer Placeholder 2"/>
          <p:cNvSpPr>
            <a:spLocks noGrp="1"/>
          </p:cNvSpPr>
          <p:nvPr>
            <p:ph type="ftr" sz="quarter" idx="11"/>
          </p:nvPr>
        </p:nvSpPr>
        <p:spPr/>
        <p:txBody>
          <a:bodyPr/>
          <a:lstStyle/>
          <a:p>
            <a:endParaRPr lang="es-HN" dirty="0"/>
          </a:p>
        </p:txBody>
      </p:sp>
      <p:sp>
        <p:nvSpPr>
          <p:cNvPr id="4" name="Slide Number Placeholder 3"/>
          <p:cNvSpPr>
            <a:spLocks noGrp="1"/>
          </p:cNvSpPr>
          <p:nvPr>
            <p:ph type="sldNum" sz="quarter" idx="12"/>
          </p:nvPr>
        </p:nvSpPr>
        <p:spPr/>
        <p:txBody>
          <a:bodyPr/>
          <a:lstStyle/>
          <a:p>
            <a:fld id="{C1EE8E74-1A54-4308-853A-1D3B89A4BD55}" type="slidenum">
              <a:rPr lang="es-HN" smtClean="0"/>
              <a:t>‹Nº›</a:t>
            </a:fld>
            <a:endParaRPr lang="es-H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7" name="Slide Number Placeholder 6"/>
          <p:cNvSpPr>
            <a:spLocks noGrp="1"/>
          </p:cNvSpPr>
          <p:nvPr>
            <p:ph type="sldNum" sz="quarter" idx="12"/>
          </p:nvPr>
        </p:nvSpPr>
        <p:spPr/>
        <p:txBody>
          <a:bodyPr/>
          <a:lstStyle/>
          <a:p>
            <a:fld id="{C1EE8E74-1A54-4308-853A-1D3B89A4BD55}" type="slidenum">
              <a:rPr lang="es-HN" smtClean="0"/>
              <a:t>‹Nº›</a:t>
            </a:fld>
            <a:endParaRPr lang="es-HN"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HN"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1507BF0-A3F8-4B1A-941F-A40B8F5547D0}" type="datetimeFigureOut">
              <a:rPr lang="es-HN" smtClean="0"/>
              <a:t>12/11/2012</a:t>
            </a:fld>
            <a:endParaRPr lang="es-HN"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HN" dirty="0"/>
          </a:p>
        </p:txBody>
      </p:sp>
      <p:sp>
        <p:nvSpPr>
          <p:cNvPr id="7" name="Slide Number Placeholder 6"/>
          <p:cNvSpPr>
            <a:spLocks noGrp="1"/>
          </p:cNvSpPr>
          <p:nvPr>
            <p:ph type="sldNum" sz="quarter" idx="12"/>
          </p:nvPr>
        </p:nvSpPr>
        <p:spPr/>
        <p:txBody>
          <a:bodyPr/>
          <a:lstStyle/>
          <a:p>
            <a:fld id="{C1EE8E74-1A54-4308-853A-1D3B89A4BD55}" type="slidenum">
              <a:rPr lang="es-HN" smtClean="0"/>
              <a:t>‹Nº›</a:t>
            </a:fld>
            <a:endParaRPr lang="es-H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1507BF0-A3F8-4B1A-941F-A40B8F5547D0}" type="datetimeFigureOut">
              <a:rPr lang="es-HN" smtClean="0"/>
              <a:t>12/11/2012</a:t>
            </a:fld>
            <a:endParaRPr lang="es-HN"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HN"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1EE8E74-1A54-4308-853A-1D3B89A4BD55}" type="slidenum">
              <a:rPr lang="es-HN" smtClean="0"/>
              <a:t>‹Nº›</a:t>
            </a:fld>
            <a:endParaRPr lang="es-H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15522" y="3068960"/>
            <a:ext cx="3313355" cy="838064"/>
          </a:xfrm>
        </p:spPr>
        <p:txBody>
          <a:bodyPr>
            <a:noAutofit/>
          </a:bodyPr>
          <a:lstStyle/>
          <a:p>
            <a:pPr algn="ctr"/>
            <a:r>
              <a:rPr lang="en-US" sz="6000" b="1" dirty="0" smtClean="0">
                <a:latin typeface="Aharoni" pitchFamily="2" charset="-79"/>
                <a:cs typeface="Aharoni" pitchFamily="2" charset="-79"/>
              </a:rPr>
              <a:t>IHCAFE</a:t>
            </a:r>
            <a:endParaRPr lang="es-HN" sz="6000" b="1" dirty="0">
              <a:latin typeface="Aharoni" pitchFamily="2" charset="-79"/>
              <a:cs typeface="Aharoni" pitchFamily="2" charset="-79"/>
            </a:endParaRPr>
          </a:p>
        </p:txBody>
      </p:sp>
      <p:sp>
        <p:nvSpPr>
          <p:cNvPr id="3" name="2 Subtítulo"/>
          <p:cNvSpPr>
            <a:spLocks noGrp="1"/>
          </p:cNvSpPr>
          <p:nvPr>
            <p:ph type="subTitle" idx="1"/>
          </p:nvPr>
        </p:nvSpPr>
        <p:spPr>
          <a:xfrm>
            <a:off x="4733365" y="4653136"/>
            <a:ext cx="3309803" cy="1368152"/>
          </a:xfrm>
        </p:spPr>
        <p:txBody>
          <a:bodyPr>
            <a:normAutofit/>
          </a:bodyPr>
          <a:lstStyle/>
          <a:p>
            <a:pPr algn="ctr"/>
            <a:r>
              <a:rPr lang="en-US" b="1" dirty="0" smtClean="0"/>
              <a:t>PRESENTADO POR:</a:t>
            </a:r>
          </a:p>
          <a:p>
            <a:pPr algn="ctr"/>
            <a:r>
              <a:rPr lang="en-US" sz="2800" dirty="0" smtClean="0"/>
              <a:t>ANGEL RAMON PAZ LOPEZ</a:t>
            </a:r>
            <a:endParaRPr lang="es-HN" sz="2800" dirty="0"/>
          </a:p>
        </p:txBody>
      </p:sp>
      <p:sp>
        <p:nvSpPr>
          <p:cNvPr id="4" name="3 CuadroTexto"/>
          <p:cNvSpPr txBox="1"/>
          <p:nvPr/>
        </p:nvSpPr>
        <p:spPr>
          <a:xfrm>
            <a:off x="4788024" y="188640"/>
            <a:ext cx="3168352" cy="1938992"/>
          </a:xfrm>
          <a:prstGeom prst="rect">
            <a:avLst/>
          </a:prstGeom>
          <a:noFill/>
        </p:spPr>
        <p:txBody>
          <a:bodyPr wrap="square" rtlCol="0">
            <a:spAutoFit/>
          </a:bodyPr>
          <a:lstStyle/>
          <a:p>
            <a:pPr algn="ctr"/>
            <a:r>
              <a:rPr lang="en-US" sz="2400" b="1" dirty="0" smtClean="0">
                <a:solidFill>
                  <a:schemeClr val="accent1">
                    <a:lumMod val="40000"/>
                    <a:lumOff val="60000"/>
                  </a:schemeClr>
                </a:solidFill>
              </a:rPr>
              <a:t>INSTITUTO HONDUREÑO DEL CAFÉ</a:t>
            </a:r>
          </a:p>
          <a:p>
            <a:pPr algn="ctr"/>
            <a:endParaRPr lang="en-US" sz="2400" b="1" dirty="0">
              <a:solidFill>
                <a:schemeClr val="accent1">
                  <a:lumMod val="40000"/>
                  <a:lumOff val="60000"/>
                </a:schemeClr>
              </a:solidFill>
            </a:endParaRPr>
          </a:p>
          <a:p>
            <a:pPr algn="ctr"/>
            <a:r>
              <a:rPr lang="en-US" sz="2400" b="1" dirty="0" smtClean="0">
                <a:solidFill>
                  <a:schemeClr val="accent1">
                    <a:lumMod val="40000"/>
                    <a:lumOff val="60000"/>
                  </a:schemeClr>
                </a:solidFill>
              </a:rPr>
              <a:t>SANTA BÁRBARA</a:t>
            </a:r>
            <a:endParaRPr lang="es-HN" sz="2400" b="1" dirty="0">
              <a:solidFill>
                <a:schemeClr val="accent1">
                  <a:lumMod val="40000"/>
                  <a:lumOff val="60000"/>
                </a:schemeClr>
              </a:solidFill>
            </a:endParaRPr>
          </a:p>
        </p:txBody>
      </p:sp>
      <p:pic>
        <p:nvPicPr>
          <p:cNvPr id="1026" name="Picture 2" descr="C:\Users\ANGEL\Desktop\SISTEMA DE GRADUACION\Imagen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9426"/>
            <a:ext cx="1722419" cy="17774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NGEL\Desktop\SCAN0676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08921"/>
            <a:ext cx="187220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NGEL\Desktop\SISTEMA DE GRADUACION\IHCAFE\Resources\1 (8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36" y="4725144"/>
            <a:ext cx="1694888" cy="169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7612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2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836712"/>
            <a:ext cx="7920880" cy="5688632"/>
          </a:xfrm>
        </p:spPr>
        <p:txBody>
          <a:bodyPr>
            <a:normAutofit fontScale="92500" lnSpcReduction="20000"/>
          </a:bodyPr>
          <a:lstStyle/>
          <a:p>
            <a:pPr algn="just">
              <a:lnSpc>
                <a:spcPct val="160000"/>
              </a:lnSpc>
            </a:pPr>
            <a:r>
              <a:rPr lang="es-ES" dirty="0"/>
              <a:t>El Fondo Cafetero Nacional surge en el marco de la obligación constitucional del Estado de Honduras de promover el desarrollo y el bienestar social del pueblo hondureño, en especial de incentivar el régimen de la caficultura hondureña.</a:t>
            </a:r>
            <a:endParaRPr lang="es-HN" dirty="0"/>
          </a:p>
          <a:p>
            <a:pPr algn="just">
              <a:lnSpc>
                <a:spcPct val="160000"/>
              </a:lnSpc>
            </a:pPr>
            <a:r>
              <a:rPr lang="es-ES" dirty="0"/>
              <a:t>El primer Decreto por el cual se crea el Fondo de Emergencia Cafetero data de </a:t>
            </a:r>
            <a:r>
              <a:rPr lang="es-ES" i="1" dirty="0"/>
              <a:t>7 de septiembre de 1993</a:t>
            </a:r>
            <a:r>
              <a:rPr lang="es-ES" dirty="0"/>
              <a:t> por intermedio de Decreto Legislativo 143-93 que contiene la Ley para el Manejo de Retenciones para el Café de Exportación, Café de Consumo Interno y Creación de Fondo de Emergencia Cafetero.</a:t>
            </a:r>
            <a:endParaRPr lang="es-HN" dirty="0"/>
          </a:p>
          <a:p>
            <a:endParaRPr lang="es-HN" dirty="0"/>
          </a:p>
        </p:txBody>
      </p:sp>
      <p:sp>
        <p:nvSpPr>
          <p:cNvPr id="4" name="3 CuadroTexto"/>
          <p:cNvSpPr txBox="1"/>
          <p:nvPr/>
        </p:nvSpPr>
        <p:spPr>
          <a:xfrm>
            <a:off x="4788024" y="-27384"/>
            <a:ext cx="3168352" cy="646331"/>
          </a:xfrm>
          <a:prstGeom prst="rect">
            <a:avLst/>
          </a:prstGeom>
          <a:noFill/>
        </p:spPr>
        <p:txBody>
          <a:bodyPr wrap="square" rtlCol="0">
            <a:spAutoFit/>
          </a:bodyPr>
          <a:lstStyle/>
          <a:p>
            <a:pPr algn="ctr"/>
            <a:r>
              <a:rPr lang="en-US" b="1" dirty="0" smtClean="0">
                <a:solidFill>
                  <a:schemeClr val="accent1">
                    <a:lumMod val="40000"/>
                    <a:lumOff val="60000"/>
                  </a:schemeClr>
                </a:solidFill>
              </a:rPr>
              <a:t>FONDO CAFETERO NACIONAL </a:t>
            </a:r>
            <a:endParaRPr lang="es-HN" b="1" dirty="0">
              <a:solidFill>
                <a:schemeClr val="accent1">
                  <a:lumMod val="40000"/>
                  <a:lumOff val="60000"/>
                </a:schemeClr>
              </a:solidFill>
            </a:endParaRPr>
          </a:p>
        </p:txBody>
      </p:sp>
    </p:spTree>
    <p:extLst>
      <p:ext uri="{BB962C8B-B14F-4D97-AF65-F5344CB8AC3E}">
        <p14:creationId xmlns:p14="http://schemas.microsoft.com/office/powerpoint/2010/main" val="230342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908720"/>
            <a:ext cx="7920880" cy="5616624"/>
          </a:xfrm>
        </p:spPr>
        <p:txBody>
          <a:bodyPr>
            <a:normAutofit fontScale="92500" lnSpcReduction="10000"/>
          </a:bodyPr>
          <a:lstStyle/>
          <a:p>
            <a:pPr algn="just">
              <a:lnSpc>
                <a:spcPct val="150000"/>
              </a:lnSpc>
            </a:pPr>
            <a:r>
              <a:rPr lang="es-ES" dirty="0"/>
              <a:t>El Fondo Cafetero Nacional surge, con la denominación que actualmente se le conoce, a través del Decreto Legislativo 138-94 de fecha 12 de octubre de 1994 y obtuvo su primera reglamentación por Acuerdo J.D. No. 53/93 emitido por el Instituto Hondureño del Café en fecha 5 de octubre de 1993.</a:t>
            </a:r>
            <a:endParaRPr lang="es-HN" dirty="0"/>
          </a:p>
          <a:p>
            <a:pPr algn="just">
              <a:lnSpc>
                <a:spcPct val="150000"/>
              </a:lnSpc>
            </a:pPr>
            <a:r>
              <a:rPr lang="es-ES" dirty="0"/>
              <a:t>En 1999 el Congreso Nacional emite el </a:t>
            </a:r>
            <a:r>
              <a:rPr lang="es-ES" i="1" dirty="0"/>
              <a:t>Decreto 56-99</a:t>
            </a:r>
            <a:r>
              <a:rPr lang="es-ES" dirty="0"/>
              <a:t>, de fecha 19 de abril de 1999, un hito en la historia institucional por corresponder a la conversión del Fondo Cafetero en un ente privado.</a:t>
            </a:r>
            <a:endParaRPr lang="es-HN" dirty="0"/>
          </a:p>
          <a:p>
            <a:pPr marL="68580" indent="0" algn="just">
              <a:lnSpc>
                <a:spcPct val="150000"/>
              </a:lnSpc>
              <a:buNone/>
            </a:pPr>
            <a:r>
              <a:rPr lang="es-ES" dirty="0"/>
              <a:t> </a:t>
            </a:r>
            <a:endParaRPr lang="es-HN" dirty="0"/>
          </a:p>
          <a:p>
            <a:endParaRPr lang="es-HN" dirty="0"/>
          </a:p>
          <a:p>
            <a:endParaRPr lang="es-HN" dirty="0"/>
          </a:p>
        </p:txBody>
      </p:sp>
      <p:sp>
        <p:nvSpPr>
          <p:cNvPr id="4" name="3 CuadroTexto"/>
          <p:cNvSpPr txBox="1"/>
          <p:nvPr/>
        </p:nvSpPr>
        <p:spPr>
          <a:xfrm>
            <a:off x="4788024" y="-27384"/>
            <a:ext cx="3168352" cy="646331"/>
          </a:xfrm>
          <a:prstGeom prst="rect">
            <a:avLst/>
          </a:prstGeom>
          <a:noFill/>
        </p:spPr>
        <p:txBody>
          <a:bodyPr wrap="square" rtlCol="0">
            <a:spAutoFit/>
          </a:bodyPr>
          <a:lstStyle/>
          <a:p>
            <a:pPr algn="ctr"/>
            <a:r>
              <a:rPr lang="en-US" b="1" dirty="0" smtClean="0">
                <a:solidFill>
                  <a:schemeClr val="accent1">
                    <a:lumMod val="40000"/>
                    <a:lumOff val="60000"/>
                  </a:schemeClr>
                </a:solidFill>
              </a:rPr>
              <a:t>FONDO CAFETERO NACIONAL </a:t>
            </a:r>
            <a:endParaRPr lang="es-HN" b="1" dirty="0">
              <a:solidFill>
                <a:schemeClr val="accent1">
                  <a:lumMod val="40000"/>
                  <a:lumOff val="60000"/>
                </a:schemeClr>
              </a:solidFill>
            </a:endParaRPr>
          </a:p>
        </p:txBody>
      </p:sp>
    </p:spTree>
    <p:extLst>
      <p:ext uri="{BB962C8B-B14F-4D97-AF65-F5344CB8AC3E}">
        <p14:creationId xmlns:p14="http://schemas.microsoft.com/office/powerpoint/2010/main" val="2407629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n-US" dirty="0" smtClean="0"/>
              <a:t>ESTRUCTURA ORGANIZACIONAL</a:t>
            </a:r>
            <a:endParaRPr lang="es-HN" dirty="0"/>
          </a:p>
        </p:txBody>
      </p:sp>
      <p:pic>
        <p:nvPicPr>
          <p:cNvPr id="4" name="3 Imagen" descr="http://www.fondocafetero.com/images/Organigrama.png"/>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5040560" cy="3446140"/>
          </a:xfrm>
          <a:prstGeom prst="rect">
            <a:avLst/>
          </a:prstGeom>
          <a:noFill/>
          <a:ln>
            <a:noFill/>
          </a:ln>
        </p:spPr>
      </p:pic>
      <p:sp>
        <p:nvSpPr>
          <p:cNvPr id="5" name="4 CuadroTexto"/>
          <p:cNvSpPr txBox="1"/>
          <p:nvPr/>
        </p:nvSpPr>
        <p:spPr>
          <a:xfrm>
            <a:off x="4788024" y="-27384"/>
            <a:ext cx="3168352" cy="646331"/>
          </a:xfrm>
          <a:prstGeom prst="rect">
            <a:avLst/>
          </a:prstGeom>
          <a:noFill/>
        </p:spPr>
        <p:txBody>
          <a:bodyPr wrap="square" rtlCol="0">
            <a:spAutoFit/>
          </a:bodyPr>
          <a:lstStyle/>
          <a:p>
            <a:pPr algn="ctr"/>
            <a:r>
              <a:rPr lang="en-US" b="1" dirty="0" smtClean="0">
                <a:solidFill>
                  <a:schemeClr val="accent1">
                    <a:lumMod val="40000"/>
                    <a:lumOff val="60000"/>
                  </a:schemeClr>
                </a:solidFill>
              </a:rPr>
              <a:t>FONDO CAFETERO NACIONAL </a:t>
            </a:r>
            <a:endParaRPr lang="es-HN" b="1" dirty="0">
              <a:solidFill>
                <a:schemeClr val="accent1">
                  <a:lumMod val="40000"/>
                  <a:lumOff val="60000"/>
                </a:schemeClr>
              </a:solidFill>
            </a:endParaRPr>
          </a:p>
        </p:txBody>
      </p:sp>
    </p:spTree>
    <p:extLst>
      <p:ext uri="{BB962C8B-B14F-4D97-AF65-F5344CB8AC3E}">
        <p14:creationId xmlns:p14="http://schemas.microsoft.com/office/powerpoint/2010/main" val="170774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052736"/>
            <a:ext cx="7024744" cy="829896"/>
          </a:xfrm>
        </p:spPr>
        <p:txBody>
          <a:bodyPr>
            <a:normAutofit fontScale="90000"/>
          </a:bodyPr>
          <a:lstStyle/>
          <a:p>
            <a:r>
              <a:rPr lang="en-US" dirty="0" smtClean="0"/>
              <a:t>CAPACITACION DE RECURSOS</a:t>
            </a:r>
            <a:endParaRPr lang="es-HN" dirty="0"/>
          </a:p>
        </p:txBody>
      </p:sp>
      <p:sp>
        <p:nvSpPr>
          <p:cNvPr id="3" name="2 Marcador de contenido"/>
          <p:cNvSpPr>
            <a:spLocks noGrp="1"/>
          </p:cNvSpPr>
          <p:nvPr>
            <p:ph idx="1"/>
          </p:nvPr>
        </p:nvSpPr>
        <p:spPr>
          <a:xfrm>
            <a:off x="1043492" y="2132856"/>
            <a:ext cx="6777317" cy="4032448"/>
          </a:xfrm>
        </p:spPr>
        <p:txBody>
          <a:bodyPr>
            <a:normAutofit fontScale="92500" lnSpcReduction="20000"/>
          </a:bodyPr>
          <a:lstStyle/>
          <a:p>
            <a:pPr algn="just">
              <a:lnSpc>
                <a:spcPct val="150000"/>
              </a:lnSpc>
            </a:pPr>
            <a:r>
              <a:rPr lang="es-ES" dirty="0"/>
              <a:t>Como es de todos conocido, la fuente primordial de ingresos del Fondo Cafetero son captados a través de los mecanismos de comercialización (antes Intercambio de Calidades, ahora Certificado de Exportación); además el Fondo recibe ingresos financieros por las inversiones que mantiene en diferentes Instituciones Bancarias del País.</a:t>
            </a:r>
            <a:endParaRPr lang="es-HN" dirty="0"/>
          </a:p>
        </p:txBody>
      </p:sp>
      <p:sp>
        <p:nvSpPr>
          <p:cNvPr id="4" name="3 CuadroTexto"/>
          <p:cNvSpPr txBox="1"/>
          <p:nvPr/>
        </p:nvSpPr>
        <p:spPr>
          <a:xfrm>
            <a:off x="4788024" y="-27384"/>
            <a:ext cx="3168352" cy="646331"/>
          </a:xfrm>
          <a:prstGeom prst="rect">
            <a:avLst/>
          </a:prstGeom>
          <a:noFill/>
        </p:spPr>
        <p:txBody>
          <a:bodyPr wrap="square" rtlCol="0">
            <a:spAutoFit/>
          </a:bodyPr>
          <a:lstStyle/>
          <a:p>
            <a:pPr algn="ctr"/>
            <a:r>
              <a:rPr lang="en-US" b="1" dirty="0" smtClean="0">
                <a:solidFill>
                  <a:schemeClr val="accent1">
                    <a:lumMod val="40000"/>
                    <a:lumOff val="60000"/>
                  </a:schemeClr>
                </a:solidFill>
              </a:rPr>
              <a:t>FONDO CAFETERO NACIONAL </a:t>
            </a:r>
            <a:endParaRPr lang="es-HN" b="1" dirty="0">
              <a:solidFill>
                <a:schemeClr val="accent1">
                  <a:lumMod val="40000"/>
                  <a:lumOff val="60000"/>
                </a:schemeClr>
              </a:solidFill>
            </a:endParaRPr>
          </a:p>
        </p:txBody>
      </p:sp>
    </p:spTree>
    <p:extLst>
      <p:ext uri="{BB962C8B-B14F-4D97-AF65-F5344CB8AC3E}">
        <p14:creationId xmlns:p14="http://schemas.microsoft.com/office/powerpoint/2010/main" val="172642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836712"/>
            <a:ext cx="7024744" cy="829896"/>
          </a:xfrm>
        </p:spPr>
        <p:txBody>
          <a:bodyPr>
            <a:normAutofit/>
          </a:bodyPr>
          <a:lstStyle/>
          <a:p>
            <a:r>
              <a:rPr lang="en-US" dirty="0" smtClean="0"/>
              <a:t>UTILIZACION DE RECURSOS</a:t>
            </a:r>
            <a:endParaRPr lang="es-HN" dirty="0"/>
          </a:p>
        </p:txBody>
      </p:sp>
      <p:sp>
        <p:nvSpPr>
          <p:cNvPr id="3" name="2 Marcador de contenido"/>
          <p:cNvSpPr>
            <a:spLocks noGrp="1"/>
          </p:cNvSpPr>
          <p:nvPr>
            <p:ph idx="1"/>
          </p:nvPr>
        </p:nvSpPr>
        <p:spPr>
          <a:xfrm>
            <a:off x="827584" y="1484784"/>
            <a:ext cx="7488832" cy="4248472"/>
          </a:xfrm>
        </p:spPr>
        <p:txBody>
          <a:bodyPr>
            <a:noAutofit/>
          </a:bodyPr>
          <a:lstStyle/>
          <a:p>
            <a:pPr algn="just">
              <a:lnSpc>
                <a:spcPct val="160000"/>
              </a:lnSpc>
            </a:pPr>
            <a:r>
              <a:rPr lang="es-ES" sz="2200" dirty="0"/>
              <a:t>Los recursos obtenidos son utilizados en el cumplimiento de los objetivos establecidos en la Ley a través de la ejecución de obras, apoyos gremiales e institucionales y préstamos a los productores de café y organizaciones, así como  en el funcionamiento y operatividad de la Institución a fin de lograr la realización de los proyectos en beneficio de los productores de café en el ámbito nacional.</a:t>
            </a:r>
            <a:endParaRPr lang="es-HN" sz="2200" dirty="0"/>
          </a:p>
        </p:txBody>
      </p:sp>
      <p:sp>
        <p:nvSpPr>
          <p:cNvPr id="4" name="3 CuadroTexto"/>
          <p:cNvSpPr txBox="1"/>
          <p:nvPr/>
        </p:nvSpPr>
        <p:spPr>
          <a:xfrm>
            <a:off x="4788024" y="-27384"/>
            <a:ext cx="3168352" cy="646331"/>
          </a:xfrm>
          <a:prstGeom prst="rect">
            <a:avLst/>
          </a:prstGeom>
          <a:noFill/>
        </p:spPr>
        <p:txBody>
          <a:bodyPr wrap="square" rtlCol="0">
            <a:spAutoFit/>
          </a:bodyPr>
          <a:lstStyle/>
          <a:p>
            <a:pPr algn="ctr"/>
            <a:r>
              <a:rPr lang="en-US" b="1" dirty="0" smtClean="0">
                <a:solidFill>
                  <a:schemeClr val="accent1">
                    <a:lumMod val="40000"/>
                    <a:lumOff val="60000"/>
                  </a:schemeClr>
                </a:solidFill>
              </a:rPr>
              <a:t>FONDO CAFETERO NACIONAL </a:t>
            </a:r>
            <a:endParaRPr lang="es-HN" b="1" dirty="0">
              <a:solidFill>
                <a:schemeClr val="accent1">
                  <a:lumMod val="40000"/>
                  <a:lumOff val="60000"/>
                </a:schemeClr>
              </a:solidFill>
            </a:endParaRPr>
          </a:p>
        </p:txBody>
      </p:sp>
    </p:spTree>
    <p:extLst>
      <p:ext uri="{BB962C8B-B14F-4D97-AF65-F5344CB8AC3E}">
        <p14:creationId xmlns:p14="http://schemas.microsoft.com/office/powerpoint/2010/main" val="425883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836712"/>
            <a:ext cx="7920880" cy="829896"/>
          </a:xfrm>
        </p:spPr>
        <p:txBody>
          <a:bodyPr>
            <a:normAutofit fontScale="90000"/>
          </a:bodyPr>
          <a:lstStyle/>
          <a:p>
            <a:r>
              <a:rPr lang="en-US" dirty="0" smtClean="0"/>
              <a:t>PROGRAMAS DE FINANCIAMIENTO</a:t>
            </a:r>
            <a:endParaRPr lang="es-HN" dirty="0"/>
          </a:p>
        </p:txBody>
      </p:sp>
      <p:sp>
        <p:nvSpPr>
          <p:cNvPr id="3" name="2 Marcador de contenido"/>
          <p:cNvSpPr>
            <a:spLocks noGrp="1"/>
          </p:cNvSpPr>
          <p:nvPr>
            <p:ph idx="1"/>
          </p:nvPr>
        </p:nvSpPr>
        <p:spPr>
          <a:xfrm>
            <a:off x="827584" y="1772816"/>
            <a:ext cx="7488832" cy="4248472"/>
          </a:xfrm>
        </p:spPr>
        <p:txBody>
          <a:bodyPr>
            <a:noAutofit/>
          </a:bodyPr>
          <a:lstStyle/>
          <a:p>
            <a:pPr algn="just">
              <a:lnSpc>
                <a:spcPct val="160000"/>
              </a:lnSpc>
            </a:pPr>
            <a:r>
              <a:rPr lang="es-ES" sz="2200" dirty="0"/>
              <a:t>Comprende los gastos de las áreas de Dirección Superior, Administración Superior y Unidades de Apoyo, necesarias para atender el funcionamiento y operatividad de la Institución y que en su mayoría son funciones de tipo administrativo, mismas que se han sub.-dividido para establecer un mayor control y racionalización del gasto.</a:t>
            </a:r>
            <a:endParaRPr lang="es-HN" sz="2200" dirty="0"/>
          </a:p>
        </p:txBody>
      </p:sp>
      <p:sp>
        <p:nvSpPr>
          <p:cNvPr id="4" name="3 CuadroTexto"/>
          <p:cNvSpPr txBox="1"/>
          <p:nvPr/>
        </p:nvSpPr>
        <p:spPr>
          <a:xfrm>
            <a:off x="4788024" y="-27384"/>
            <a:ext cx="3168352" cy="646331"/>
          </a:xfrm>
          <a:prstGeom prst="rect">
            <a:avLst/>
          </a:prstGeom>
          <a:noFill/>
        </p:spPr>
        <p:txBody>
          <a:bodyPr wrap="square" rtlCol="0">
            <a:spAutoFit/>
          </a:bodyPr>
          <a:lstStyle/>
          <a:p>
            <a:pPr algn="ctr"/>
            <a:r>
              <a:rPr lang="en-US" b="1" dirty="0" smtClean="0">
                <a:solidFill>
                  <a:schemeClr val="accent1">
                    <a:lumMod val="40000"/>
                    <a:lumOff val="60000"/>
                  </a:schemeClr>
                </a:solidFill>
              </a:rPr>
              <a:t>FONDO CAFETERO NACIONAL </a:t>
            </a:r>
            <a:endParaRPr lang="es-HN" b="1" dirty="0">
              <a:solidFill>
                <a:schemeClr val="accent1">
                  <a:lumMod val="40000"/>
                  <a:lumOff val="60000"/>
                </a:schemeClr>
              </a:solidFill>
            </a:endParaRPr>
          </a:p>
        </p:txBody>
      </p:sp>
    </p:spTree>
    <p:extLst>
      <p:ext uri="{BB962C8B-B14F-4D97-AF65-F5344CB8AC3E}">
        <p14:creationId xmlns:p14="http://schemas.microsoft.com/office/powerpoint/2010/main" val="160935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692696"/>
            <a:ext cx="8136904" cy="757888"/>
          </a:xfrm>
        </p:spPr>
        <p:txBody>
          <a:bodyPr>
            <a:normAutofit/>
          </a:bodyPr>
          <a:lstStyle/>
          <a:p>
            <a:pPr algn="ctr"/>
            <a:r>
              <a:rPr lang="en-US" dirty="0" smtClean="0"/>
              <a:t>PROGRAMAS TECNICOS</a:t>
            </a:r>
            <a:endParaRPr lang="es-HN" dirty="0"/>
          </a:p>
        </p:txBody>
      </p:sp>
      <p:sp>
        <p:nvSpPr>
          <p:cNvPr id="3" name="2 Marcador de contenido"/>
          <p:cNvSpPr>
            <a:spLocks noGrp="1"/>
          </p:cNvSpPr>
          <p:nvPr>
            <p:ph idx="1"/>
          </p:nvPr>
        </p:nvSpPr>
        <p:spPr>
          <a:xfrm>
            <a:off x="827584" y="1412776"/>
            <a:ext cx="7488832" cy="4248472"/>
          </a:xfrm>
        </p:spPr>
        <p:txBody>
          <a:bodyPr>
            <a:noAutofit/>
          </a:bodyPr>
          <a:lstStyle/>
          <a:p>
            <a:pPr algn="just">
              <a:lnSpc>
                <a:spcPct val="150000"/>
              </a:lnSpc>
            </a:pPr>
            <a:r>
              <a:rPr lang="es-ES" sz="2200" dirty="0"/>
              <a:t>Aquí están agrupados los diferentes departamentos de apoyo técnico como la Unidad de Ingeniería Centro-Sur, Unidad de Ingeniería </a:t>
            </a:r>
            <a:r>
              <a:rPr lang="es-ES" sz="2200" dirty="0" err="1"/>
              <a:t>Nor</a:t>
            </a:r>
            <a:r>
              <a:rPr lang="es-ES" sz="2200" dirty="0"/>
              <a:t>-Occidente y el de Mantenimiento, que son el soporte o hacen posible la ejecución de los proyectos financiados o Co-financiados por el Fondo Cafetero en zonas cafetaleras. Por tanto estos programas constituyen de hecho un complemento a la de inversión que se realiza en proyectos.</a:t>
            </a:r>
            <a:endParaRPr lang="es-HN" sz="2200" dirty="0"/>
          </a:p>
        </p:txBody>
      </p:sp>
      <p:sp>
        <p:nvSpPr>
          <p:cNvPr id="4" name="3 CuadroTexto"/>
          <p:cNvSpPr txBox="1"/>
          <p:nvPr/>
        </p:nvSpPr>
        <p:spPr>
          <a:xfrm>
            <a:off x="4788024" y="-27384"/>
            <a:ext cx="3168352" cy="646331"/>
          </a:xfrm>
          <a:prstGeom prst="rect">
            <a:avLst/>
          </a:prstGeom>
          <a:noFill/>
        </p:spPr>
        <p:txBody>
          <a:bodyPr wrap="square" rtlCol="0">
            <a:spAutoFit/>
          </a:bodyPr>
          <a:lstStyle/>
          <a:p>
            <a:pPr algn="ctr"/>
            <a:r>
              <a:rPr lang="en-US" b="1" dirty="0" smtClean="0">
                <a:solidFill>
                  <a:schemeClr val="accent1">
                    <a:lumMod val="40000"/>
                    <a:lumOff val="60000"/>
                  </a:schemeClr>
                </a:solidFill>
              </a:rPr>
              <a:t>FONDO CAFETERO NACIONAL </a:t>
            </a:r>
            <a:endParaRPr lang="es-HN" b="1" dirty="0">
              <a:solidFill>
                <a:schemeClr val="accent1">
                  <a:lumMod val="40000"/>
                  <a:lumOff val="60000"/>
                </a:schemeClr>
              </a:solidFill>
            </a:endParaRPr>
          </a:p>
        </p:txBody>
      </p:sp>
    </p:spTree>
    <p:extLst>
      <p:ext uri="{BB962C8B-B14F-4D97-AF65-F5344CB8AC3E}">
        <p14:creationId xmlns:p14="http://schemas.microsoft.com/office/powerpoint/2010/main" val="116637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Elipse"/>
          <p:cNvSpPr/>
          <p:nvPr/>
        </p:nvSpPr>
        <p:spPr>
          <a:xfrm>
            <a:off x="3082097" y="3212976"/>
            <a:ext cx="3051813" cy="273630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HN" dirty="0"/>
          </a:p>
        </p:txBody>
      </p:sp>
      <p:sp>
        <p:nvSpPr>
          <p:cNvPr id="11" name="10 Elipse"/>
          <p:cNvSpPr/>
          <p:nvPr/>
        </p:nvSpPr>
        <p:spPr>
          <a:xfrm>
            <a:off x="4994265" y="980728"/>
            <a:ext cx="3051813" cy="2736304"/>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s-HN" dirty="0"/>
          </a:p>
        </p:txBody>
      </p:sp>
      <p:sp>
        <p:nvSpPr>
          <p:cNvPr id="9" name="8 Elipse"/>
          <p:cNvSpPr/>
          <p:nvPr/>
        </p:nvSpPr>
        <p:spPr>
          <a:xfrm>
            <a:off x="827583" y="980728"/>
            <a:ext cx="3051813" cy="273630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4" name="3 CuadroTexto"/>
          <p:cNvSpPr txBox="1"/>
          <p:nvPr/>
        </p:nvSpPr>
        <p:spPr>
          <a:xfrm>
            <a:off x="966664" y="2708920"/>
            <a:ext cx="2808312" cy="646331"/>
          </a:xfrm>
          <a:prstGeom prst="rect">
            <a:avLst/>
          </a:prstGeom>
          <a:noFill/>
        </p:spPr>
        <p:txBody>
          <a:bodyPr wrap="square" rtlCol="0">
            <a:spAutoFit/>
          </a:bodyPr>
          <a:lstStyle/>
          <a:p>
            <a:pPr algn="ctr"/>
            <a:r>
              <a:rPr lang="en-US" b="1" dirty="0" smtClean="0"/>
              <a:t>1. ANTECEDENTES  DE IHCAFE</a:t>
            </a:r>
            <a:endParaRPr lang="es-HN" b="1" dirty="0"/>
          </a:p>
        </p:txBody>
      </p:sp>
      <p:sp>
        <p:nvSpPr>
          <p:cNvPr id="5" name="4 CuadroTexto"/>
          <p:cNvSpPr txBox="1"/>
          <p:nvPr/>
        </p:nvSpPr>
        <p:spPr>
          <a:xfrm>
            <a:off x="3203848" y="4802787"/>
            <a:ext cx="2808312" cy="923330"/>
          </a:xfrm>
          <a:prstGeom prst="rect">
            <a:avLst/>
          </a:prstGeom>
          <a:noFill/>
        </p:spPr>
        <p:txBody>
          <a:bodyPr wrap="square" rtlCol="0">
            <a:spAutoFit/>
          </a:bodyPr>
          <a:lstStyle/>
          <a:p>
            <a:pPr algn="ctr"/>
            <a:r>
              <a:rPr lang="en-US" b="1" dirty="0" smtClean="0"/>
              <a:t>3. PROGRAMA DE APOYO AL PEQUEÑO PRODUCTOR</a:t>
            </a:r>
            <a:endParaRPr lang="es-HN" b="1" dirty="0"/>
          </a:p>
        </p:txBody>
      </p:sp>
      <p:sp>
        <p:nvSpPr>
          <p:cNvPr id="6" name="5 CuadroTexto"/>
          <p:cNvSpPr txBox="1"/>
          <p:nvPr/>
        </p:nvSpPr>
        <p:spPr>
          <a:xfrm>
            <a:off x="5148064" y="2708919"/>
            <a:ext cx="2808312" cy="646331"/>
          </a:xfrm>
          <a:prstGeom prst="rect">
            <a:avLst/>
          </a:prstGeom>
          <a:noFill/>
        </p:spPr>
        <p:txBody>
          <a:bodyPr wrap="square" rtlCol="0">
            <a:spAutoFit/>
          </a:bodyPr>
          <a:lstStyle/>
          <a:p>
            <a:pPr algn="ctr"/>
            <a:r>
              <a:rPr lang="en-US" b="1" dirty="0" smtClean="0"/>
              <a:t>2. FONDO CAFETERO NACIONAL</a:t>
            </a:r>
            <a:endParaRPr lang="es-HN" b="1" dirty="0"/>
          </a:p>
        </p:txBody>
      </p:sp>
      <p:pic>
        <p:nvPicPr>
          <p:cNvPr id="7" name="Picture 2" descr="C:\Users\ANGEL\Desktop\SISTEMA DE GRADUACION\Imagen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428" y="1327889"/>
            <a:ext cx="1232783" cy="12721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ANGEL\Desktop\SCAN0676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202" y="1344885"/>
            <a:ext cx="1364035" cy="13640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NGEL\Desktop\SISTEMA DE GRADUACION\IHCAFE\Resources\1 (8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5860" y="3355251"/>
            <a:ext cx="1549834" cy="1549834"/>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INDICE</a:t>
            </a:r>
            <a:endParaRPr lang="es-HN" sz="2400" b="1" dirty="0">
              <a:solidFill>
                <a:schemeClr val="accent1">
                  <a:lumMod val="40000"/>
                  <a:lumOff val="60000"/>
                </a:schemeClr>
              </a:solidFill>
            </a:endParaRPr>
          </a:p>
        </p:txBody>
      </p:sp>
    </p:spTree>
    <p:extLst>
      <p:ext uri="{BB962C8B-B14F-4D97-AF65-F5344CB8AC3E}">
        <p14:creationId xmlns:p14="http://schemas.microsoft.com/office/powerpoint/2010/main" val="7899738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1052736"/>
            <a:ext cx="7560958" cy="1143000"/>
          </a:xfrm>
        </p:spPr>
        <p:txBody>
          <a:bodyPr>
            <a:normAutofit fontScale="90000"/>
          </a:bodyPr>
          <a:lstStyle/>
          <a:p>
            <a:pPr algn="ctr"/>
            <a:r>
              <a:rPr lang="en-US" dirty="0" smtClean="0"/>
              <a:t>PROGRAMA DE APOYO AL PEQUEÑO PRODUCTOR DE CAFE</a:t>
            </a:r>
            <a:endParaRPr lang="es-HN" dirty="0"/>
          </a:p>
        </p:txBody>
      </p:sp>
      <p:sp>
        <p:nvSpPr>
          <p:cNvPr id="3" name="2 Marcador de contenido"/>
          <p:cNvSpPr>
            <a:spLocks noGrp="1"/>
          </p:cNvSpPr>
          <p:nvPr>
            <p:ph idx="1"/>
          </p:nvPr>
        </p:nvSpPr>
        <p:spPr>
          <a:xfrm>
            <a:off x="755576" y="2276872"/>
            <a:ext cx="7488832" cy="4057676"/>
          </a:xfrm>
        </p:spPr>
        <p:txBody>
          <a:bodyPr>
            <a:normAutofit fontScale="92500" lnSpcReduction="20000"/>
          </a:bodyPr>
          <a:lstStyle/>
          <a:p>
            <a:pPr algn="just">
              <a:lnSpc>
                <a:spcPct val="150000"/>
              </a:lnSpc>
            </a:pPr>
            <a:r>
              <a:rPr lang="es-HN" dirty="0"/>
              <a:t>Proyecto, Programa  dentro de IHCAFE que fue creado el año 2008 bajo el artículo 4-D del decreto legislativo Nº 56-2007 con el fin de brindar apoyo económico y asistencia técnica a pequeños productores de café que viven en condiciones de pobreza y el cual sería administrado por el Instituto Hondureño del Café y capitalizado con aportes de este último y del Fondo Cafetalero Nacional.</a:t>
            </a:r>
            <a:endParaRPr lang="es-HN" dirty="0"/>
          </a:p>
        </p:txBody>
      </p:sp>
      <p:sp>
        <p:nvSpPr>
          <p:cNvPr id="4" name="3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P.A.P.P</a:t>
            </a:r>
            <a:endParaRPr lang="es-HN" sz="2400" b="1" dirty="0">
              <a:solidFill>
                <a:schemeClr val="accent1">
                  <a:lumMod val="40000"/>
                  <a:lumOff val="60000"/>
                </a:schemeClr>
              </a:solidFill>
            </a:endParaRPr>
          </a:p>
        </p:txBody>
      </p:sp>
      <p:pic>
        <p:nvPicPr>
          <p:cNvPr id="5" name="Picture 2" descr="C:\Users\ANGEL\Desktop\SISTEMA DE GRADUACION\IHCAFE\Resources\1 (8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59514"/>
            <a:ext cx="516665" cy="51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0930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836712"/>
            <a:ext cx="8064896" cy="5616624"/>
          </a:xfrm>
        </p:spPr>
        <p:txBody>
          <a:bodyPr>
            <a:normAutofit fontScale="92500" lnSpcReduction="20000"/>
          </a:bodyPr>
          <a:lstStyle/>
          <a:p>
            <a:pPr marL="68580" indent="0">
              <a:lnSpc>
                <a:spcPct val="160000"/>
              </a:lnSpc>
              <a:buNone/>
            </a:pPr>
            <a:r>
              <a:rPr lang="es-HN" dirty="0"/>
              <a:t>Dicho programa tiene como objetivo general contribuir a la reducción de la pobreza, elevando la productividad (rendimiento por área) y la generación de ingresos de los caficultores cuya producción anual es igual o menor a quince (15) quintales oro.</a:t>
            </a:r>
          </a:p>
          <a:p>
            <a:pPr marL="68580" indent="0">
              <a:lnSpc>
                <a:spcPct val="160000"/>
              </a:lnSpc>
              <a:buNone/>
            </a:pPr>
            <a:endParaRPr lang="es-HN" dirty="0" smtClean="0"/>
          </a:p>
          <a:p>
            <a:pPr marL="68580" indent="0">
              <a:lnSpc>
                <a:spcPct val="160000"/>
              </a:lnSpc>
              <a:buNone/>
            </a:pPr>
            <a:r>
              <a:rPr lang="es-HN" dirty="0" smtClean="0"/>
              <a:t>El </a:t>
            </a:r>
            <a:r>
              <a:rPr lang="es-HN" dirty="0"/>
              <a:t>P.A.P.P otorga al pequeño productor de café préstamos bajo las siguientes condiciones:</a:t>
            </a:r>
          </a:p>
          <a:p>
            <a:pPr lvl="0">
              <a:lnSpc>
                <a:spcPct val="160000"/>
              </a:lnSpc>
            </a:pPr>
            <a:r>
              <a:rPr lang="es-HN" dirty="0" smtClean="0"/>
              <a:t>MONTO: el monto del préstamo es de L. 20,000, pagadero a un plazo mínimo de seis años, con tres años de gracia, sin cargo de intereses</a:t>
            </a:r>
            <a:endParaRPr lang="es-HN" dirty="0"/>
          </a:p>
        </p:txBody>
      </p:sp>
      <p:sp>
        <p:nvSpPr>
          <p:cNvPr id="4" name="3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P.A.P.P</a:t>
            </a:r>
            <a:endParaRPr lang="es-HN" sz="2400" b="1" dirty="0">
              <a:solidFill>
                <a:schemeClr val="accent1">
                  <a:lumMod val="40000"/>
                  <a:lumOff val="60000"/>
                </a:schemeClr>
              </a:solidFill>
            </a:endParaRPr>
          </a:p>
        </p:txBody>
      </p:sp>
      <p:pic>
        <p:nvPicPr>
          <p:cNvPr id="5" name="Picture 2" descr="C:\Users\ANGEL\Desktop\SISTEMA DE GRADUACION\IHCAFE\Resources\1 (8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59514"/>
            <a:ext cx="516665" cy="51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56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Elipse"/>
          <p:cNvSpPr/>
          <p:nvPr/>
        </p:nvSpPr>
        <p:spPr>
          <a:xfrm>
            <a:off x="827583" y="980728"/>
            <a:ext cx="3051813" cy="273630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HN" dirty="0"/>
          </a:p>
        </p:txBody>
      </p:sp>
      <p:sp>
        <p:nvSpPr>
          <p:cNvPr id="4" name="3 CuadroTexto"/>
          <p:cNvSpPr txBox="1"/>
          <p:nvPr/>
        </p:nvSpPr>
        <p:spPr>
          <a:xfrm>
            <a:off x="966664" y="2708920"/>
            <a:ext cx="2808312" cy="646331"/>
          </a:xfrm>
          <a:prstGeom prst="rect">
            <a:avLst/>
          </a:prstGeom>
          <a:noFill/>
        </p:spPr>
        <p:txBody>
          <a:bodyPr wrap="square" rtlCol="0">
            <a:spAutoFit/>
          </a:bodyPr>
          <a:lstStyle/>
          <a:p>
            <a:pPr algn="ctr"/>
            <a:r>
              <a:rPr lang="en-US" b="1" dirty="0" smtClean="0"/>
              <a:t>1. ANTECEDENTES  DE IHCAFE</a:t>
            </a:r>
            <a:endParaRPr lang="es-HN" b="1" dirty="0"/>
          </a:p>
        </p:txBody>
      </p:sp>
      <p:sp>
        <p:nvSpPr>
          <p:cNvPr id="5" name="4 CuadroTexto"/>
          <p:cNvSpPr txBox="1"/>
          <p:nvPr/>
        </p:nvSpPr>
        <p:spPr>
          <a:xfrm>
            <a:off x="3203848" y="4802787"/>
            <a:ext cx="2808312" cy="923330"/>
          </a:xfrm>
          <a:prstGeom prst="rect">
            <a:avLst/>
          </a:prstGeom>
          <a:noFill/>
        </p:spPr>
        <p:txBody>
          <a:bodyPr wrap="square" rtlCol="0">
            <a:spAutoFit/>
          </a:bodyPr>
          <a:lstStyle/>
          <a:p>
            <a:pPr algn="ctr"/>
            <a:r>
              <a:rPr lang="en-US" b="1" dirty="0" smtClean="0"/>
              <a:t>3. PROGRAMA DE APOYO AL PEQUEÑO PRODUCTOR</a:t>
            </a:r>
            <a:endParaRPr lang="es-HN" b="1" dirty="0"/>
          </a:p>
        </p:txBody>
      </p:sp>
      <p:sp>
        <p:nvSpPr>
          <p:cNvPr id="6" name="5 CuadroTexto"/>
          <p:cNvSpPr txBox="1"/>
          <p:nvPr/>
        </p:nvSpPr>
        <p:spPr>
          <a:xfrm>
            <a:off x="5148064" y="2708919"/>
            <a:ext cx="2808312" cy="646331"/>
          </a:xfrm>
          <a:prstGeom prst="rect">
            <a:avLst/>
          </a:prstGeom>
          <a:noFill/>
        </p:spPr>
        <p:txBody>
          <a:bodyPr wrap="square" rtlCol="0">
            <a:spAutoFit/>
          </a:bodyPr>
          <a:lstStyle/>
          <a:p>
            <a:pPr algn="ctr"/>
            <a:r>
              <a:rPr lang="en-US" b="1" dirty="0" smtClean="0"/>
              <a:t>2. FONDO CAFETERO NACIONAL</a:t>
            </a:r>
            <a:endParaRPr lang="es-HN" b="1" dirty="0"/>
          </a:p>
        </p:txBody>
      </p:sp>
      <p:pic>
        <p:nvPicPr>
          <p:cNvPr id="7" name="Picture 2" descr="C:\Users\ANGEL\Desktop\SISTEMA DE GRADUACION\Imagen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428" y="1327889"/>
            <a:ext cx="1232783" cy="12721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ANGEL\Desktop\SCAN0676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202" y="1344885"/>
            <a:ext cx="1364035" cy="13640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NGEL\Desktop\SISTEMA DE GRADUACION\IHCAFE\Resources\1 (8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5860" y="3355251"/>
            <a:ext cx="1549834" cy="1549834"/>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INDICE</a:t>
            </a:r>
            <a:endParaRPr lang="es-HN" sz="2400" b="1" dirty="0">
              <a:solidFill>
                <a:schemeClr val="accent1">
                  <a:lumMod val="40000"/>
                  <a:lumOff val="60000"/>
                </a:schemeClr>
              </a:solidFill>
            </a:endParaRPr>
          </a:p>
        </p:txBody>
      </p:sp>
    </p:spTree>
    <p:extLst>
      <p:ext uri="{BB962C8B-B14F-4D97-AF65-F5344CB8AC3E}">
        <p14:creationId xmlns:p14="http://schemas.microsoft.com/office/powerpoint/2010/main" val="27653252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052736"/>
            <a:ext cx="8064896" cy="5040560"/>
          </a:xfrm>
        </p:spPr>
        <p:txBody>
          <a:bodyPr>
            <a:normAutofit/>
          </a:bodyPr>
          <a:lstStyle/>
          <a:p>
            <a:pPr marL="68580" lvl="0" indent="0">
              <a:lnSpc>
                <a:spcPct val="150000"/>
              </a:lnSpc>
              <a:buNone/>
            </a:pPr>
            <a:r>
              <a:rPr lang="es-HN" sz="2200" dirty="0"/>
              <a:t>iniciando la amortización de capital a partir del cuarto año de su otorgamiento.</a:t>
            </a:r>
          </a:p>
          <a:p>
            <a:pPr marL="68580" indent="0">
              <a:lnSpc>
                <a:spcPct val="150000"/>
              </a:lnSpc>
              <a:buNone/>
            </a:pPr>
            <a:endParaRPr lang="es-HN" sz="2200" dirty="0"/>
          </a:p>
          <a:p>
            <a:pPr lvl="0">
              <a:lnSpc>
                <a:spcPct val="150000"/>
              </a:lnSpc>
            </a:pPr>
            <a:r>
              <a:rPr lang="es-HN" sz="2200" dirty="0"/>
              <a:t>DESTINO: el préstamo será utilizado en la renovación de manzanas de café, distribuidas en un 80% en insumos, material y equipo y hasta en un 20% en efectivo a solicitud del productor de café para cubrir gastos de manutención del participante y su familia. </a:t>
            </a:r>
          </a:p>
        </p:txBody>
      </p:sp>
      <p:sp>
        <p:nvSpPr>
          <p:cNvPr id="4" name="3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P.A.P.P</a:t>
            </a:r>
            <a:endParaRPr lang="es-HN" sz="2400" b="1" dirty="0">
              <a:solidFill>
                <a:schemeClr val="accent1">
                  <a:lumMod val="40000"/>
                  <a:lumOff val="60000"/>
                </a:schemeClr>
              </a:solidFill>
            </a:endParaRPr>
          </a:p>
        </p:txBody>
      </p:sp>
      <p:pic>
        <p:nvPicPr>
          <p:cNvPr id="5" name="Picture 2" descr="C:\Users\ANGEL\Desktop\SISTEMA DE GRADUACION\IHCAFE\Resources\1 (8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59514"/>
            <a:ext cx="516665" cy="51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413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764704"/>
            <a:ext cx="8064896" cy="5616624"/>
          </a:xfrm>
        </p:spPr>
        <p:txBody>
          <a:bodyPr>
            <a:noAutofit/>
          </a:bodyPr>
          <a:lstStyle/>
          <a:p>
            <a:pPr lvl="0" algn="just">
              <a:lnSpc>
                <a:spcPct val="150000"/>
              </a:lnSpc>
            </a:pPr>
            <a:r>
              <a:rPr lang="es-HN" sz="2200" dirty="0"/>
              <a:t>FORMA DE PAGO: el préstamo será cancelado con las aportaciones que el productor de café haga al fondo del fideicomiso para la reactivación financiera del sector productor del café, mientras esté vigente el crédito otorgado mediante el contrato entre IHCAFE y el Productor de café y hasta la total cancelación del mismo.</a:t>
            </a:r>
          </a:p>
          <a:p>
            <a:pPr marL="68580" indent="0" algn="just">
              <a:lnSpc>
                <a:spcPct val="150000"/>
              </a:lnSpc>
              <a:buNone/>
            </a:pPr>
            <a:r>
              <a:rPr lang="es-HN" sz="2200" dirty="0" smtClean="0"/>
              <a:t>El </a:t>
            </a:r>
            <a:r>
              <a:rPr lang="es-HN" sz="2200" dirty="0"/>
              <a:t>productor de café autoriza al IHCAFE deducir de sus aportaciones el mencionado fideicomiso los valores adeudados por concepto de su participación en el PAPP.</a:t>
            </a:r>
          </a:p>
        </p:txBody>
      </p:sp>
      <p:sp>
        <p:nvSpPr>
          <p:cNvPr id="4" name="3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P.A.P.P</a:t>
            </a:r>
            <a:endParaRPr lang="es-HN" sz="2400" b="1" dirty="0">
              <a:solidFill>
                <a:schemeClr val="accent1">
                  <a:lumMod val="40000"/>
                  <a:lumOff val="60000"/>
                </a:schemeClr>
              </a:solidFill>
            </a:endParaRPr>
          </a:p>
        </p:txBody>
      </p:sp>
      <p:pic>
        <p:nvPicPr>
          <p:cNvPr id="5" name="Picture 2" descr="C:\Users\ANGEL\Desktop\SISTEMA DE GRADUACION\IHCAFE\Resources\1 (8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59514"/>
            <a:ext cx="516665" cy="51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240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NGEL\Desktop\SISTEMA DE GRADUACION\IHCAFE\Resources\1 (89).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3429000"/>
            <a:ext cx="1379510" cy="137951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rot="19998079">
            <a:off x="1259597" y="1607632"/>
            <a:ext cx="6595494" cy="2526557"/>
          </a:xfrm>
        </p:spPr>
        <p:txBody>
          <a:bodyPr>
            <a:normAutofit/>
          </a:bodyPr>
          <a:lstStyle/>
          <a:p>
            <a:pPr algn="ctr"/>
            <a:r>
              <a:rPr lang="en-US" sz="7200" b="1" dirty="0" smtClean="0">
                <a:effectLst>
                  <a:outerShdw blurRad="38100" dist="38100" dir="2700000" algn="tl">
                    <a:srgbClr val="000000">
                      <a:alpha val="43137"/>
                    </a:srgbClr>
                  </a:outerShdw>
                </a:effectLst>
              </a:rPr>
              <a:t>PAPP SYSTEM</a:t>
            </a:r>
            <a:endParaRPr lang="es-HN" sz="7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220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smtClean="0"/>
              <a:t>VISION</a:t>
            </a:r>
            <a:endParaRPr lang="es-HN" dirty="0"/>
          </a:p>
        </p:txBody>
      </p:sp>
      <p:sp>
        <p:nvSpPr>
          <p:cNvPr id="3" name="2 Marcador de contenido"/>
          <p:cNvSpPr>
            <a:spLocks noGrp="1"/>
          </p:cNvSpPr>
          <p:nvPr>
            <p:ph idx="1"/>
          </p:nvPr>
        </p:nvSpPr>
        <p:spPr>
          <a:xfrm>
            <a:off x="683568" y="2323652"/>
            <a:ext cx="7920880" cy="3508977"/>
          </a:xfrm>
        </p:spPr>
        <p:txBody>
          <a:bodyPr>
            <a:normAutofit/>
          </a:bodyPr>
          <a:lstStyle/>
          <a:p>
            <a:pPr algn="just">
              <a:lnSpc>
                <a:spcPct val="200000"/>
              </a:lnSpc>
            </a:pPr>
            <a:r>
              <a:rPr lang="en-US" dirty="0" smtClean="0"/>
              <a:t> </a:t>
            </a:r>
            <a:r>
              <a:rPr lang="es-HN" dirty="0"/>
              <a:t>Ser la Institución líder, en permanente búsqueda de excelencia en la prestación de servicios oportunos y eficientes a los participantes en la Cadena Agroindustrial del Café.</a:t>
            </a:r>
          </a:p>
          <a:p>
            <a:pPr marL="68580" indent="0">
              <a:buNone/>
            </a:pPr>
            <a:endParaRPr lang="es-HN" dirty="0"/>
          </a:p>
        </p:txBody>
      </p:sp>
      <p:sp>
        <p:nvSpPr>
          <p:cNvPr id="4" name="3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IHCAFE</a:t>
            </a:r>
            <a:endParaRPr lang="es-HN" sz="2400" b="1" dirty="0">
              <a:solidFill>
                <a:schemeClr val="accent1">
                  <a:lumMod val="40000"/>
                  <a:lumOff val="60000"/>
                </a:schemeClr>
              </a:solidFill>
            </a:endParaRPr>
          </a:p>
        </p:txBody>
      </p:sp>
      <p:pic>
        <p:nvPicPr>
          <p:cNvPr id="5" name="Picture 2" descr="C:\Users\ANGEL\Desktop\SISTEMA DE GRADUACION\Imagen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4283"/>
            <a:ext cx="517861" cy="53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8011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smtClean="0"/>
              <a:t>MISION</a:t>
            </a:r>
            <a:endParaRPr lang="es-HN" dirty="0"/>
          </a:p>
        </p:txBody>
      </p:sp>
      <p:sp>
        <p:nvSpPr>
          <p:cNvPr id="3" name="2 Marcador de contenido"/>
          <p:cNvSpPr>
            <a:spLocks noGrp="1"/>
          </p:cNvSpPr>
          <p:nvPr>
            <p:ph idx="1"/>
          </p:nvPr>
        </p:nvSpPr>
        <p:spPr>
          <a:xfrm>
            <a:off x="395536" y="2204864"/>
            <a:ext cx="7920880" cy="4653136"/>
          </a:xfrm>
        </p:spPr>
        <p:txBody>
          <a:bodyPr>
            <a:normAutofit/>
          </a:bodyPr>
          <a:lstStyle/>
          <a:p>
            <a:pPr algn="just"/>
            <a:r>
              <a:rPr lang="es-HN" dirty="0"/>
              <a:t>IHCAFE es la Institución responsable del desarrollo de la caficultura nacional, mediante la generación y transferencia de tecnología apropiada, gestión y desarrollo empresarial, estableciendo normas para la producción y comercialización de café; cuenta con personal altamente calificado; a fin de lograr una caficultura sostenible y competitiva en el mercado internacional, que permita el desarrollo integral de la familia cafetalera.</a:t>
            </a:r>
          </a:p>
          <a:p>
            <a:pPr marL="68580" indent="0">
              <a:buNone/>
            </a:pPr>
            <a:endParaRPr lang="es-HN" dirty="0"/>
          </a:p>
        </p:txBody>
      </p:sp>
      <p:sp>
        <p:nvSpPr>
          <p:cNvPr id="4" name="3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IHCAFE</a:t>
            </a:r>
            <a:endParaRPr lang="es-HN" sz="2400" b="1" dirty="0">
              <a:solidFill>
                <a:schemeClr val="accent1">
                  <a:lumMod val="40000"/>
                  <a:lumOff val="60000"/>
                </a:schemeClr>
              </a:solidFill>
            </a:endParaRPr>
          </a:p>
        </p:txBody>
      </p:sp>
      <p:pic>
        <p:nvPicPr>
          <p:cNvPr id="5" name="Picture 2" descr="C:\Users\ANGEL\Desktop\SISTEMA DE GRADUACION\Imagen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4283"/>
            <a:ext cx="517861" cy="53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4725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64990" y="764704"/>
            <a:ext cx="7024744" cy="782960"/>
          </a:xfrm>
        </p:spPr>
        <p:txBody>
          <a:bodyPr/>
          <a:lstStyle/>
          <a:p>
            <a:r>
              <a:rPr lang="en-US" dirty="0" err="1" smtClean="0"/>
              <a:t>Servicios</a:t>
            </a:r>
            <a:r>
              <a:rPr lang="en-US" dirty="0" smtClean="0"/>
              <a:t> </a:t>
            </a:r>
            <a:r>
              <a:rPr lang="en-US" dirty="0" err="1" smtClean="0"/>
              <a:t>que</a:t>
            </a:r>
            <a:r>
              <a:rPr lang="en-US" dirty="0" smtClean="0"/>
              <a:t> </a:t>
            </a:r>
            <a:r>
              <a:rPr lang="en-US" dirty="0" err="1" smtClean="0"/>
              <a:t>Brinda</a:t>
            </a:r>
            <a:r>
              <a:rPr lang="en-US" dirty="0" smtClean="0"/>
              <a:t> IHCAFE</a:t>
            </a:r>
            <a:endParaRPr lang="es-HN" dirty="0"/>
          </a:p>
        </p:txBody>
      </p:sp>
      <p:sp>
        <p:nvSpPr>
          <p:cNvPr id="4" name="3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IHCAFE</a:t>
            </a:r>
            <a:endParaRPr lang="es-HN" sz="2400" b="1" dirty="0">
              <a:solidFill>
                <a:schemeClr val="accent1">
                  <a:lumMod val="40000"/>
                  <a:lumOff val="60000"/>
                </a:schemeClr>
              </a:solidFill>
            </a:endParaRPr>
          </a:p>
        </p:txBody>
      </p:sp>
      <p:pic>
        <p:nvPicPr>
          <p:cNvPr id="5" name="Picture 2" descr="C:\Users\ANGEL\Desktop\SISTEMA DE GRADUACION\Imagen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4283"/>
            <a:ext cx="517861" cy="534397"/>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611560" y="2025714"/>
            <a:ext cx="2092239" cy="646331"/>
          </a:xfrm>
          <a:prstGeom prst="rect">
            <a:avLst/>
          </a:prstGeom>
          <a:noFill/>
        </p:spPr>
        <p:txBody>
          <a:bodyPr wrap="none" rtlCol="0">
            <a:spAutoFit/>
          </a:bodyPr>
          <a:lstStyle/>
          <a:p>
            <a:pPr algn="ctr"/>
            <a:r>
              <a:rPr lang="en-US" dirty="0" err="1" smtClean="0"/>
              <a:t>Documentación</a:t>
            </a:r>
            <a:r>
              <a:rPr lang="en-US" dirty="0" smtClean="0"/>
              <a:t> </a:t>
            </a:r>
          </a:p>
          <a:p>
            <a:pPr algn="ctr"/>
            <a:r>
              <a:rPr lang="en-US" dirty="0" smtClean="0"/>
              <a:t>De Cosechas</a:t>
            </a:r>
            <a:endParaRPr lang="es-HN" dirty="0"/>
          </a:p>
        </p:txBody>
      </p:sp>
      <p:sp>
        <p:nvSpPr>
          <p:cNvPr id="7" name="6 CuadroTexto"/>
          <p:cNvSpPr txBox="1"/>
          <p:nvPr/>
        </p:nvSpPr>
        <p:spPr>
          <a:xfrm>
            <a:off x="3563888" y="2025713"/>
            <a:ext cx="2055371" cy="646331"/>
          </a:xfrm>
          <a:prstGeom prst="rect">
            <a:avLst/>
          </a:prstGeom>
          <a:noFill/>
        </p:spPr>
        <p:txBody>
          <a:bodyPr wrap="none" rtlCol="0">
            <a:spAutoFit/>
          </a:bodyPr>
          <a:lstStyle/>
          <a:p>
            <a:pPr algn="ctr"/>
            <a:r>
              <a:rPr lang="en-US" dirty="0" err="1" smtClean="0"/>
              <a:t>Inscripciones</a:t>
            </a:r>
            <a:r>
              <a:rPr lang="en-US" dirty="0" smtClean="0"/>
              <a:t> </a:t>
            </a:r>
            <a:r>
              <a:rPr lang="es-HN" dirty="0" smtClean="0"/>
              <a:t> de</a:t>
            </a:r>
          </a:p>
          <a:p>
            <a:pPr algn="ctr"/>
            <a:r>
              <a:rPr lang="en-US" dirty="0" err="1" smtClean="0"/>
              <a:t>Productores</a:t>
            </a:r>
            <a:endParaRPr lang="en-US" dirty="0" smtClean="0"/>
          </a:p>
        </p:txBody>
      </p:sp>
      <p:sp>
        <p:nvSpPr>
          <p:cNvPr id="8" name="7 CuadroTexto"/>
          <p:cNvSpPr txBox="1"/>
          <p:nvPr/>
        </p:nvSpPr>
        <p:spPr>
          <a:xfrm>
            <a:off x="6089299" y="2025712"/>
            <a:ext cx="2576346" cy="646331"/>
          </a:xfrm>
          <a:prstGeom prst="rect">
            <a:avLst/>
          </a:prstGeom>
          <a:noFill/>
        </p:spPr>
        <p:txBody>
          <a:bodyPr wrap="none" rtlCol="0">
            <a:spAutoFit/>
          </a:bodyPr>
          <a:lstStyle/>
          <a:p>
            <a:pPr algn="ctr"/>
            <a:r>
              <a:rPr lang="en-US" dirty="0" err="1" smtClean="0"/>
              <a:t>Asistencia</a:t>
            </a:r>
            <a:r>
              <a:rPr lang="en-US" dirty="0" smtClean="0"/>
              <a:t> </a:t>
            </a:r>
            <a:r>
              <a:rPr lang="en-US" dirty="0" err="1" smtClean="0"/>
              <a:t>Técnica</a:t>
            </a:r>
            <a:r>
              <a:rPr lang="en-US" dirty="0" smtClean="0"/>
              <a:t>  y </a:t>
            </a:r>
          </a:p>
          <a:p>
            <a:pPr algn="ctr"/>
            <a:r>
              <a:rPr lang="en-US" dirty="0" err="1" smtClean="0"/>
              <a:t>Capacitación</a:t>
            </a:r>
            <a:endParaRPr lang="en-US" dirty="0" smtClean="0"/>
          </a:p>
        </p:txBody>
      </p:sp>
      <p:sp>
        <p:nvSpPr>
          <p:cNvPr id="9" name="8 CuadroTexto"/>
          <p:cNvSpPr txBox="1"/>
          <p:nvPr/>
        </p:nvSpPr>
        <p:spPr>
          <a:xfrm>
            <a:off x="952200" y="3033825"/>
            <a:ext cx="1410964" cy="646331"/>
          </a:xfrm>
          <a:prstGeom prst="rect">
            <a:avLst/>
          </a:prstGeom>
          <a:noFill/>
        </p:spPr>
        <p:txBody>
          <a:bodyPr wrap="none" rtlCol="0">
            <a:spAutoFit/>
          </a:bodyPr>
          <a:lstStyle/>
          <a:p>
            <a:pPr algn="ctr"/>
            <a:r>
              <a:rPr lang="en-US" dirty="0" err="1" smtClean="0"/>
              <a:t>Análisis</a:t>
            </a:r>
            <a:r>
              <a:rPr lang="en-US" dirty="0" smtClean="0"/>
              <a:t> de </a:t>
            </a:r>
          </a:p>
          <a:p>
            <a:pPr algn="ctr"/>
            <a:r>
              <a:rPr lang="en-US" dirty="0" smtClean="0"/>
              <a:t>Suelos </a:t>
            </a:r>
            <a:endParaRPr lang="es-HN" dirty="0"/>
          </a:p>
        </p:txBody>
      </p:sp>
      <p:sp>
        <p:nvSpPr>
          <p:cNvPr id="10" name="9 CuadroTexto"/>
          <p:cNvSpPr txBox="1"/>
          <p:nvPr/>
        </p:nvSpPr>
        <p:spPr>
          <a:xfrm>
            <a:off x="3708273" y="5845914"/>
            <a:ext cx="1566454" cy="369332"/>
          </a:xfrm>
          <a:prstGeom prst="rect">
            <a:avLst/>
          </a:prstGeom>
          <a:noFill/>
        </p:spPr>
        <p:txBody>
          <a:bodyPr wrap="none" rtlCol="0">
            <a:spAutoFit/>
          </a:bodyPr>
          <a:lstStyle/>
          <a:p>
            <a:pPr algn="ctr"/>
            <a:r>
              <a:rPr lang="en-US" b="1" dirty="0" smtClean="0"/>
              <a:t>Entre </a:t>
            </a:r>
            <a:r>
              <a:rPr lang="en-US" b="1" dirty="0" err="1" smtClean="0"/>
              <a:t>otros</a:t>
            </a:r>
            <a:r>
              <a:rPr lang="en-US" b="1" dirty="0" smtClean="0"/>
              <a:t>…</a:t>
            </a:r>
            <a:endParaRPr lang="en-US" b="1" dirty="0"/>
          </a:p>
        </p:txBody>
      </p:sp>
      <p:sp>
        <p:nvSpPr>
          <p:cNvPr id="11" name="10 CuadroTexto"/>
          <p:cNvSpPr txBox="1"/>
          <p:nvPr/>
        </p:nvSpPr>
        <p:spPr>
          <a:xfrm>
            <a:off x="6313186" y="3172324"/>
            <a:ext cx="2008883" cy="369332"/>
          </a:xfrm>
          <a:prstGeom prst="rect">
            <a:avLst/>
          </a:prstGeom>
          <a:noFill/>
        </p:spPr>
        <p:txBody>
          <a:bodyPr wrap="none" rtlCol="0">
            <a:spAutoFit/>
          </a:bodyPr>
          <a:lstStyle/>
          <a:p>
            <a:pPr algn="ctr"/>
            <a:r>
              <a:rPr lang="en-US" dirty="0" err="1" smtClean="0"/>
              <a:t>Financiamientos</a:t>
            </a:r>
            <a:endParaRPr lang="en-US" dirty="0"/>
          </a:p>
        </p:txBody>
      </p:sp>
      <p:sp>
        <p:nvSpPr>
          <p:cNvPr id="12" name="11 CuadroTexto"/>
          <p:cNvSpPr txBox="1"/>
          <p:nvPr/>
        </p:nvSpPr>
        <p:spPr>
          <a:xfrm>
            <a:off x="932963" y="4365104"/>
            <a:ext cx="1449436" cy="646331"/>
          </a:xfrm>
          <a:prstGeom prst="rect">
            <a:avLst/>
          </a:prstGeom>
          <a:noFill/>
        </p:spPr>
        <p:txBody>
          <a:bodyPr wrap="none" rtlCol="0">
            <a:spAutoFit/>
          </a:bodyPr>
          <a:lstStyle/>
          <a:p>
            <a:pPr algn="ctr"/>
            <a:r>
              <a:rPr lang="en-US" dirty="0" err="1" smtClean="0"/>
              <a:t>Venta</a:t>
            </a:r>
            <a:r>
              <a:rPr lang="en-US" dirty="0" smtClean="0"/>
              <a:t> de</a:t>
            </a:r>
          </a:p>
          <a:p>
            <a:pPr algn="ctr"/>
            <a:r>
              <a:rPr lang="en-US" dirty="0" err="1" smtClean="0"/>
              <a:t>Fertilizantes</a:t>
            </a:r>
            <a:endParaRPr lang="es-HN" dirty="0"/>
          </a:p>
        </p:txBody>
      </p:sp>
      <p:sp>
        <p:nvSpPr>
          <p:cNvPr id="13" name="12 CuadroTexto"/>
          <p:cNvSpPr txBox="1"/>
          <p:nvPr/>
        </p:nvSpPr>
        <p:spPr>
          <a:xfrm>
            <a:off x="3458891" y="4365103"/>
            <a:ext cx="2257349" cy="646331"/>
          </a:xfrm>
          <a:prstGeom prst="rect">
            <a:avLst/>
          </a:prstGeom>
          <a:noFill/>
        </p:spPr>
        <p:txBody>
          <a:bodyPr wrap="none" rtlCol="0">
            <a:spAutoFit/>
          </a:bodyPr>
          <a:lstStyle/>
          <a:p>
            <a:pPr algn="ctr"/>
            <a:r>
              <a:rPr lang="es-ES" dirty="0"/>
              <a:t>Venta de semilla </a:t>
            </a:r>
          </a:p>
          <a:p>
            <a:pPr algn="ctr"/>
            <a:r>
              <a:rPr lang="es-ES" dirty="0" smtClean="0"/>
              <a:t>mejorada </a:t>
            </a:r>
            <a:r>
              <a:rPr lang="es-ES" dirty="0"/>
              <a:t>de café</a:t>
            </a:r>
            <a:endParaRPr lang="es-HN" dirty="0"/>
          </a:p>
        </p:txBody>
      </p:sp>
      <p:sp>
        <p:nvSpPr>
          <p:cNvPr id="3" name="2 Rectángulo"/>
          <p:cNvSpPr/>
          <p:nvPr/>
        </p:nvSpPr>
        <p:spPr>
          <a:xfrm>
            <a:off x="6372200" y="4377878"/>
            <a:ext cx="1970411" cy="923330"/>
          </a:xfrm>
          <a:prstGeom prst="rect">
            <a:avLst/>
          </a:prstGeom>
        </p:spPr>
        <p:txBody>
          <a:bodyPr wrap="none">
            <a:spAutoFit/>
          </a:bodyPr>
          <a:lstStyle/>
          <a:p>
            <a:r>
              <a:rPr lang="es-ES" dirty="0"/>
              <a:t>Elaboración de </a:t>
            </a:r>
            <a:endParaRPr lang="es-ES" dirty="0" smtClean="0"/>
          </a:p>
          <a:p>
            <a:r>
              <a:rPr lang="es-ES" dirty="0" smtClean="0"/>
              <a:t>diagnostico de</a:t>
            </a:r>
          </a:p>
          <a:p>
            <a:r>
              <a:rPr lang="es-ES" dirty="0" smtClean="0"/>
              <a:t> </a:t>
            </a:r>
            <a:r>
              <a:rPr lang="es-ES" dirty="0"/>
              <a:t>fincas de café</a:t>
            </a:r>
            <a:endParaRPr lang="es-HN" dirty="0"/>
          </a:p>
        </p:txBody>
      </p:sp>
      <p:sp>
        <p:nvSpPr>
          <p:cNvPr id="14" name="13 CuadroTexto"/>
          <p:cNvSpPr txBox="1"/>
          <p:nvPr/>
        </p:nvSpPr>
        <p:spPr>
          <a:xfrm>
            <a:off x="3708273" y="3186225"/>
            <a:ext cx="2063386" cy="646331"/>
          </a:xfrm>
          <a:prstGeom prst="rect">
            <a:avLst/>
          </a:prstGeom>
          <a:noFill/>
        </p:spPr>
        <p:txBody>
          <a:bodyPr wrap="none" rtlCol="0">
            <a:spAutoFit/>
          </a:bodyPr>
          <a:lstStyle/>
          <a:p>
            <a:pPr algn="ctr"/>
            <a:r>
              <a:rPr lang="en-US" dirty="0" err="1" smtClean="0"/>
              <a:t>Análisis</a:t>
            </a:r>
            <a:r>
              <a:rPr lang="en-US" dirty="0" smtClean="0"/>
              <a:t> de </a:t>
            </a:r>
          </a:p>
          <a:p>
            <a:pPr algn="ctr"/>
            <a:r>
              <a:rPr lang="en-US" dirty="0" err="1" smtClean="0"/>
              <a:t>Calidad</a:t>
            </a:r>
            <a:r>
              <a:rPr lang="en-US" dirty="0" smtClean="0"/>
              <a:t> de café</a:t>
            </a:r>
            <a:endParaRPr lang="en-US" dirty="0"/>
          </a:p>
        </p:txBody>
      </p:sp>
    </p:spTree>
    <p:extLst>
      <p:ext uri="{BB962C8B-B14F-4D97-AF65-F5344CB8AC3E}">
        <p14:creationId xmlns:p14="http://schemas.microsoft.com/office/powerpoint/2010/main" val="19159596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45665" y="908720"/>
            <a:ext cx="7024744" cy="829896"/>
          </a:xfrm>
        </p:spPr>
        <p:txBody>
          <a:bodyPr/>
          <a:lstStyle/>
          <a:p>
            <a:r>
              <a:rPr lang="en-US" dirty="0" smtClean="0"/>
              <a:t>HISTORIA DE LA INSTITUCION</a:t>
            </a:r>
            <a:endParaRPr lang="es-HN" dirty="0"/>
          </a:p>
        </p:txBody>
      </p:sp>
      <p:sp>
        <p:nvSpPr>
          <p:cNvPr id="3" name="2 Marcador de contenido"/>
          <p:cNvSpPr>
            <a:spLocks noGrp="1"/>
          </p:cNvSpPr>
          <p:nvPr>
            <p:ph idx="1"/>
          </p:nvPr>
        </p:nvSpPr>
        <p:spPr>
          <a:xfrm>
            <a:off x="395536" y="1988840"/>
            <a:ext cx="8136904" cy="4129684"/>
          </a:xfrm>
        </p:spPr>
        <p:txBody>
          <a:bodyPr>
            <a:normAutofit lnSpcReduction="10000"/>
          </a:bodyPr>
          <a:lstStyle/>
          <a:p>
            <a:pPr algn="just"/>
            <a:r>
              <a:rPr lang="es-HN" dirty="0"/>
              <a:t>Es una organización  privada sin fines de lucro. Fundada  en 1970 para apoyar al sector cafetalero en su desarrollo; hoy esto se ve reflejado en el crecimiento altamente significativo de sus niveles de producción y Productividad, al efiscientar los sistemas de producción mediante renovación, mantenimiento y fertilización de fincas del parque cafetalero nacional; gracias a que ha procurado brindar servicios eficientes, oportunos, confiables e innovadores, los cuales han permitido alcanzar mejores condiciones de vida en la familia cafetalera y liderazgo institucional en el país.</a:t>
            </a:r>
          </a:p>
          <a:p>
            <a:endParaRPr lang="es-HN" dirty="0"/>
          </a:p>
        </p:txBody>
      </p:sp>
      <p:sp>
        <p:nvSpPr>
          <p:cNvPr id="4" name="3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IHCAFE</a:t>
            </a:r>
            <a:endParaRPr lang="es-HN" sz="2400" b="1" dirty="0">
              <a:solidFill>
                <a:schemeClr val="accent1">
                  <a:lumMod val="40000"/>
                  <a:lumOff val="60000"/>
                </a:schemeClr>
              </a:solidFill>
            </a:endParaRPr>
          </a:p>
        </p:txBody>
      </p:sp>
      <p:pic>
        <p:nvPicPr>
          <p:cNvPr id="5" name="Picture 2" descr="C:\Users\ANGEL\Desktop\SISTEMA DE GRADUACION\Imagen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4283"/>
            <a:ext cx="517861" cy="53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9656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836712"/>
            <a:ext cx="8064896" cy="5688632"/>
          </a:xfrm>
        </p:spPr>
        <p:txBody>
          <a:bodyPr>
            <a:normAutofit/>
          </a:bodyPr>
          <a:lstStyle/>
          <a:p>
            <a:pPr algn="just"/>
            <a:r>
              <a:rPr lang="es-HN" dirty="0"/>
              <a:t>Durante la cosecha de 1970, se registraron poco más de medio millón de quintales de café y en la actualidad se estima un aproximado de 5 millones de quintales, esto revela un importante crecimiento logrado a través del compromiso y la decidida participación de todos los sectores, tanto Gubernamental como Empresarial, sin dejar de lado el apoyo de la Cooperación Internacional e Instituciones Nacionales y principalmente los más de 100 mil productores y productoras que cultivan café a lo largo y ancho de Honduras, agrupados en los cuatro pilares que son sus organizaciones gremiales legalmente </a:t>
            </a:r>
            <a:r>
              <a:rPr lang="es-HN" dirty="0" smtClean="0"/>
              <a:t>constituidas</a:t>
            </a:r>
            <a:endParaRPr lang="es-HN" dirty="0"/>
          </a:p>
        </p:txBody>
      </p:sp>
      <p:sp>
        <p:nvSpPr>
          <p:cNvPr id="4" name="3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IHCAFE</a:t>
            </a:r>
            <a:endParaRPr lang="es-HN" sz="2400" b="1" dirty="0">
              <a:solidFill>
                <a:schemeClr val="accent1">
                  <a:lumMod val="40000"/>
                  <a:lumOff val="60000"/>
                </a:schemeClr>
              </a:solidFill>
            </a:endParaRPr>
          </a:p>
        </p:txBody>
      </p:sp>
      <p:pic>
        <p:nvPicPr>
          <p:cNvPr id="5" name="Picture 2" descr="C:\Users\ANGEL\Desktop\SISTEMA DE GRADUACION\Imagen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4283"/>
            <a:ext cx="517861" cy="53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2798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700808"/>
            <a:ext cx="8154982" cy="4248472"/>
          </a:xfrm>
        </p:spPr>
        <p:txBody>
          <a:bodyPr>
            <a:noAutofit/>
          </a:bodyPr>
          <a:lstStyle/>
          <a:p>
            <a:r>
              <a:rPr lang="en-US" dirty="0" err="1" smtClean="0"/>
              <a:t>Asociasión</a:t>
            </a:r>
            <a:r>
              <a:rPr lang="en-US" dirty="0" smtClean="0"/>
              <a:t> </a:t>
            </a:r>
            <a:r>
              <a:rPr lang="en-US" dirty="0" err="1" smtClean="0"/>
              <a:t>Hondureña</a:t>
            </a:r>
            <a:r>
              <a:rPr lang="en-US" dirty="0" smtClean="0"/>
              <a:t> de </a:t>
            </a:r>
            <a:r>
              <a:rPr lang="en-US" dirty="0" err="1" smtClean="0"/>
              <a:t>Productores</a:t>
            </a:r>
            <a:r>
              <a:rPr lang="en-US" dirty="0" smtClean="0"/>
              <a:t> de Café </a:t>
            </a:r>
            <a:r>
              <a:rPr lang="en-US" b="1" dirty="0" smtClean="0"/>
              <a:t>(AHPROCAFE)</a:t>
            </a:r>
          </a:p>
          <a:p>
            <a:pPr marL="68580" indent="0">
              <a:buNone/>
            </a:pPr>
            <a:endParaRPr lang="en-US" b="1" dirty="0" smtClean="0"/>
          </a:p>
          <a:p>
            <a:r>
              <a:rPr lang="en-US" dirty="0" err="1" smtClean="0"/>
              <a:t>Asociasión</a:t>
            </a:r>
            <a:r>
              <a:rPr lang="en-US" dirty="0" smtClean="0"/>
              <a:t> </a:t>
            </a:r>
            <a:r>
              <a:rPr lang="en-US" dirty="0" err="1" smtClean="0"/>
              <a:t>Nacional</a:t>
            </a:r>
            <a:r>
              <a:rPr lang="en-US" dirty="0" smtClean="0"/>
              <a:t> de </a:t>
            </a:r>
            <a:r>
              <a:rPr lang="en-US" dirty="0" err="1" smtClean="0"/>
              <a:t>Cafetaleros</a:t>
            </a:r>
            <a:r>
              <a:rPr lang="en-US" dirty="0" smtClean="0"/>
              <a:t> de Honduras </a:t>
            </a:r>
            <a:r>
              <a:rPr lang="en-US" b="1" dirty="0" smtClean="0"/>
              <a:t>(ANACAFE)</a:t>
            </a:r>
          </a:p>
          <a:p>
            <a:endParaRPr lang="en-US" dirty="0" smtClean="0"/>
          </a:p>
          <a:p>
            <a:r>
              <a:rPr lang="en-US" dirty="0" smtClean="0"/>
              <a:t>Central de </a:t>
            </a:r>
            <a:r>
              <a:rPr lang="en-US" dirty="0" err="1" smtClean="0"/>
              <a:t>Cooperativas</a:t>
            </a:r>
            <a:r>
              <a:rPr lang="en-US" dirty="0" smtClean="0"/>
              <a:t> de </a:t>
            </a:r>
            <a:r>
              <a:rPr lang="en-US" dirty="0" err="1" smtClean="0"/>
              <a:t>Cafetaleras</a:t>
            </a:r>
            <a:r>
              <a:rPr lang="en-US" dirty="0" smtClean="0"/>
              <a:t> de Honduras </a:t>
            </a:r>
            <a:r>
              <a:rPr lang="en-US" b="1" dirty="0" smtClean="0"/>
              <a:t>(CCCH)</a:t>
            </a:r>
          </a:p>
          <a:p>
            <a:endParaRPr lang="en-US" dirty="0" smtClean="0"/>
          </a:p>
          <a:p>
            <a:r>
              <a:rPr lang="en-US" dirty="0" smtClean="0"/>
              <a:t>Unión de </a:t>
            </a:r>
            <a:r>
              <a:rPr lang="en-US" dirty="0" err="1" smtClean="0"/>
              <a:t>Cooperativas</a:t>
            </a:r>
            <a:r>
              <a:rPr lang="en-US" dirty="0" smtClean="0"/>
              <a:t> de </a:t>
            </a:r>
            <a:r>
              <a:rPr lang="en-US" dirty="0" err="1" smtClean="0"/>
              <a:t>Servicios</a:t>
            </a:r>
            <a:r>
              <a:rPr lang="en-US" dirty="0" smtClean="0"/>
              <a:t> </a:t>
            </a:r>
            <a:r>
              <a:rPr lang="en-US" dirty="0" err="1" smtClean="0"/>
              <a:t>Agropecuarios</a:t>
            </a:r>
            <a:r>
              <a:rPr lang="en-US" dirty="0"/>
              <a:t> </a:t>
            </a:r>
            <a:r>
              <a:rPr lang="en-US" b="1" dirty="0" smtClean="0"/>
              <a:t>(UNIOCOOP)</a:t>
            </a:r>
            <a:endParaRPr lang="es-HN" b="1" dirty="0"/>
          </a:p>
        </p:txBody>
      </p:sp>
      <p:sp>
        <p:nvSpPr>
          <p:cNvPr id="4" name="1 Título"/>
          <p:cNvSpPr>
            <a:spLocks noGrp="1"/>
          </p:cNvSpPr>
          <p:nvPr>
            <p:ph type="title"/>
          </p:nvPr>
        </p:nvSpPr>
        <p:spPr>
          <a:xfrm>
            <a:off x="971600" y="764704"/>
            <a:ext cx="7024744" cy="782960"/>
          </a:xfrm>
        </p:spPr>
        <p:txBody>
          <a:bodyPr>
            <a:normAutofit fontScale="90000"/>
          </a:bodyPr>
          <a:lstStyle/>
          <a:p>
            <a:r>
              <a:rPr lang="en-US" dirty="0" smtClean="0"/>
              <a:t>ORGANIZACIONES GREMIALES</a:t>
            </a:r>
            <a:endParaRPr lang="es-HN" dirty="0"/>
          </a:p>
        </p:txBody>
      </p:sp>
      <p:sp>
        <p:nvSpPr>
          <p:cNvPr id="6" name="5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IHCAFE</a:t>
            </a:r>
            <a:endParaRPr lang="es-HN" sz="2400" b="1" dirty="0">
              <a:solidFill>
                <a:schemeClr val="accent1">
                  <a:lumMod val="40000"/>
                  <a:lumOff val="60000"/>
                </a:schemeClr>
              </a:solidFill>
            </a:endParaRPr>
          </a:p>
        </p:txBody>
      </p:sp>
      <p:pic>
        <p:nvPicPr>
          <p:cNvPr id="7" name="Picture 2" descr="C:\Users\ANGEL\Desktop\SISTEMA DE GRADUACION\Imagen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4283"/>
            <a:ext cx="517861" cy="53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8663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Elipse"/>
          <p:cNvSpPr/>
          <p:nvPr/>
        </p:nvSpPr>
        <p:spPr>
          <a:xfrm>
            <a:off x="3082097" y="3212976"/>
            <a:ext cx="3051813" cy="273630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HN" dirty="0"/>
          </a:p>
        </p:txBody>
      </p:sp>
      <p:sp>
        <p:nvSpPr>
          <p:cNvPr id="11" name="10 Elipse"/>
          <p:cNvSpPr/>
          <p:nvPr/>
        </p:nvSpPr>
        <p:spPr>
          <a:xfrm>
            <a:off x="4994265" y="980728"/>
            <a:ext cx="3051813" cy="273630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HN" dirty="0"/>
          </a:p>
        </p:txBody>
      </p:sp>
      <p:sp>
        <p:nvSpPr>
          <p:cNvPr id="9" name="8 Elipse"/>
          <p:cNvSpPr/>
          <p:nvPr/>
        </p:nvSpPr>
        <p:spPr>
          <a:xfrm>
            <a:off x="827583" y="980728"/>
            <a:ext cx="3051813" cy="273630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4" name="3 CuadroTexto"/>
          <p:cNvSpPr txBox="1"/>
          <p:nvPr/>
        </p:nvSpPr>
        <p:spPr>
          <a:xfrm>
            <a:off x="966664" y="2708920"/>
            <a:ext cx="2808312" cy="646331"/>
          </a:xfrm>
          <a:prstGeom prst="rect">
            <a:avLst/>
          </a:prstGeom>
          <a:noFill/>
        </p:spPr>
        <p:txBody>
          <a:bodyPr wrap="square" rtlCol="0">
            <a:spAutoFit/>
          </a:bodyPr>
          <a:lstStyle/>
          <a:p>
            <a:pPr algn="ctr"/>
            <a:r>
              <a:rPr lang="en-US" b="1" dirty="0" smtClean="0"/>
              <a:t>1. ANTECEDENTES  DE IHCAFE</a:t>
            </a:r>
            <a:endParaRPr lang="es-HN" b="1" dirty="0"/>
          </a:p>
        </p:txBody>
      </p:sp>
      <p:sp>
        <p:nvSpPr>
          <p:cNvPr id="5" name="4 CuadroTexto"/>
          <p:cNvSpPr txBox="1"/>
          <p:nvPr/>
        </p:nvSpPr>
        <p:spPr>
          <a:xfrm>
            <a:off x="3203848" y="4802787"/>
            <a:ext cx="2808312" cy="923330"/>
          </a:xfrm>
          <a:prstGeom prst="rect">
            <a:avLst/>
          </a:prstGeom>
          <a:noFill/>
        </p:spPr>
        <p:txBody>
          <a:bodyPr wrap="square" rtlCol="0">
            <a:spAutoFit/>
          </a:bodyPr>
          <a:lstStyle/>
          <a:p>
            <a:pPr algn="ctr"/>
            <a:r>
              <a:rPr lang="en-US" b="1" dirty="0" smtClean="0"/>
              <a:t>3. PROGRAMA DE APOYO AL PEQUEÑO PRODUCTOR</a:t>
            </a:r>
            <a:endParaRPr lang="es-HN" b="1" dirty="0"/>
          </a:p>
        </p:txBody>
      </p:sp>
      <p:sp>
        <p:nvSpPr>
          <p:cNvPr id="6" name="5 CuadroTexto"/>
          <p:cNvSpPr txBox="1"/>
          <p:nvPr/>
        </p:nvSpPr>
        <p:spPr>
          <a:xfrm>
            <a:off x="5148064" y="2708919"/>
            <a:ext cx="2808312" cy="646331"/>
          </a:xfrm>
          <a:prstGeom prst="rect">
            <a:avLst/>
          </a:prstGeom>
          <a:noFill/>
        </p:spPr>
        <p:txBody>
          <a:bodyPr wrap="square" rtlCol="0">
            <a:spAutoFit/>
          </a:bodyPr>
          <a:lstStyle/>
          <a:p>
            <a:pPr algn="ctr"/>
            <a:r>
              <a:rPr lang="en-US" b="1" dirty="0" smtClean="0"/>
              <a:t>2. FONDO CAFETERO NACIONAL</a:t>
            </a:r>
            <a:endParaRPr lang="es-HN" b="1" dirty="0"/>
          </a:p>
        </p:txBody>
      </p:sp>
      <p:pic>
        <p:nvPicPr>
          <p:cNvPr id="7" name="Picture 2" descr="C:\Users\ANGEL\Desktop\SISTEMA DE GRADUACION\Imagen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428" y="1327889"/>
            <a:ext cx="1232783" cy="12721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ANGEL\Desktop\SCAN0676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202" y="1344885"/>
            <a:ext cx="1364035" cy="13640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NGEL\Desktop\SISTEMA DE GRADUACION\IHCAFE\Resources\1 (8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5860" y="3355251"/>
            <a:ext cx="1549834" cy="1549834"/>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4788024" y="87015"/>
            <a:ext cx="3168352" cy="461665"/>
          </a:xfrm>
          <a:prstGeom prst="rect">
            <a:avLst/>
          </a:prstGeom>
          <a:noFill/>
        </p:spPr>
        <p:txBody>
          <a:bodyPr wrap="square" rtlCol="0">
            <a:spAutoFit/>
          </a:bodyPr>
          <a:lstStyle/>
          <a:p>
            <a:pPr algn="ctr"/>
            <a:r>
              <a:rPr lang="en-US" sz="2400" b="1" dirty="0" smtClean="0">
                <a:solidFill>
                  <a:schemeClr val="accent1">
                    <a:lumMod val="40000"/>
                    <a:lumOff val="60000"/>
                  </a:schemeClr>
                </a:solidFill>
              </a:rPr>
              <a:t>INDICE</a:t>
            </a:r>
            <a:endParaRPr lang="es-HN" sz="2400" b="1" dirty="0">
              <a:solidFill>
                <a:schemeClr val="accent1">
                  <a:lumMod val="40000"/>
                  <a:lumOff val="60000"/>
                </a:schemeClr>
              </a:solidFill>
            </a:endParaRPr>
          </a:p>
        </p:txBody>
      </p:sp>
    </p:spTree>
    <p:extLst>
      <p:ext uri="{BB962C8B-B14F-4D97-AF65-F5344CB8AC3E}">
        <p14:creationId xmlns:p14="http://schemas.microsoft.com/office/powerpoint/2010/main" val="8652257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166</TotalTime>
  <Words>1178</Words>
  <Application>Microsoft Office PowerPoint</Application>
  <PresentationFormat>Presentación en pantalla (4:3)</PresentationFormat>
  <Paragraphs>96</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Austin</vt:lpstr>
      <vt:lpstr>IHCAFE</vt:lpstr>
      <vt:lpstr>Presentación de PowerPoint</vt:lpstr>
      <vt:lpstr>VISION</vt:lpstr>
      <vt:lpstr>MISION</vt:lpstr>
      <vt:lpstr>Servicios que Brinda IHCAFE</vt:lpstr>
      <vt:lpstr>HISTORIA DE LA INSTITUCION</vt:lpstr>
      <vt:lpstr>Presentación de PowerPoint</vt:lpstr>
      <vt:lpstr>ORGANIZACIONES GREMIALES</vt:lpstr>
      <vt:lpstr>Presentación de PowerPoint</vt:lpstr>
      <vt:lpstr>Presentación de PowerPoint</vt:lpstr>
      <vt:lpstr>Presentación de PowerPoint</vt:lpstr>
      <vt:lpstr>ESTRUCTURA ORGANIZACIONAL</vt:lpstr>
      <vt:lpstr>CAPACITACION DE RECURSOS</vt:lpstr>
      <vt:lpstr>UTILIZACION DE RECURSOS</vt:lpstr>
      <vt:lpstr>PROGRAMAS DE FINANCIAMIENTO</vt:lpstr>
      <vt:lpstr>PROGRAMAS TECNICOS</vt:lpstr>
      <vt:lpstr>Presentación de PowerPoint</vt:lpstr>
      <vt:lpstr>PROGRAMA DE APOYO AL PEQUEÑO PRODUCTOR DE CAFE</vt:lpstr>
      <vt:lpstr>Presentación de PowerPoint</vt:lpstr>
      <vt:lpstr>Presentación de PowerPoint</vt:lpstr>
      <vt:lpstr>Presentación de PowerPoint</vt:lpstr>
      <vt:lpstr>PAPP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IHCAFE</dc:title>
  <dc:creator>ANGEL</dc:creator>
  <cp:lastModifiedBy>ANGEL</cp:lastModifiedBy>
  <cp:revision>18</cp:revision>
  <dcterms:created xsi:type="dcterms:W3CDTF">2012-10-07T05:06:38Z</dcterms:created>
  <dcterms:modified xsi:type="dcterms:W3CDTF">2012-11-13T04:53:55Z</dcterms:modified>
</cp:coreProperties>
</file>