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8" r:id="rId13"/>
    <p:sldId id="269" r:id="rId14"/>
    <p:sldId id="270" r:id="rId15"/>
    <p:sldId id="266" r:id="rId16"/>
    <p:sldId id="271" r:id="rId17"/>
    <p:sldId id="272" r:id="rId18"/>
    <p:sldId id="273" r:id="rId19"/>
    <p:sldId id="274" r:id="rId20"/>
    <p:sldId id="275" r:id="rId21"/>
    <p:sldId id="276"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660"/>
  </p:normalViewPr>
  <p:slideViewPr>
    <p:cSldViewPr snapToGrid="0">
      <p:cViewPr varScale="1">
        <p:scale>
          <a:sx n="79" d="100"/>
          <a:sy n="79" d="100"/>
        </p:scale>
        <p:origin x="120"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CA5D2A-3ED1-4A87-8D54-734A462E6B6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E1158D0D-2675-4FB2-B1CA-4EB4C3EA33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2CFB67A3-5F1D-4139-ACB3-A879B1D0653B}"/>
              </a:ext>
            </a:extLst>
          </p:cNvPr>
          <p:cNvSpPr>
            <a:spLocks noGrp="1"/>
          </p:cNvSpPr>
          <p:nvPr>
            <p:ph type="dt" sz="half" idx="10"/>
          </p:nvPr>
        </p:nvSpPr>
        <p:spPr/>
        <p:txBody>
          <a:bodyPr/>
          <a:lstStyle/>
          <a:p>
            <a:fld id="{0150E1AB-BDB0-4A64-A1C6-B753F7E43901}" type="datetimeFigureOut">
              <a:rPr lang="es-MX" smtClean="0"/>
              <a:t>14/06/2021</a:t>
            </a:fld>
            <a:endParaRPr lang="es-MX"/>
          </a:p>
        </p:txBody>
      </p:sp>
      <p:sp>
        <p:nvSpPr>
          <p:cNvPr id="5" name="Marcador de pie de página 4">
            <a:extLst>
              <a:ext uri="{FF2B5EF4-FFF2-40B4-BE49-F238E27FC236}">
                <a16:creationId xmlns:a16="http://schemas.microsoft.com/office/drawing/2014/main" id="{66455BAC-6DA6-4FB3-B547-051B8822277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9BE8201-93BD-42BE-8983-C50EEFFD8551}"/>
              </a:ext>
            </a:extLst>
          </p:cNvPr>
          <p:cNvSpPr>
            <a:spLocks noGrp="1"/>
          </p:cNvSpPr>
          <p:nvPr>
            <p:ph type="sldNum" sz="quarter" idx="12"/>
          </p:nvPr>
        </p:nvSpPr>
        <p:spPr/>
        <p:txBody>
          <a:bodyPr/>
          <a:lstStyle/>
          <a:p>
            <a:fld id="{311FF385-1C28-4EE7-8C89-99EF13278834}" type="slidenum">
              <a:rPr lang="es-MX" smtClean="0"/>
              <a:t>‹Nº›</a:t>
            </a:fld>
            <a:endParaRPr lang="es-MX"/>
          </a:p>
        </p:txBody>
      </p:sp>
    </p:spTree>
    <p:extLst>
      <p:ext uri="{BB962C8B-B14F-4D97-AF65-F5344CB8AC3E}">
        <p14:creationId xmlns:p14="http://schemas.microsoft.com/office/powerpoint/2010/main" val="151555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37CC7-F84C-4D12-9CDA-4227975C108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18B3996-6C16-49F6-A15D-5DFA4E53821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4ABAF32-C8CE-46D9-A686-D6DC5600F3EF}"/>
              </a:ext>
            </a:extLst>
          </p:cNvPr>
          <p:cNvSpPr>
            <a:spLocks noGrp="1"/>
          </p:cNvSpPr>
          <p:nvPr>
            <p:ph type="dt" sz="half" idx="10"/>
          </p:nvPr>
        </p:nvSpPr>
        <p:spPr/>
        <p:txBody>
          <a:bodyPr/>
          <a:lstStyle/>
          <a:p>
            <a:fld id="{0150E1AB-BDB0-4A64-A1C6-B753F7E43901}" type="datetimeFigureOut">
              <a:rPr lang="es-MX" smtClean="0"/>
              <a:t>14/06/2021</a:t>
            </a:fld>
            <a:endParaRPr lang="es-MX"/>
          </a:p>
        </p:txBody>
      </p:sp>
      <p:sp>
        <p:nvSpPr>
          <p:cNvPr id="5" name="Marcador de pie de página 4">
            <a:extLst>
              <a:ext uri="{FF2B5EF4-FFF2-40B4-BE49-F238E27FC236}">
                <a16:creationId xmlns:a16="http://schemas.microsoft.com/office/drawing/2014/main" id="{9436F1BA-4FEB-4DE3-986A-0E13991A758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69429FB-52EA-4FEE-BDF5-20391BC9C6E6}"/>
              </a:ext>
            </a:extLst>
          </p:cNvPr>
          <p:cNvSpPr>
            <a:spLocks noGrp="1"/>
          </p:cNvSpPr>
          <p:nvPr>
            <p:ph type="sldNum" sz="quarter" idx="12"/>
          </p:nvPr>
        </p:nvSpPr>
        <p:spPr/>
        <p:txBody>
          <a:bodyPr/>
          <a:lstStyle/>
          <a:p>
            <a:fld id="{311FF385-1C28-4EE7-8C89-99EF13278834}" type="slidenum">
              <a:rPr lang="es-MX" smtClean="0"/>
              <a:t>‹Nº›</a:t>
            </a:fld>
            <a:endParaRPr lang="es-MX"/>
          </a:p>
        </p:txBody>
      </p:sp>
    </p:spTree>
    <p:extLst>
      <p:ext uri="{BB962C8B-B14F-4D97-AF65-F5344CB8AC3E}">
        <p14:creationId xmlns:p14="http://schemas.microsoft.com/office/powerpoint/2010/main" val="411005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5D90667-9D7A-4962-A20D-1827543CA8F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BEFDA07-9573-465A-98C6-ED041C6D30F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2B25DD2-3591-406D-98D5-42FDC4CD87B5}"/>
              </a:ext>
            </a:extLst>
          </p:cNvPr>
          <p:cNvSpPr>
            <a:spLocks noGrp="1"/>
          </p:cNvSpPr>
          <p:nvPr>
            <p:ph type="dt" sz="half" idx="10"/>
          </p:nvPr>
        </p:nvSpPr>
        <p:spPr/>
        <p:txBody>
          <a:bodyPr/>
          <a:lstStyle/>
          <a:p>
            <a:fld id="{0150E1AB-BDB0-4A64-A1C6-B753F7E43901}" type="datetimeFigureOut">
              <a:rPr lang="es-MX" smtClean="0"/>
              <a:t>14/06/2021</a:t>
            </a:fld>
            <a:endParaRPr lang="es-MX"/>
          </a:p>
        </p:txBody>
      </p:sp>
      <p:sp>
        <p:nvSpPr>
          <p:cNvPr id="5" name="Marcador de pie de página 4">
            <a:extLst>
              <a:ext uri="{FF2B5EF4-FFF2-40B4-BE49-F238E27FC236}">
                <a16:creationId xmlns:a16="http://schemas.microsoft.com/office/drawing/2014/main" id="{2E047A13-E31F-4D90-B907-8FE2013F6F1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65025EE-0D95-4011-908E-09727240A1AF}"/>
              </a:ext>
            </a:extLst>
          </p:cNvPr>
          <p:cNvSpPr>
            <a:spLocks noGrp="1"/>
          </p:cNvSpPr>
          <p:nvPr>
            <p:ph type="sldNum" sz="quarter" idx="12"/>
          </p:nvPr>
        </p:nvSpPr>
        <p:spPr/>
        <p:txBody>
          <a:bodyPr/>
          <a:lstStyle/>
          <a:p>
            <a:fld id="{311FF385-1C28-4EE7-8C89-99EF13278834}" type="slidenum">
              <a:rPr lang="es-MX" smtClean="0"/>
              <a:t>‹Nº›</a:t>
            </a:fld>
            <a:endParaRPr lang="es-MX"/>
          </a:p>
        </p:txBody>
      </p:sp>
    </p:spTree>
    <p:extLst>
      <p:ext uri="{BB962C8B-B14F-4D97-AF65-F5344CB8AC3E}">
        <p14:creationId xmlns:p14="http://schemas.microsoft.com/office/powerpoint/2010/main" val="4216362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0E162-5FD3-498A-AE04-0C66552263C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B9240BA-ECAF-4C19-AC0D-0F6F4E28F2F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D27AD55-588F-47CF-AA85-B837D9A85740}"/>
              </a:ext>
            </a:extLst>
          </p:cNvPr>
          <p:cNvSpPr>
            <a:spLocks noGrp="1"/>
          </p:cNvSpPr>
          <p:nvPr>
            <p:ph type="dt" sz="half" idx="10"/>
          </p:nvPr>
        </p:nvSpPr>
        <p:spPr/>
        <p:txBody>
          <a:bodyPr/>
          <a:lstStyle/>
          <a:p>
            <a:fld id="{0150E1AB-BDB0-4A64-A1C6-B753F7E43901}" type="datetimeFigureOut">
              <a:rPr lang="es-MX" smtClean="0"/>
              <a:t>14/06/2021</a:t>
            </a:fld>
            <a:endParaRPr lang="es-MX"/>
          </a:p>
        </p:txBody>
      </p:sp>
      <p:sp>
        <p:nvSpPr>
          <p:cNvPr id="5" name="Marcador de pie de página 4">
            <a:extLst>
              <a:ext uri="{FF2B5EF4-FFF2-40B4-BE49-F238E27FC236}">
                <a16:creationId xmlns:a16="http://schemas.microsoft.com/office/drawing/2014/main" id="{E84BF96C-CA76-4FA8-B5ED-EEE62F46F8F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3701E27-097E-4859-BC5D-35FF5D7ECD9E}"/>
              </a:ext>
            </a:extLst>
          </p:cNvPr>
          <p:cNvSpPr>
            <a:spLocks noGrp="1"/>
          </p:cNvSpPr>
          <p:nvPr>
            <p:ph type="sldNum" sz="quarter" idx="12"/>
          </p:nvPr>
        </p:nvSpPr>
        <p:spPr/>
        <p:txBody>
          <a:bodyPr/>
          <a:lstStyle/>
          <a:p>
            <a:fld id="{311FF385-1C28-4EE7-8C89-99EF13278834}" type="slidenum">
              <a:rPr lang="es-MX" smtClean="0"/>
              <a:t>‹Nº›</a:t>
            </a:fld>
            <a:endParaRPr lang="es-MX"/>
          </a:p>
        </p:txBody>
      </p:sp>
    </p:spTree>
    <p:extLst>
      <p:ext uri="{BB962C8B-B14F-4D97-AF65-F5344CB8AC3E}">
        <p14:creationId xmlns:p14="http://schemas.microsoft.com/office/powerpoint/2010/main" val="2959485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6E646F-B11E-4324-989F-052BA2DFB38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6E7A87C-8653-4F92-8BDD-748824DA58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A3A7F9F-F2E9-4BFD-A287-75E469B1EE4A}"/>
              </a:ext>
            </a:extLst>
          </p:cNvPr>
          <p:cNvSpPr>
            <a:spLocks noGrp="1"/>
          </p:cNvSpPr>
          <p:nvPr>
            <p:ph type="dt" sz="half" idx="10"/>
          </p:nvPr>
        </p:nvSpPr>
        <p:spPr/>
        <p:txBody>
          <a:bodyPr/>
          <a:lstStyle/>
          <a:p>
            <a:fld id="{0150E1AB-BDB0-4A64-A1C6-B753F7E43901}" type="datetimeFigureOut">
              <a:rPr lang="es-MX" smtClean="0"/>
              <a:t>14/06/2021</a:t>
            </a:fld>
            <a:endParaRPr lang="es-MX"/>
          </a:p>
        </p:txBody>
      </p:sp>
      <p:sp>
        <p:nvSpPr>
          <p:cNvPr id="5" name="Marcador de pie de página 4">
            <a:extLst>
              <a:ext uri="{FF2B5EF4-FFF2-40B4-BE49-F238E27FC236}">
                <a16:creationId xmlns:a16="http://schemas.microsoft.com/office/drawing/2014/main" id="{56DE5226-C29E-4F24-8FA2-7ABADD55734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FAB6DC9-9C59-410C-8EE3-10D41A467441}"/>
              </a:ext>
            </a:extLst>
          </p:cNvPr>
          <p:cNvSpPr>
            <a:spLocks noGrp="1"/>
          </p:cNvSpPr>
          <p:nvPr>
            <p:ph type="sldNum" sz="quarter" idx="12"/>
          </p:nvPr>
        </p:nvSpPr>
        <p:spPr/>
        <p:txBody>
          <a:bodyPr/>
          <a:lstStyle/>
          <a:p>
            <a:fld id="{311FF385-1C28-4EE7-8C89-99EF13278834}" type="slidenum">
              <a:rPr lang="es-MX" smtClean="0"/>
              <a:t>‹Nº›</a:t>
            </a:fld>
            <a:endParaRPr lang="es-MX"/>
          </a:p>
        </p:txBody>
      </p:sp>
    </p:spTree>
    <p:extLst>
      <p:ext uri="{BB962C8B-B14F-4D97-AF65-F5344CB8AC3E}">
        <p14:creationId xmlns:p14="http://schemas.microsoft.com/office/powerpoint/2010/main" val="261037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81741-4E49-4372-8F2D-A25A6F97061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C0B6C40-FE0C-4991-8CE0-9BAEEB42DD2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9370997F-C0A2-4DAF-B92D-C41005BA899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21AEB21B-936B-4E7C-8216-51F04673B149}"/>
              </a:ext>
            </a:extLst>
          </p:cNvPr>
          <p:cNvSpPr>
            <a:spLocks noGrp="1"/>
          </p:cNvSpPr>
          <p:nvPr>
            <p:ph type="dt" sz="half" idx="10"/>
          </p:nvPr>
        </p:nvSpPr>
        <p:spPr/>
        <p:txBody>
          <a:bodyPr/>
          <a:lstStyle/>
          <a:p>
            <a:fld id="{0150E1AB-BDB0-4A64-A1C6-B753F7E43901}" type="datetimeFigureOut">
              <a:rPr lang="es-MX" smtClean="0"/>
              <a:t>14/06/2021</a:t>
            </a:fld>
            <a:endParaRPr lang="es-MX"/>
          </a:p>
        </p:txBody>
      </p:sp>
      <p:sp>
        <p:nvSpPr>
          <p:cNvPr id="6" name="Marcador de pie de página 5">
            <a:extLst>
              <a:ext uri="{FF2B5EF4-FFF2-40B4-BE49-F238E27FC236}">
                <a16:creationId xmlns:a16="http://schemas.microsoft.com/office/drawing/2014/main" id="{5D6591B9-7736-4A7C-9C6D-93F130E6A9F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6796204-95E8-49C0-8F3C-6800AFC57E5D}"/>
              </a:ext>
            </a:extLst>
          </p:cNvPr>
          <p:cNvSpPr>
            <a:spLocks noGrp="1"/>
          </p:cNvSpPr>
          <p:nvPr>
            <p:ph type="sldNum" sz="quarter" idx="12"/>
          </p:nvPr>
        </p:nvSpPr>
        <p:spPr/>
        <p:txBody>
          <a:bodyPr/>
          <a:lstStyle/>
          <a:p>
            <a:fld id="{311FF385-1C28-4EE7-8C89-99EF13278834}" type="slidenum">
              <a:rPr lang="es-MX" smtClean="0"/>
              <a:t>‹Nº›</a:t>
            </a:fld>
            <a:endParaRPr lang="es-MX"/>
          </a:p>
        </p:txBody>
      </p:sp>
    </p:spTree>
    <p:extLst>
      <p:ext uri="{BB962C8B-B14F-4D97-AF65-F5344CB8AC3E}">
        <p14:creationId xmlns:p14="http://schemas.microsoft.com/office/powerpoint/2010/main" val="367376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9B431-1EAE-4499-866C-AFD00E127B0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D43C649-909D-4229-9691-7284C38F6E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08C1AB5-087F-4F0F-8844-62A3F978A0D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6C9C9A33-AF3D-436B-AFF6-508FC5F290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A4425CC-C2D4-4DA2-B8FF-A39382E10FE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BEA2515-25EA-454B-82D6-78A9AFDD1CED}"/>
              </a:ext>
            </a:extLst>
          </p:cNvPr>
          <p:cNvSpPr>
            <a:spLocks noGrp="1"/>
          </p:cNvSpPr>
          <p:nvPr>
            <p:ph type="dt" sz="half" idx="10"/>
          </p:nvPr>
        </p:nvSpPr>
        <p:spPr/>
        <p:txBody>
          <a:bodyPr/>
          <a:lstStyle/>
          <a:p>
            <a:fld id="{0150E1AB-BDB0-4A64-A1C6-B753F7E43901}" type="datetimeFigureOut">
              <a:rPr lang="es-MX" smtClean="0"/>
              <a:t>14/06/2021</a:t>
            </a:fld>
            <a:endParaRPr lang="es-MX"/>
          </a:p>
        </p:txBody>
      </p:sp>
      <p:sp>
        <p:nvSpPr>
          <p:cNvPr id="8" name="Marcador de pie de página 7">
            <a:extLst>
              <a:ext uri="{FF2B5EF4-FFF2-40B4-BE49-F238E27FC236}">
                <a16:creationId xmlns:a16="http://schemas.microsoft.com/office/drawing/2014/main" id="{7764C840-1CFF-4AF9-A73A-7700E9C5F29D}"/>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FE11925-C845-4D7E-996B-A7C9469A2FDD}"/>
              </a:ext>
            </a:extLst>
          </p:cNvPr>
          <p:cNvSpPr>
            <a:spLocks noGrp="1"/>
          </p:cNvSpPr>
          <p:nvPr>
            <p:ph type="sldNum" sz="quarter" idx="12"/>
          </p:nvPr>
        </p:nvSpPr>
        <p:spPr/>
        <p:txBody>
          <a:bodyPr/>
          <a:lstStyle/>
          <a:p>
            <a:fld id="{311FF385-1C28-4EE7-8C89-99EF13278834}" type="slidenum">
              <a:rPr lang="es-MX" smtClean="0"/>
              <a:t>‹Nº›</a:t>
            </a:fld>
            <a:endParaRPr lang="es-MX"/>
          </a:p>
        </p:txBody>
      </p:sp>
    </p:spTree>
    <p:extLst>
      <p:ext uri="{BB962C8B-B14F-4D97-AF65-F5344CB8AC3E}">
        <p14:creationId xmlns:p14="http://schemas.microsoft.com/office/powerpoint/2010/main" val="197244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19A3E-5556-424A-9DE2-C0AD8DB5A98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8AFBE009-2C7C-4EEC-AE5B-165769D43381}"/>
              </a:ext>
            </a:extLst>
          </p:cNvPr>
          <p:cNvSpPr>
            <a:spLocks noGrp="1"/>
          </p:cNvSpPr>
          <p:nvPr>
            <p:ph type="dt" sz="half" idx="10"/>
          </p:nvPr>
        </p:nvSpPr>
        <p:spPr/>
        <p:txBody>
          <a:bodyPr/>
          <a:lstStyle/>
          <a:p>
            <a:fld id="{0150E1AB-BDB0-4A64-A1C6-B753F7E43901}" type="datetimeFigureOut">
              <a:rPr lang="es-MX" smtClean="0"/>
              <a:t>14/06/2021</a:t>
            </a:fld>
            <a:endParaRPr lang="es-MX"/>
          </a:p>
        </p:txBody>
      </p:sp>
      <p:sp>
        <p:nvSpPr>
          <p:cNvPr id="4" name="Marcador de pie de página 3">
            <a:extLst>
              <a:ext uri="{FF2B5EF4-FFF2-40B4-BE49-F238E27FC236}">
                <a16:creationId xmlns:a16="http://schemas.microsoft.com/office/drawing/2014/main" id="{5E01F341-082A-4ECB-BDE3-A180707161D9}"/>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7EC1014B-57E4-47A4-B9FA-AB10E16CDA7E}"/>
              </a:ext>
            </a:extLst>
          </p:cNvPr>
          <p:cNvSpPr>
            <a:spLocks noGrp="1"/>
          </p:cNvSpPr>
          <p:nvPr>
            <p:ph type="sldNum" sz="quarter" idx="12"/>
          </p:nvPr>
        </p:nvSpPr>
        <p:spPr/>
        <p:txBody>
          <a:bodyPr/>
          <a:lstStyle/>
          <a:p>
            <a:fld id="{311FF385-1C28-4EE7-8C89-99EF13278834}" type="slidenum">
              <a:rPr lang="es-MX" smtClean="0"/>
              <a:t>‹Nº›</a:t>
            </a:fld>
            <a:endParaRPr lang="es-MX"/>
          </a:p>
        </p:txBody>
      </p:sp>
    </p:spTree>
    <p:extLst>
      <p:ext uri="{BB962C8B-B14F-4D97-AF65-F5344CB8AC3E}">
        <p14:creationId xmlns:p14="http://schemas.microsoft.com/office/powerpoint/2010/main" val="796517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EC19FF-9394-4B71-9D05-49ECF30BCE70}"/>
              </a:ext>
            </a:extLst>
          </p:cNvPr>
          <p:cNvSpPr>
            <a:spLocks noGrp="1"/>
          </p:cNvSpPr>
          <p:nvPr>
            <p:ph type="dt" sz="half" idx="10"/>
          </p:nvPr>
        </p:nvSpPr>
        <p:spPr/>
        <p:txBody>
          <a:bodyPr/>
          <a:lstStyle/>
          <a:p>
            <a:fld id="{0150E1AB-BDB0-4A64-A1C6-B753F7E43901}" type="datetimeFigureOut">
              <a:rPr lang="es-MX" smtClean="0"/>
              <a:t>14/06/2021</a:t>
            </a:fld>
            <a:endParaRPr lang="es-MX"/>
          </a:p>
        </p:txBody>
      </p:sp>
      <p:sp>
        <p:nvSpPr>
          <p:cNvPr id="3" name="Marcador de pie de página 2">
            <a:extLst>
              <a:ext uri="{FF2B5EF4-FFF2-40B4-BE49-F238E27FC236}">
                <a16:creationId xmlns:a16="http://schemas.microsoft.com/office/drawing/2014/main" id="{D140C8EE-188C-4F9E-9A5F-829404103D6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2B281167-DDBD-43A4-A79E-9BC34E8C4BE4}"/>
              </a:ext>
            </a:extLst>
          </p:cNvPr>
          <p:cNvSpPr>
            <a:spLocks noGrp="1"/>
          </p:cNvSpPr>
          <p:nvPr>
            <p:ph type="sldNum" sz="quarter" idx="12"/>
          </p:nvPr>
        </p:nvSpPr>
        <p:spPr/>
        <p:txBody>
          <a:bodyPr/>
          <a:lstStyle/>
          <a:p>
            <a:fld id="{311FF385-1C28-4EE7-8C89-99EF13278834}" type="slidenum">
              <a:rPr lang="es-MX" smtClean="0"/>
              <a:t>‹Nº›</a:t>
            </a:fld>
            <a:endParaRPr lang="es-MX"/>
          </a:p>
        </p:txBody>
      </p:sp>
    </p:spTree>
    <p:extLst>
      <p:ext uri="{BB962C8B-B14F-4D97-AF65-F5344CB8AC3E}">
        <p14:creationId xmlns:p14="http://schemas.microsoft.com/office/powerpoint/2010/main" val="366075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47B1B-713C-4442-9C3B-A1622CD9C49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6CA825C-B299-4979-A255-846542288B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8EACED70-DF8E-4085-AD73-513B56B2D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ACDDC28-F4DA-4224-B41C-1F122C11ACEF}"/>
              </a:ext>
            </a:extLst>
          </p:cNvPr>
          <p:cNvSpPr>
            <a:spLocks noGrp="1"/>
          </p:cNvSpPr>
          <p:nvPr>
            <p:ph type="dt" sz="half" idx="10"/>
          </p:nvPr>
        </p:nvSpPr>
        <p:spPr/>
        <p:txBody>
          <a:bodyPr/>
          <a:lstStyle/>
          <a:p>
            <a:fld id="{0150E1AB-BDB0-4A64-A1C6-B753F7E43901}" type="datetimeFigureOut">
              <a:rPr lang="es-MX" smtClean="0"/>
              <a:t>14/06/2021</a:t>
            </a:fld>
            <a:endParaRPr lang="es-MX"/>
          </a:p>
        </p:txBody>
      </p:sp>
      <p:sp>
        <p:nvSpPr>
          <p:cNvPr id="6" name="Marcador de pie de página 5">
            <a:extLst>
              <a:ext uri="{FF2B5EF4-FFF2-40B4-BE49-F238E27FC236}">
                <a16:creationId xmlns:a16="http://schemas.microsoft.com/office/drawing/2014/main" id="{891066B7-82C0-4A5F-9307-04D65B8204C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40C50F9-5B29-4E43-904A-052E9B80E5D3}"/>
              </a:ext>
            </a:extLst>
          </p:cNvPr>
          <p:cNvSpPr>
            <a:spLocks noGrp="1"/>
          </p:cNvSpPr>
          <p:nvPr>
            <p:ph type="sldNum" sz="quarter" idx="12"/>
          </p:nvPr>
        </p:nvSpPr>
        <p:spPr/>
        <p:txBody>
          <a:bodyPr/>
          <a:lstStyle/>
          <a:p>
            <a:fld id="{311FF385-1C28-4EE7-8C89-99EF13278834}" type="slidenum">
              <a:rPr lang="es-MX" smtClean="0"/>
              <a:t>‹Nº›</a:t>
            </a:fld>
            <a:endParaRPr lang="es-MX"/>
          </a:p>
        </p:txBody>
      </p:sp>
    </p:spTree>
    <p:extLst>
      <p:ext uri="{BB962C8B-B14F-4D97-AF65-F5344CB8AC3E}">
        <p14:creationId xmlns:p14="http://schemas.microsoft.com/office/powerpoint/2010/main" val="426013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2F6335-9B08-4437-89A7-6E067A7EAD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84D72CE6-49DD-4583-A84F-243C2A8A7D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6202DDE2-20F2-4118-BDF1-47DE9C0D1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0C900C1-30D5-4082-870C-15475EE33037}"/>
              </a:ext>
            </a:extLst>
          </p:cNvPr>
          <p:cNvSpPr>
            <a:spLocks noGrp="1"/>
          </p:cNvSpPr>
          <p:nvPr>
            <p:ph type="dt" sz="half" idx="10"/>
          </p:nvPr>
        </p:nvSpPr>
        <p:spPr/>
        <p:txBody>
          <a:bodyPr/>
          <a:lstStyle/>
          <a:p>
            <a:fld id="{0150E1AB-BDB0-4A64-A1C6-B753F7E43901}" type="datetimeFigureOut">
              <a:rPr lang="es-MX" smtClean="0"/>
              <a:t>14/06/2021</a:t>
            </a:fld>
            <a:endParaRPr lang="es-MX"/>
          </a:p>
        </p:txBody>
      </p:sp>
      <p:sp>
        <p:nvSpPr>
          <p:cNvPr id="6" name="Marcador de pie de página 5">
            <a:extLst>
              <a:ext uri="{FF2B5EF4-FFF2-40B4-BE49-F238E27FC236}">
                <a16:creationId xmlns:a16="http://schemas.microsoft.com/office/drawing/2014/main" id="{0349F5DB-4BD8-40EF-AE7E-7AC5055942E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7C85DEA-6D6E-4F7B-9256-33EC41A16A49}"/>
              </a:ext>
            </a:extLst>
          </p:cNvPr>
          <p:cNvSpPr>
            <a:spLocks noGrp="1"/>
          </p:cNvSpPr>
          <p:nvPr>
            <p:ph type="sldNum" sz="quarter" idx="12"/>
          </p:nvPr>
        </p:nvSpPr>
        <p:spPr/>
        <p:txBody>
          <a:bodyPr/>
          <a:lstStyle/>
          <a:p>
            <a:fld id="{311FF385-1C28-4EE7-8C89-99EF13278834}" type="slidenum">
              <a:rPr lang="es-MX" smtClean="0"/>
              <a:t>‹Nº›</a:t>
            </a:fld>
            <a:endParaRPr lang="es-MX"/>
          </a:p>
        </p:txBody>
      </p:sp>
    </p:spTree>
    <p:extLst>
      <p:ext uri="{BB962C8B-B14F-4D97-AF65-F5344CB8AC3E}">
        <p14:creationId xmlns:p14="http://schemas.microsoft.com/office/powerpoint/2010/main" val="88393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1264E56-B779-4878-A677-F66B64FA08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4A5D3AC-B7E2-4271-BCEB-C6873470AA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FC0CCF2-06B3-406A-908D-DB2E6A258D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0E1AB-BDB0-4A64-A1C6-B753F7E43901}" type="datetimeFigureOut">
              <a:rPr lang="es-MX" smtClean="0"/>
              <a:t>14/06/2021</a:t>
            </a:fld>
            <a:endParaRPr lang="es-MX"/>
          </a:p>
        </p:txBody>
      </p:sp>
      <p:sp>
        <p:nvSpPr>
          <p:cNvPr id="5" name="Marcador de pie de página 4">
            <a:extLst>
              <a:ext uri="{FF2B5EF4-FFF2-40B4-BE49-F238E27FC236}">
                <a16:creationId xmlns:a16="http://schemas.microsoft.com/office/drawing/2014/main" id="{3A55D011-61D7-48EC-8F5B-17CCCD895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2F26FB05-012D-46E6-99C4-EAA3C7C7BD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FF385-1C28-4EE7-8C89-99EF13278834}" type="slidenum">
              <a:rPr lang="es-MX" smtClean="0"/>
              <a:t>‹Nº›</a:t>
            </a:fld>
            <a:endParaRPr lang="es-MX"/>
          </a:p>
        </p:txBody>
      </p:sp>
    </p:spTree>
    <p:extLst>
      <p:ext uri="{BB962C8B-B14F-4D97-AF65-F5344CB8AC3E}">
        <p14:creationId xmlns:p14="http://schemas.microsoft.com/office/powerpoint/2010/main" val="2631226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opezobrador.org.mx/2012/02/04/discurso-de-andres-manuel-lopez-obrador-en-mitin-con-trabajadores/" TargetMode="External"/><Relationship Id="rId2" Type="http://schemas.openxmlformats.org/officeDocument/2006/relationships/hyperlink" Target="https://www.jornada.com.mx/2006/11/21/index.php?section=politica&amp;article=010n1pol" TargetMode="External"/><Relationship Id="rId1" Type="http://schemas.openxmlformats.org/officeDocument/2006/relationships/slideLayout" Target="../slideLayouts/slideLayout2.xml"/><Relationship Id="rId5" Type="http://schemas.openxmlformats.org/officeDocument/2006/relationships/hyperlink" Target="https://embamex.sre.gob.mx/sudafrica/index.php/discurso-integro-de-andres-manuel-lopez-obrador-al-rendir-protesta-como-presidente" TargetMode="External"/><Relationship Id="rId4" Type="http://schemas.openxmlformats.org/officeDocument/2006/relationships/hyperlink" Target="https://lopezobrador.org.mx/2018/04/01/discurso-de-amlo-al-iniciar-su-campana-en-ciudad-juarez-chihuahu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2284B4D-F924-4F84-92E1-D2827E9CCD57}"/>
              </a:ext>
            </a:extLst>
          </p:cNvPr>
          <p:cNvSpPr>
            <a:spLocks noGrp="1"/>
          </p:cNvSpPr>
          <p:nvPr>
            <p:ph type="ctrTitle"/>
          </p:nvPr>
        </p:nvSpPr>
        <p:spPr>
          <a:xfrm>
            <a:off x="643467" y="1698171"/>
            <a:ext cx="3962061" cy="4516360"/>
          </a:xfrm>
        </p:spPr>
        <p:txBody>
          <a:bodyPr vert="horz" lIns="91440" tIns="45720" rIns="91440" bIns="45720" rtlCol="0" anchor="t">
            <a:normAutofit/>
          </a:bodyPr>
          <a:lstStyle/>
          <a:p>
            <a:pPr algn="l"/>
            <a:r>
              <a:rPr lang="en-US" sz="3600" b="1" kern="1200" dirty="0" err="1">
                <a:solidFill>
                  <a:schemeClr val="tx1"/>
                </a:solidFill>
                <a:latin typeface="+mj-lt"/>
                <a:ea typeface="+mj-ea"/>
                <a:cs typeface="+mj-cs"/>
              </a:rPr>
              <a:t>Discursos</a:t>
            </a:r>
            <a:r>
              <a:rPr lang="en-US" sz="3600" b="1" kern="1200" dirty="0">
                <a:solidFill>
                  <a:schemeClr val="tx1"/>
                </a:solidFill>
                <a:latin typeface="+mj-lt"/>
                <a:ea typeface="+mj-ea"/>
                <a:cs typeface="+mj-cs"/>
              </a:rPr>
              <a:t> y la </a:t>
            </a:r>
            <a:r>
              <a:rPr lang="en-US" sz="3600" b="1" kern="1200" dirty="0" err="1">
                <a:solidFill>
                  <a:schemeClr val="tx1"/>
                </a:solidFill>
                <a:latin typeface="+mj-lt"/>
                <a:ea typeface="+mj-ea"/>
                <a:cs typeface="+mj-cs"/>
              </a:rPr>
              <a:t>lógica</a:t>
            </a:r>
            <a:endParaRPr lang="en-US" sz="3600" b="1" kern="1200" dirty="0">
              <a:solidFill>
                <a:schemeClr val="tx1"/>
              </a:solidFill>
              <a:latin typeface="+mj-lt"/>
              <a:ea typeface="+mj-ea"/>
              <a:cs typeface="+mj-cs"/>
            </a:endParaRPr>
          </a:p>
        </p:txBody>
      </p:sp>
      <p:sp>
        <p:nvSpPr>
          <p:cNvPr id="52" name="Rectangle 5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Rectangle 5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ítulo 2">
            <a:extLst>
              <a:ext uri="{FF2B5EF4-FFF2-40B4-BE49-F238E27FC236}">
                <a16:creationId xmlns:a16="http://schemas.microsoft.com/office/drawing/2014/main" id="{27FD1950-9AA1-4E9A-A734-7B00F3909952}"/>
              </a:ext>
            </a:extLst>
          </p:cNvPr>
          <p:cNvSpPr>
            <a:spLocks noGrp="1"/>
          </p:cNvSpPr>
          <p:nvPr>
            <p:ph type="subTitle" idx="1"/>
          </p:nvPr>
        </p:nvSpPr>
        <p:spPr>
          <a:xfrm>
            <a:off x="5070020" y="1698170"/>
            <a:ext cx="6478513" cy="4516361"/>
          </a:xfrm>
        </p:spPr>
        <p:txBody>
          <a:bodyPr vert="horz" lIns="91440" tIns="45720" rIns="91440" bIns="45720" rtlCol="0">
            <a:normAutofit/>
          </a:bodyPr>
          <a:lstStyle/>
          <a:p>
            <a:pPr algn="l"/>
            <a:r>
              <a:rPr lang="en-US" b="1" dirty="0" err="1"/>
              <a:t>Integrantes</a:t>
            </a:r>
            <a:r>
              <a:rPr lang="en-US" b="1" dirty="0"/>
              <a:t>:</a:t>
            </a:r>
          </a:p>
          <a:p>
            <a:pPr indent="-228600" algn="l">
              <a:buFont typeface="Arial" panose="020B0604020202020204" pitchFamily="34" charset="0"/>
              <a:buChar char="•"/>
            </a:pPr>
            <a:r>
              <a:rPr lang="en-US" sz="2000" dirty="0"/>
              <a:t>Arellano Granados Angel Mariano</a:t>
            </a:r>
          </a:p>
          <a:p>
            <a:pPr indent="-228600" algn="l">
              <a:buFont typeface="Arial" panose="020B0604020202020204" pitchFamily="34" charset="0"/>
              <a:buChar char="•"/>
            </a:pPr>
            <a:r>
              <a:rPr lang="en-US" sz="2000" dirty="0"/>
              <a:t>Cervantes Cortes </a:t>
            </a:r>
            <a:r>
              <a:rPr lang="en-US" sz="2000" dirty="0" err="1"/>
              <a:t>Arath</a:t>
            </a:r>
            <a:r>
              <a:rPr lang="en-US" sz="2000" dirty="0"/>
              <a:t> </a:t>
            </a:r>
            <a:r>
              <a:rPr lang="en-US" sz="2000" dirty="0" err="1"/>
              <a:t>Yohei</a:t>
            </a:r>
            <a:endParaRPr lang="en-US" sz="2000" dirty="0"/>
          </a:p>
          <a:p>
            <a:pPr indent="-228600" algn="l">
              <a:buFont typeface="Arial" panose="020B0604020202020204" pitchFamily="34" charset="0"/>
              <a:buChar char="•"/>
            </a:pPr>
            <a:r>
              <a:rPr lang="en-US" sz="2000" dirty="0"/>
              <a:t>Covarrubias Ríos Miguel </a:t>
            </a:r>
            <a:r>
              <a:rPr lang="en-US" sz="2000" dirty="0" err="1"/>
              <a:t>Ángel</a:t>
            </a:r>
            <a:r>
              <a:rPr lang="en-US" sz="2000" dirty="0"/>
              <a:t> </a:t>
            </a:r>
          </a:p>
          <a:p>
            <a:pPr indent="-228600" algn="l">
              <a:buFont typeface="Arial" panose="020B0604020202020204" pitchFamily="34" charset="0"/>
              <a:buChar char="•"/>
            </a:pPr>
            <a:r>
              <a:rPr lang="en-US" sz="2000" dirty="0" err="1"/>
              <a:t>Fullen</a:t>
            </a:r>
            <a:r>
              <a:rPr lang="en-US" sz="2000" dirty="0"/>
              <a:t> Reyes Katherine Elizabeth Guadalupe </a:t>
            </a:r>
          </a:p>
          <a:p>
            <a:pPr indent="-228600" algn="l">
              <a:buFont typeface="Arial" panose="020B0604020202020204" pitchFamily="34" charset="0"/>
              <a:buChar char="•"/>
            </a:pPr>
            <a:r>
              <a:rPr lang="en-US" sz="2000" dirty="0"/>
              <a:t>Méndez Serrano José </a:t>
            </a:r>
            <a:r>
              <a:rPr lang="en-US" sz="2000" dirty="0" err="1"/>
              <a:t>Ángel</a:t>
            </a:r>
            <a:endParaRPr lang="en-US" sz="2000" dirty="0"/>
          </a:p>
          <a:p>
            <a:pPr indent="-228600" algn="l">
              <a:buFont typeface="Arial" panose="020B0604020202020204" pitchFamily="34" charset="0"/>
              <a:buChar char="•"/>
            </a:pPr>
            <a:r>
              <a:rPr lang="en-US" sz="2000" dirty="0"/>
              <a:t>Pérez Escobar Alejandro </a:t>
            </a:r>
          </a:p>
          <a:p>
            <a:pPr indent="-228600" algn="l">
              <a:buFont typeface="Arial" panose="020B0604020202020204" pitchFamily="34" charset="0"/>
              <a:buChar char="•"/>
            </a:pPr>
            <a:r>
              <a:rPr lang="en-US" sz="2000" dirty="0"/>
              <a:t>Villarreal </a:t>
            </a:r>
            <a:r>
              <a:rPr lang="en-US" sz="2000" dirty="0" err="1"/>
              <a:t>Chaires</a:t>
            </a:r>
            <a:r>
              <a:rPr lang="en-US" sz="2000" dirty="0"/>
              <a:t> Gabriela Leticia</a:t>
            </a:r>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
        <p:nvSpPr>
          <p:cNvPr id="60" name="Isosceles Triangle 5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Isosceles Triangle 6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3752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6EA89E3-2141-4F75-A1EE-7D8AB7EB6612}"/>
              </a:ext>
            </a:extLst>
          </p:cNvPr>
          <p:cNvSpPr>
            <a:spLocks noGrp="1"/>
          </p:cNvSpPr>
          <p:nvPr>
            <p:ph type="title"/>
          </p:nvPr>
        </p:nvSpPr>
        <p:spPr>
          <a:xfrm>
            <a:off x="643467" y="1698171"/>
            <a:ext cx="3962061" cy="972234"/>
          </a:xfrm>
        </p:spPr>
        <p:txBody>
          <a:bodyPr anchor="t">
            <a:normAutofit/>
          </a:bodyPr>
          <a:lstStyle/>
          <a:p>
            <a:r>
              <a:rPr lang="es-ES" sz="3600" b="1" dirty="0"/>
              <a:t>Texto original</a:t>
            </a:r>
            <a:endParaRPr lang="es-MX" sz="3600" b="1"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2B99D66E-7B7D-4DE1-BEFE-7F362254E4A2}"/>
              </a:ext>
            </a:extLst>
          </p:cNvPr>
          <p:cNvSpPr>
            <a:spLocks noGrp="1"/>
          </p:cNvSpPr>
          <p:nvPr>
            <p:ph idx="1"/>
          </p:nvPr>
        </p:nvSpPr>
        <p:spPr>
          <a:xfrm>
            <a:off x="5070020" y="1698170"/>
            <a:ext cx="6478513" cy="4516361"/>
          </a:xfrm>
        </p:spPr>
        <p:txBody>
          <a:bodyPr>
            <a:normAutofit/>
          </a:bodyPr>
          <a:lstStyle/>
          <a:p>
            <a:pPr marL="0" indent="0">
              <a:buNone/>
            </a:pPr>
            <a:r>
              <a:rPr lang="es-ES" sz="4000" dirty="0">
                <a:latin typeface="+mj-lt"/>
              </a:rPr>
              <a:t>Si fuera cierto que el Tratado de Libre Comercio de América del Norte (TLCAN) sólo beneficia a México, nuestra economía no permanecería estancada ni habría migración.</a:t>
            </a:r>
            <a:endParaRPr lang="es-MX" sz="4000" dirty="0">
              <a:latin typeface="+mj-lt"/>
            </a:endParaRP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52242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001661F-959B-472B-997D-DFA279BBBF67}"/>
              </a:ext>
            </a:extLst>
          </p:cNvPr>
          <p:cNvSpPr>
            <a:spLocks noGrp="1"/>
          </p:cNvSpPr>
          <p:nvPr>
            <p:ph type="title"/>
          </p:nvPr>
        </p:nvSpPr>
        <p:spPr>
          <a:xfrm>
            <a:off x="419101" y="1698171"/>
            <a:ext cx="4186428" cy="4516360"/>
          </a:xfrm>
        </p:spPr>
        <p:txBody>
          <a:bodyPr anchor="t">
            <a:normAutofit/>
          </a:bodyPr>
          <a:lstStyle/>
          <a:p>
            <a:r>
              <a:rPr lang="es-MX" sz="3600" b="1" dirty="0"/>
              <a:t>Ley de implicación: modus ponens.</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C678E3C4-F6C4-4BFD-807F-6407D9971422}"/>
              </a:ext>
            </a:extLst>
          </p:cNvPr>
          <p:cNvSpPr>
            <a:spLocks noGrp="1"/>
          </p:cNvSpPr>
          <p:nvPr>
            <p:ph idx="1"/>
          </p:nvPr>
        </p:nvSpPr>
        <p:spPr>
          <a:xfrm>
            <a:off x="5070020" y="1698170"/>
            <a:ext cx="6478513" cy="4516361"/>
          </a:xfrm>
        </p:spPr>
        <p:txBody>
          <a:bodyPr>
            <a:normAutofit/>
          </a:bodyPr>
          <a:lstStyle/>
          <a:p>
            <a:pPr marL="0" indent="0">
              <a:buNone/>
            </a:pPr>
            <a:r>
              <a:rPr lang="es-ES" b="1" dirty="0">
                <a:latin typeface="+mj-lt"/>
              </a:rPr>
              <a:t>Si p entonces q </a:t>
            </a:r>
          </a:p>
          <a:p>
            <a:r>
              <a:rPr lang="es-MX" dirty="0">
                <a:latin typeface="+mj-lt"/>
              </a:rPr>
              <a:t>Si fuera cierto que el tratado de libre comercio de América del norte (TLCAN) solo beneficia a México.</a:t>
            </a:r>
          </a:p>
          <a:p>
            <a:pPr marL="0" indent="0">
              <a:buNone/>
            </a:pPr>
            <a:r>
              <a:rPr lang="es-MX" b="1" dirty="0">
                <a:latin typeface="+mj-lt"/>
              </a:rPr>
              <a:t>Por lo tanto q </a:t>
            </a:r>
          </a:p>
          <a:p>
            <a:r>
              <a:rPr lang="es-MX" dirty="0">
                <a:latin typeface="+mj-lt"/>
              </a:rPr>
              <a:t>Nuestra economía no permanecería estancada, ni habría migración. </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1652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DED3293-C46A-4DDC-82E2-2F66A469B560}"/>
              </a:ext>
            </a:extLst>
          </p:cNvPr>
          <p:cNvSpPr>
            <a:spLocks noGrp="1"/>
          </p:cNvSpPr>
          <p:nvPr>
            <p:ph type="title"/>
          </p:nvPr>
        </p:nvSpPr>
        <p:spPr>
          <a:xfrm>
            <a:off x="643467" y="1698171"/>
            <a:ext cx="3962061" cy="4516360"/>
          </a:xfrm>
        </p:spPr>
        <p:txBody>
          <a:bodyPr anchor="t">
            <a:normAutofit/>
          </a:bodyPr>
          <a:lstStyle/>
          <a:p>
            <a:r>
              <a:rPr lang="es-MX" sz="3600" b="1" dirty="0"/>
              <a:t>Texto Original</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8D9AD8F6-D85E-44D2-8E2A-FC85CA8202EB}"/>
              </a:ext>
            </a:extLst>
          </p:cNvPr>
          <p:cNvSpPr>
            <a:spLocks noGrp="1"/>
          </p:cNvSpPr>
          <p:nvPr>
            <p:ph idx="1"/>
          </p:nvPr>
        </p:nvSpPr>
        <p:spPr>
          <a:xfrm>
            <a:off x="3810000" y="288485"/>
            <a:ext cx="8108946" cy="6164657"/>
          </a:xfrm>
        </p:spPr>
        <p:txBody>
          <a:bodyPr>
            <a:normAutofit/>
          </a:bodyPr>
          <a:lstStyle/>
          <a:p>
            <a:pPr marL="0" indent="0">
              <a:buNone/>
            </a:pPr>
            <a:r>
              <a:rPr lang="es-ES" dirty="0">
                <a:latin typeface="+mj-lt"/>
              </a:rPr>
              <a:t>Un dato importante: En 1970, cuando las exportaciones de México sólo representaban 8 por ciento del Producto Interno Bruto, el crecimiento de la economía era del 6.5 por ciento, mientras que ahora, cuando las exportaciones significan 36 por ciento del Producto Interno Bruto, la economía sólo crece en 2.3 por ciento.</a:t>
            </a:r>
          </a:p>
          <a:p>
            <a:pPr marL="0" indent="0">
              <a:buNone/>
            </a:pPr>
            <a:r>
              <a:rPr lang="es-ES" dirty="0">
                <a:latin typeface="+mj-lt"/>
              </a:rPr>
              <a:t>No somos, por tanto, un país que esté progresando gracias a la apertura externa, pues, aunque exportamos mucho en valor, también importamos la mayor parte de lo que consumimos; nuestras exportaciones no generan desarrollo tecnológico propio y en estas décadas hemos experimentado un severo retroceso en materia de soberanía nacional.</a:t>
            </a:r>
          </a:p>
          <a:p>
            <a:endParaRPr lang="es-MX"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9478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CAB4364-A92D-4D20-9DB4-4209B6ED30B0}"/>
              </a:ext>
            </a:extLst>
          </p:cNvPr>
          <p:cNvSpPr>
            <a:spLocks noGrp="1"/>
          </p:cNvSpPr>
          <p:nvPr>
            <p:ph type="title"/>
          </p:nvPr>
        </p:nvSpPr>
        <p:spPr>
          <a:xfrm>
            <a:off x="643467" y="1698171"/>
            <a:ext cx="3962061" cy="4516360"/>
          </a:xfrm>
        </p:spPr>
        <p:txBody>
          <a:bodyPr anchor="t">
            <a:normAutofit/>
          </a:bodyPr>
          <a:lstStyle/>
          <a:p>
            <a:r>
              <a:rPr lang="es-ES" sz="3600" b="1" dirty="0"/>
              <a:t>Ley de implicación: modus </a:t>
            </a:r>
            <a:r>
              <a:rPr lang="es-ES" sz="3600" b="1" dirty="0" err="1"/>
              <a:t>tollens</a:t>
            </a:r>
            <a:endParaRPr lang="es-MX" sz="3600" b="1"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E3EACDCC-8688-45B4-8FCB-EA7D3ADFBD5B}"/>
              </a:ext>
            </a:extLst>
          </p:cNvPr>
          <p:cNvSpPr>
            <a:spLocks noGrp="1"/>
          </p:cNvSpPr>
          <p:nvPr>
            <p:ph idx="1"/>
          </p:nvPr>
        </p:nvSpPr>
        <p:spPr>
          <a:xfrm>
            <a:off x="4605528" y="288485"/>
            <a:ext cx="6943005" cy="6164657"/>
          </a:xfrm>
        </p:spPr>
        <p:txBody>
          <a:bodyPr>
            <a:normAutofit/>
          </a:bodyPr>
          <a:lstStyle/>
          <a:p>
            <a:pPr marL="0" indent="0">
              <a:buNone/>
            </a:pPr>
            <a:r>
              <a:rPr lang="es-ES" b="1" dirty="0">
                <a:latin typeface="+mj-lt"/>
              </a:rPr>
              <a:t>Si p entonces q. </a:t>
            </a:r>
          </a:p>
          <a:p>
            <a:r>
              <a:rPr lang="es-ES" dirty="0">
                <a:latin typeface="+mj-lt"/>
              </a:rPr>
              <a:t>Si México es un país que está progresando gracias a las importaciones, entonces, las importaciones representaban el 8 por ciento del producto interno bruto y eso significaba que el crecimiento de la economía era del 6.5 por ciento.</a:t>
            </a:r>
          </a:p>
          <a:p>
            <a:pPr marL="0" indent="0">
              <a:buNone/>
            </a:pPr>
            <a:r>
              <a:rPr lang="es-ES" b="1" dirty="0">
                <a:latin typeface="+mj-lt"/>
              </a:rPr>
              <a:t>No-q. </a:t>
            </a:r>
          </a:p>
          <a:p>
            <a:r>
              <a:rPr lang="es-ES" dirty="0">
                <a:latin typeface="+mj-lt"/>
              </a:rPr>
              <a:t>El porcentaje actual del producto interno bruto es del 36 por ciento y hace crecer a la economía un 2.3 por ciento.</a:t>
            </a:r>
          </a:p>
          <a:p>
            <a:pPr marL="0" indent="0">
              <a:buNone/>
            </a:pPr>
            <a:r>
              <a:rPr lang="es-ES" b="1" dirty="0">
                <a:latin typeface="+mj-lt"/>
              </a:rPr>
              <a:t>Por lo tanto, no-p</a:t>
            </a:r>
          </a:p>
          <a:p>
            <a:r>
              <a:rPr lang="es-ES" dirty="0">
                <a:latin typeface="+mj-lt"/>
              </a:rPr>
              <a:t>Por lo tanto México no es un país que progrese gracias a las exportaciones.</a:t>
            </a:r>
          </a:p>
          <a:p>
            <a:endParaRPr lang="es-MX"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7316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C897E86-8C24-4ECD-AFDC-3D2AC3D3697B}"/>
              </a:ext>
            </a:extLst>
          </p:cNvPr>
          <p:cNvSpPr>
            <a:spLocks noGrp="1"/>
          </p:cNvSpPr>
          <p:nvPr>
            <p:ph type="title"/>
          </p:nvPr>
        </p:nvSpPr>
        <p:spPr>
          <a:xfrm>
            <a:off x="643467" y="1698171"/>
            <a:ext cx="3962061" cy="4516360"/>
          </a:xfrm>
        </p:spPr>
        <p:txBody>
          <a:bodyPr anchor="t">
            <a:normAutofit/>
          </a:bodyPr>
          <a:lstStyle/>
          <a:p>
            <a:r>
              <a:rPr lang="es-MX" sz="3600" b="1" dirty="0"/>
              <a:t>Texto original</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60655DBD-50D6-4709-93E4-3E83A97BA85C}"/>
              </a:ext>
            </a:extLst>
          </p:cNvPr>
          <p:cNvSpPr>
            <a:spLocks noGrp="1"/>
          </p:cNvSpPr>
          <p:nvPr>
            <p:ph idx="1"/>
          </p:nvPr>
        </p:nvSpPr>
        <p:spPr>
          <a:xfrm>
            <a:off x="4605528" y="643470"/>
            <a:ext cx="6943005" cy="5571062"/>
          </a:xfrm>
        </p:spPr>
        <p:txBody>
          <a:bodyPr>
            <a:normAutofit lnSpcReduction="10000"/>
          </a:bodyPr>
          <a:lstStyle/>
          <a:p>
            <a:pPr marL="0" indent="0">
              <a:buNone/>
            </a:pPr>
            <a:r>
              <a:rPr lang="es-ES" sz="3600" dirty="0">
                <a:latin typeface="+mj-lt"/>
              </a:rPr>
              <a:t>“los principales flagelos a los que se ven expuestos los jóvenes es la negación de su derecho al estudio y al trabajo sostenible y redituable, y la imposibilidad de realizarse y proyectarse.</a:t>
            </a:r>
          </a:p>
          <a:p>
            <a:pPr marL="0" indent="0">
              <a:buNone/>
            </a:pPr>
            <a:r>
              <a:rPr lang="es-ES" sz="3600" dirty="0">
                <a:latin typeface="+mj-lt"/>
              </a:rPr>
              <a:t>Esto genera condiciones de pobreza y marginación, y esta pobreza y esta marginación son el mayor caldo de cultivo para que caigan en el círculo del narcotráfico y de la violencia”</a:t>
            </a:r>
          </a:p>
          <a:p>
            <a:endParaRPr lang="es-MX"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40799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3EAD233-1973-46CB-9F0C-6268E94A7D45}"/>
              </a:ext>
            </a:extLst>
          </p:cNvPr>
          <p:cNvSpPr>
            <a:spLocks noGrp="1"/>
          </p:cNvSpPr>
          <p:nvPr>
            <p:ph type="title"/>
          </p:nvPr>
        </p:nvSpPr>
        <p:spPr>
          <a:xfrm>
            <a:off x="643467" y="1698171"/>
            <a:ext cx="3962061" cy="4516360"/>
          </a:xfrm>
        </p:spPr>
        <p:txBody>
          <a:bodyPr anchor="t">
            <a:normAutofit/>
          </a:bodyPr>
          <a:lstStyle/>
          <a:p>
            <a:r>
              <a:rPr lang="es-ES" sz="3600" b="1" dirty="0"/>
              <a:t>Ley de implicación: Silogismo hipotético</a:t>
            </a:r>
            <a:endParaRPr lang="es-MX" sz="3600" b="1"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D955D2D-8EA4-46B2-ACA4-CF3A627C7CE8}"/>
              </a:ext>
            </a:extLst>
          </p:cNvPr>
          <p:cNvSpPr>
            <a:spLocks noGrp="1"/>
          </p:cNvSpPr>
          <p:nvPr>
            <p:ph idx="1"/>
          </p:nvPr>
        </p:nvSpPr>
        <p:spPr>
          <a:xfrm>
            <a:off x="5070020" y="685800"/>
            <a:ext cx="6478513" cy="5767343"/>
          </a:xfrm>
        </p:spPr>
        <p:txBody>
          <a:bodyPr>
            <a:normAutofit/>
          </a:bodyPr>
          <a:lstStyle/>
          <a:p>
            <a:pPr marL="0" indent="0">
              <a:buNone/>
            </a:pPr>
            <a:r>
              <a:rPr lang="es-ES" sz="3200" b="1" dirty="0">
                <a:latin typeface="+mj-lt"/>
              </a:rPr>
              <a:t>si p</a:t>
            </a:r>
          </a:p>
          <a:p>
            <a:r>
              <a:rPr lang="es-ES" sz="3200" dirty="0">
                <a:latin typeface="+mj-lt"/>
              </a:rPr>
              <a:t>Los jóvenes ignoran el derecho al estudio y trabajo sostenible </a:t>
            </a:r>
          </a:p>
          <a:p>
            <a:pPr marL="0" indent="0">
              <a:buNone/>
            </a:pPr>
            <a:r>
              <a:rPr lang="es-ES" sz="3200" b="1" dirty="0">
                <a:latin typeface="+mj-lt"/>
              </a:rPr>
              <a:t>entonces q</a:t>
            </a:r>
          </a:p>
          <a:p>
            <a:r>
              <a:rPr lang="es-ES" sz="3200" dirty="0">
                <a:latin typeface="+mj-lt"/>
              </a:rPr>
              <a:t>Esto genera condiciones de pobreza y marginación</a:t>
            </a:r>
          </a:p>
          <a:p>
            <a:pPr marL="0" indent="0">
              <a:buNone/>
            </a:pPr>
            <a:r>
              <a:rPr lang="es-ES" sz="3200" b="1" dirty="0">
                <a:latin typeface="+mj-lt"/>
              </a:rPr>
              <a:t>si q entonces r</a:t>
            </a:r>
          </a:p>
          <a:p>
            <a:r>
              <a:rPr lang="es-ES" sz="3200" dirty="0">
                <a:latin typeface="+mj-lt"/>
              </a:rPr>
              <a:t>la pobreza y marginación son el mayor caldo de cultivo para que caigan en el círculo del narcotráfico y de la violencia</a:t>
            </a:r>
          </a:p>
          <a:p>
            <a:endParaRPr lang="es-MX"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35390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2EB622B-DC15-4B51-BBC5-9D613509C896}"/>
              </a:ext>
            </a:extLst>
          </p:cNvPr>
          <p:cNvSpPr>
            <a:spLocks noGrp="1"/>
          </p:cNvSpPr>
          <p:nvPr>
            <p:ph type="title"/>
          </p:nvPr>
        </p:nvSpPr>
        <p:spPr>
          <a:xfrm>
            <a:off x="643467" y="1698171"/>
            <a:ext cx="3962061" cy="4516360"/>
          </a:xfrm>
        </p:spPr>
        <p:txBody>
          <a:bodyPr anchor="t">
            <a:normAutofit/>
          </a:bodyPr>
          <a:lstStyle/>
          <a:p>
            <a:r>
              <a:rPr lang="es-MX" sz="3600" b="1" dirty="0"/>
              <a:t>Discurso presidencia</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81D45F14-5324-42B3-AE2A-04F6EF6A5F14}"/>
              </a:ext>
            </a:extLst>
          </p:cNvPr>
          <p:cNvSpPr>
            <a:spLocks noGrp="1"/>
          </p:cNvSpPr>
          <p:nvPr>
            <p:ph idx="1"/>
          </p:nvPr>
        </p:nvSpPr>
        <p:spPr>
          <a:xfrm>
            <a:off x="5070020" y="2750360"/>
            <a:ext cx="6478513" cy="2130880"/>
          </a:xfrm>
        </p:spPr>
        <p:txBody>
          <a:bodyPr>
            <a:normAutofit/>
          </a:bodyPr>
          <a:lstStyle/>
          <a:p>
            <a:pPr marL="0" indent="0" algn="ctr">
              <a:buNone/>
            </a:pPr>
            <a:r>
              <a:rPr lang="es-MX" sz="4400" dirty="0">
                <a:solidFill>
                  <a:schemeClr val="tx1">
                    <a:lumMod val="95000"/>
                    <a:lumOff val="5000"/>
                  </a:schemeClr>
                </a:solidFill>
                <a:latin typeface="+mj-lt"/>
              </a:rPr>
              <a:t>“Presidente Andrés Manuel López Obrador en la toma de protesta”</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1575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717ED0B-BE38-4DF3-9BF0-8E199910290D}"/>
              </a:ext>
            </a:extLst>
          </p:cNvPr>
          <p:cNvSpPr>
            <a:spLocks noGrp="1"/>
          </p:cNvSpPr>
          <p:nvPr>
            <p:ph type="title"/>
          </p:nvPr>
        </p:nvSpPr>
        <p:spPr>
          <a:xfrm>
            <a:off x="643467" y="1698171"/>
            <a:ext cx="3738033" cy="4516360"/>
          </a:xfrm>
        </p:spPr>
        <p:txBody>
          <a:bodyPr anchor="t">
            <a:normAutofit/>
          </a:bodyPr>
          <a:lstStyle/>
          <a:p>
            <a:r>
              <a:rPr lang="es-ES" sz="3600" b="1" dirty="0"/>
              <a:t>Texto original</a:t>
            </a:r>
            <a:endParaRPr lang="es-MX" sz="3600" b="1"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373A4B68-5825-4391-B517-BA41FC350D37}"/>
              </a:ext>
            </a:extLst>
          </p:cNvPr>
          <p:cNvSpPr>
            <a:spLocks noGrp="1"/>
          </p:cNvSpPr>
          <p:nvPr>
            <p:ph idx="1"/>
          </p:nvPr>
        </p:nvSpPr>
        <p:spPr>
          <a:xfrm>
            <a:off x="4381500" y="512760"/>
            <a:ext cx="7167033" cy="5701772"/>
          </a:xfrm>
        </p:spPr>
        <p:txBody>
          <a:bodyPr>
            <a:normAutofit lnSpcReduction="10000"/>
          </a:bodyPr>
          <a:lstStyle/>
          <a:p>
            <a:pPr marL="0" indent="0">
              <a:buNone/>
            </a:pPr>
            <a:r>
              <a:rPr lang="es-ES" sz="3200" dirty="0">
                <a:latin typeface="+mj-lt"/>
              </a:rPr>
              <a:t>“En cuanto a la política económica aplicada durante el periodo neoliberal, de 1983 a la fecha, ha sido la más ineficiente en la historia moderna de México. En este tiempo la economía ha crecido en 2 por ciento anual, y tanto por ello como por la tremenda concentración del ingreso en pocas manos, se ha empobrecido a la mayoría de la población hasta llevarla a buscarse la vida en la informalidad, a emigrar masivamente del territorio nacional o a tomar el camino de las conductas antisociales”</a:t>
            </a:r>
          </a:p>
          <a:p>
            <a:endParaRPr lang="es-MX"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4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290E65E-32CC-440A-B3BF-AC9A1209015F}"/>
              </a:ext>
            </a:extLst>
          </p:cNvPr>
          <p:cNvSpPr>
            <a:spLocks noGrp="1"/>
          </p:cNvSpPr>
          <p:nvPr>
            <p:ph type="title"/>
          </p:nvPr>
        </p:nvSpPr>
        <p:spPr>
          <a:xfrm>
            <a:off x="643467" y="1698171"/>
            <a:ext cx="3962061" cy="4516360"/>
          </a:xfrm>
        </p:spPr>
        <p:txBody>
          <a:bodyPr anchor="t">
            <a:normAutofit/>
          </a:bodyPr>
          <a:lstStyle/>
          <a:p>
            <a:r>
              <a:rPr lang="es-ES" sz="3600" b="1" dirty="0"/>
              <a:t>Ley de implicación: modus ponens</a:t>
            </a:r>
            <a:endParaRPr lang="es-MX" sz="3600" b="1"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973C49B3-7E1C-4351-A54B-5A4E928AAE42}"/>
              </a:ext>
            </a:extLst>
          </p:cNvPr>
          <p:cNvSpPr>
            <a:spLocks noGrp="1"/>
          </p:cNvSpPr>
          <p:nvPr>
            <p:ph idx="1"/>
          </p:nvPr>
        </p:nvSpPr>
        <p:spPr>
          <a:xfrm>
            <a:off x="5070020" y="1698170"/>
            <a:ext cx="6478513" cy="4516361"/>
          </a:xfrm>
        </p:spPr>
        <p:txBody>
          <a:bodyPr>
            <a:normAutofit/>
          </a:bodyPr>
          <a:lstStyle/>
          <a:p>
            <a:pPr marL="0" indent="0">
              <a:buNone/>
            </a:pPr>
            <a:r>
              <a:rPr lang="es-ES" b="1" dirty="0"/>
              <a:t>P</a:t>
            </a:r>
          </a:p>
          <a:p>
            <a:r>
              <a:rPr lang="es-ES" dirty="0"/>
              <a:t>se utiliza el modelo político económico neoliberal </a:t>
            </a:r>
          </a:p>
          <a:p>
            <a:pPr marL="0" indent="0">
              <a:buNone/>
            </a:pPr>
            <a:r>
              <a:rPr lang="es-ES" b="1" dirty="0"/>
              <a:t>por lo tanto q</a:t>
            </a:r>
          </a:p>
          <a:p>
            <a:r>
              <a:rPr lang="es-ES" dirty="0"/>
              <a:t>se ha empobrecido a la mayoría de la población hasta llevarla a buscarse la vida en la informalidad, a emigrar masivamente del territorio nacional o a tomar el camino de las conductas antisociales.</a:t>
            </a:r>
          </a:p>
          <a:p>
            <a:endParaRPr lang="es-MX"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20372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ítulo 1">
            <a:extLst>
              <a:ext uri="{FF2B5EF4-FFF2-40B4-BE49-F238E27FC236}">
                <a16:creationId xmlns:a16="http://schemas.microsoft.com/office/drawing/2014/main" id="{E37794E5-4928-4EB7-8185-30A95BC711FF}"/>
              </a:ext>
            </a:extLst>
          </p:cNvPr>
          <p:cNvSpPr>
            <a:spLocks noGrp="1"/>
          </p:cNvSpPr>
          <p:nvPr>
            <p:ph type="title"/>
          </p:nvPr>
        </p:nvSpPr>
        <p:spPr>
          <a:xfrm>
            <a:off x="2614238" y="1593760"/>
            <a:ext cx="7166722" cy="4145147"/>
          </a:xfrm>
          <a:noFill/>
        </p:spPr>
        <p:txBody>
          <a:bodyPr vert="horz" lIns="91440" tIns="45720" rIns="91440" bIns="45720" rtlCol="0" anchor="ctr">
            <a:normAutofit/>
          </a:bodyPr>
          <a:lstStyle/>
          <a:p>
            <a:pPr algn="ctr"/>
            <a:r>
              <a:rPr lang="es-ES" sz="3600" b="1" dirty="0">
                <a:solidFill>
                  <a:srgbClr val="080808"/>
                </a:solidFill>
              </a:rPr>
              <a:t>CONCLUSIÓN </a:t>
            </a:r>
            <a:br>
              <a:rPr lang="es-ES" sz="3600" b="1" kern="1200" dirty="0">
                <a:solidFill>
                  <a:srgbClr val="080808"/>
                </a:solidFill>
                <a:latin typeface="+mj-lt"/>
                <a:ea typeface="+mj-ea"/>
                <a:cs typeface="+mj-cs"/>
              </a:rPr>
            </a:br>
            <a:r>
              <a:rPr lang="es-ES" sz="3600" b="1" kern="1200" dirty="0">
                <a:solidFill>
                  <a:srgbClr val="080808"/>
                </a:solidFill>
                <a:latin typeface="+mj-lt"/>
                <a:ea typeface="+mj-ea"/>
                <a:cs typeface="+mj-cs"/>
              </a:rPr>
              <a:t>EVOLUCION </a:t>
            </a:r>
            <a:br>
              <a:rPr lang="es-ES" sz="3600" kern="1200" dirty="0">
                <a:solidFill>
                  <a:srgbClr val="080808"/>
                </a:solidFill>
                <a:latin typeface="+mj-lt"/>
                <a:ea typeface="+mj-ea"/>
                <a:cs typeface="+mj-cs"/>
              </a:rPr>
            </a:br>
            <a:endParaRPr lang="en-US" sz="3600" kern="1200" dirty="0">
              <a:solidFill>
                <a:srgbClr val="080808"/>
              </a:solidFill>
              <a:latin typeface="+mj-lt"/>
              <a:ea typeface="+mj-ea"/>
              <a:cs typeface="+mj-cs"/>
            </a:endParaRP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6497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42">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5" name="Freeform: Shape 44">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ítulo 1">
            <a:extLst>
              <a:ext uri="{FF2B5EF4-FFF2-40B4-BE49-F238E27FC236}">
                <a16:creationId xmlns:a16="http://schemas.microsoft.com/office/drawing/2014/main" id="{B7235DD6-982F-44E7-B9A0-97AB8BC37C5D}"/>
              </a:ext>
            </a:extLst>
          </p:cNvPr>
          <p:cNvSpPr>
            <a:spLocks noGrp="1"/>
          </p:cNvSpPr>
          <p:nvPr>
            <p:ph type="ctrTitle"/>
          </p:nvPr>
        </p:nvSpPr>
        <p:spPr>
          <a:xfrm>
            <a:off x="1116701" y="2452526"/>
            <a:ext cx="4248318" cy="1952947"/>
          </a:xfrm>
          <a:noFill/>
        </p:spPr>
        <p:txBody>
          <a:bodyPr anchor="ctr">
            <a:normAutofit/>
          </a:bodyPr>
          <a:lstStyle/>
          <a:p>
            <a:r>
              <a:rPr lang="es-ES" sz="3600" dirty="0">
                <a:solidFill>
                  <a:srgbClr val="080808"/>
                </a:solidFill>
              </a:rPr>
              <a:t>Discursos AMLO</a:t>
            </a:r>
            <a:endParaRPr lang="es-MX" sz="3600" dirty="0">
              <a:solidFill>
                <a:srgbClr val="080808"/>
              </a:solidFill>
            </a:endParaRPr>
          </a:p>
        </p:txBody>
      </p:sp>
      <p:sp>
        <p:nvSpPr>
          <p:cNvPr id="47" name="Isosceles Triangle 46">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4294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6DB492E-088B-4ACB-AE4B-8B205E93EE60}"/>
              </a:ext>
            </a:extLst>
          </p:cNvPr>
          <p:cNvSpPr>
            <a:spLocks noGrp="1"/>
          </p:cNvSpPr>
          <p:nvPr>
            <p:ph type="title"/>
          </p:nvPr>
        </p:nvSpPr>
        <p:spPr>
          <a:xfrm>
            <a:off x="643468" y="621792"/>
            <a:ext cx="10912428" cy="5413248"/>
          </a:xfrm>
        </p:spPr>
        <p:txBody>
          <a:bodyPr>
            <a:normAutofit fontScale="90000"/>
          </a:bodyPr>
          <a:lstStyle/>
          <a:p>
            <a:r>
              <a:rPr lang="es-ES" sz="3600" dirty="0"/>
              <a:t>Hemos notado que antes era más altanero, decía las cosas como si fueran muy fáciles de lograr e incluso en ocasiones hacía parecer que sí eran fáciles de hacer, sin embargo una vez que llegó a la presidencial poco a poco dejo de ser tan altanero y darse cuenta el mismo que no podía lograr las cosas tan fácilmente, menciona a mucho que iba a hacer la 4 transformación del país, pero poco a poco lo ha estado dejando de decir porque sabe que es más complicado de los que él decía, también decía que acabaría con la corrupción ya la delincuencia, sin embargo en varias ocasiones hemos visto que esto no es tan cierto, ya que actualmente sigue habiendo un gran porcentaje de delincuencia en el país.</a:t>
            </a:r>
            <a:endParaRPr lang="es-MX" sz="3600" dirty="0"/>
          </a:p>
        </p:txBody>
      </p:sp>
      <p:sp>
        <p:nvSpPr>
          <p:cNvPr id="15"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01360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17ED0B-BE38-4DF3-9BF0-8E199910290D}"/>
              </a:ext>
            </a:extLst>
          </p:cNvPr>
          <p:cNvSpPr>
            <a:spLocks noGrp="1"/>
          </p:cNvSpPr>
          <p:nvPr>
            <p:ph type="title"/>
          </p:nvPr>
        </p:nvSpPr>
        <p:spPr>
          <a:xfrm>
            <a:off x="643467" y="1698171"/>
            <a:ext cx="3738033" cy="4516360"/>
          </a:xfrm>
        </p:spPr>
        <p:txBody>
          <a:bodyPr anchor="t">
            <a:normAutofit/>
          </a:bodyPr>
          <a:lstStyle/>
          <a:p>
            <a:r>
              <a:rPr lang="es-ES" sz="3600" b="1" dirty="0"/>
              <a:t>Referencias:</a:t>
            </a:r>
            <a:endParaRPr lang="es-MX" sz="3600" b="1" dirty="0"/>
          </a:p>
        </p:txBody>
      </p:sp>
      <p:sp>
        <p:nvSpPr>
          <p:cNvPr id="3" name="Marcador de contenido 2">
            <a:extLst>
              <a:ext uri="{FF2B5EF4-FFF2-40B4-BE49-F238E27FC236}">
                <a16:creationId xmlns:a16="http://schemas.microsoft.com/office/drawing/2014/main" id="{373A4B68-5825-4391-B517-BA41FC350D37}"/>
              </a:ext>
            </a:extLst>
          </p:cNvPr>
          <p:cNvSpPr>
            <a:spLocks noGrp="1"/>
          </p:cNvSpPr>
          <p:nvPr>
            <p:ph idx="1"/>
          </p:nvPr>
        </p:nvSpPr>
        <p:spPr>
          <a:xfrm>
            <a:off x="4059936" y="643468"/>
            <a:ext cx="7488597" cy="5571063"/>
          </a:xfrm>
        </p:spPr>
        <p:txBody>
          <a:bodyPr>
            <a:normAutofit lnSpcReduction="10000"/>
          </a:bodyPr>
          <a:lstStyle/>
          <a:p>
            <a:pPr marL="514350" indent="-514350">
              <a:buFont typeface="+mj-lt"/>
              <a:buAutoNum type="arabicPeriod"/>
            </a:pPr>
            <a:r>
              <a:rPr lang="es-MX" sz="2000" dirty="0">
                <a:latin typeface="+mj-lt"/>
              </a:rPr>
              <a:t>La Jornada. (2006, Noviembre 21). Aquí está la muestra de Lo Que somos Y de Lo Que seremos capaces de llevar a Cabo: AMLO. </a:t>
            </a:r>
            <a:r>
              <a:rPr lang="es-MX" sz="2000" dirty="0">
                <a:latin typeface="+mj-lt"/>
                <a:hlinkClick r:id="rId2"/>
              </a:rPr>
              <a:t>https://www.jornada.com.mx/2006/11/21/index.php?section=politica&amp;article=010n1pol</a:t>
            </a:r>
            <a:endParaRPr lang="es-MX" sz="2000" dirty="0">
              <a:latin typeface="+mj-lt"/>
            </a:endParaRPr>
          </a:p>
          <a:p>
            <a:pPr marL="514350" indent="-514350">
              <a:buFont typeface="+mj-lt"/>
              <a:buAutoNum type="arabicPeriod"/>
            </a:pPr>
            <a:r>
              <a:rPr lang="es-MX" sz="2000" dirty="0">
                <a:latin typeface="+mj-lt"/>
              </a:rPr>
              <a:t>AMLO. (2012, Febrero 4). Discurso de Andrés Manuel López Obrador, en mitin con trabajadores – AMLO. AMLO – Sitio Oficial de Andrés Manuel López Obrador, Presidente de México. </a:t>
            </a:r>
            <a:r>
              <a:rPr lang="es-MX" sz="2000" dirty="0">
                <a:latin typeface="+mj-lt"/>
                <a:hlinkClick r:id="rId3"/>
              </a:rPr>
              <a:t>https://lopezobrador.org.mx/2012/02/04/discurso-de-andres-manuel-lopez-obrador-en-mitin-con-trabajadores/</a:t>
            </a:r>
            <a:endParaRPr lang="es-MX" sz="2000" dirty="0">
              <a:latin typeface="+mj-lt"/>
            </a:endParaRPr>
          </a:p>
          <a:p>
            <a:pPr marL="514350" indent="-514350">
              <a:buFont typeface="+mj-lt"/>
              <a:buAutoNum type="arabicPeriod"/>
            </a:pPr>
            <a:r>
              <a:rPr lang="es-MX" sz="2000" dirty="0">
                <a:latin typeface="+mj-lt"/>
              </a:rPr>
              <a:t>AMLO. (2018, April 1). Discurso AMLO al iniciar campana en Ciudad </a:t>
            </a:r>
            <a:r>
              <a:rPr lang="es-MX" sz="2000" dirty="0" err="1">
                <a:latin typeface="+mj-lt"/>
              </a:rPr>
              <a:t>Juarez</a:t>
            </a:r>
            <a:r>
              <a:rPr lang="es-MX" sz="2000" dirty="0">
                <a:latin typeface="+mj-lt"/>
              </a:rPr>
              <a:t>, Chihuahua – AMLO. AMLO – Sitio Oficial de Andrés Manuel López Obrador, Presidente de México. </a:t>
            </a:r>
            <a:r>
              <a:rPr lang="es-MX" sz="2000" dirty="0">
                <a:latin typeface="+mj-lt"/>
                <a:hlinkClick r:id="rId4"/>
              </a:rPr>
              <a:t>https://lopezobrador.org.mx/2018/04/01/discurso-de-amlo-al-iniciar-su-campana-en-ciudad-juarez-chihuahua/</a:t>
            </a:r>
            <a:endParaRPr lang="es-MX" sz="2000" dirty="0">
              <a:latin typeface="+mj-lt"/>
            </a:endParaRPr>
          </a:p>
          <a:p>
            <a:pPr marL="514350" indent="-514350">
              <a:buFont typeface="+mj-lt"/>
              <a:buAutoNum type="arabicPeriod"/>
            </a:pPr>
            <a:r>
              <a:rPr lang="es-MX" sz="2000" dirty="0">
                <a:latin typeface="+mj-lt"/>
              </a:rPr>
              <a:t>Gobierno De México. (2018, </a:t>
            </a:r>
            <a:r>
              <a:rPr lang="es-MX" sz="2000" dirty="0" err="1">
                <a:latin typeface="+mj-lt"/>
              </a:rPr>
              <a:t>December</a:t>
            </a:r>
            <a:r>
              <a:rPr lang="es-MX" sz="2000" dirty="0">
                <a:latin typeface="+mj-lt"/>
              </a:rPr>
              <a:t> 13). Discurso integro del C. Presidente Andrés Manuel </a:t>
            </a:r>
            <a:r>
              <a:rPr lang="es-MX" sz="2000" dirty="0" err="1">
                <a:latin typeface="+mj-lt"/>
              </a:rPr>
              <a:t>Lopez</a:t>
            </a:r>
            <a:r>
              <a:rPr lang="es-MX" sz="2000" dirty="0">
                <a:latin typeface="+mj-lt"/>
              </a:rPr>
              <a:t> Obrador al rendir protesta Como presidente. </a:t>
            </a:r>
            <a:r>
              <a:rPr lang="es-MX" sz="2000" dirty="0">
                <a:latin typeface="+mj-lt"/>
                <a:hlinkClick r:id="rId5"/>
              </a:rPr>
              <a:t>https://embamex.sre.gob.mx/sudafrica/index.php/discurso-integro-de-andres-manuel-lopez-obrador-al-rendir-protesta-como-presidente</a:t>
            </a:r>
            <a:endParaRPr lang="es-MX" sz="2000" dirty="0">
              <a:latin typeface="+mj-lt"/>
            </a:endParaRPr>
          </a:p>
        </p:txBody>
      </p:sp>
    </p:spTree>
    <p:extLst>
      <p:ext uri="{BB962C8B-B14F-4D97-AF65-F5344CB8AC3E}">
        <p14:creationId xmlns:p14="http://schemas.microsoft.com/office/powerpoint/2010/main" val="252679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7C968BA-9284-4D26-BC99-4E691407FA48}"/>
              </a:ext>
            </a:extLst>
          </p:cNvPr>
          <p:cNvSpPr>
            <a:spLocks noGrp="1"/>
          </p:cNvSpPr>
          <p:nvPr>
            <p:ph type="title"/>
          </p:nvPr>
        </p:nvSpPr>
        <p:spPr>
          <a:xfrm>
            <a:off x="-60378" y="1567832"/>
            <a:ext cx="3962061" cy="1178379"/>
          </a:xfrm>
        </p:spPr>
        <p:txBody>
          <a:bodyPr anchor="t">
            <a:normAutofit/>
          </a:bodyPr>
          <a:lstStyle/>
          <a:p>
            <a:pPr algn="ctr"/>
            <a:r>
              <a:rPr lang="es-ES" sz="3600" b="1" dirty="0"/>
              <a:t>Discurso 2006</a:t>
            </a:r>
            <a:endParaRPr lang="es-MX" sz="3600" b="1"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EA47D34C-E0C4-4BBA-935C-36BC4878BD6E}"/>
              </a:ext>
            </a:extLst>
          </p:cNvPr>
          <p:cNvSpPr>
            <a:spLocks noGrp="1"/>
          </p:cNvSpPr>
          <p:nvPr>
            <p:ph idx="1"/>
          </p:nvPr>
        </p:nvSpPr>
        <p:spPr>
          <a:xfrm>
            <a:off x="4314663" y="2524967"/>
            <a:ext cx="7338483" cy="4516361"/>
          </a:xfrm>
        </p:spPr>
        <p:txBody>
          <a:bodyPr>
            <a:normAutofit/>
          </a:bodyPr>
          <a:lstStyle/>
          <a:p>
            <a:pPr marL="0" indent="0" algn="ctr">
              <a:buNone/>
            </a:pPr>
            <a:r>
              <a:rPr lang="es-ES" sz="4800" dirty="0"/>
              <a:t>Mensaje integro del acto de toma de protesta como </a:t>
            </a:r>
            <a:r>
              <a:rPr lang="es-MX" sz="4800" dirty="0"/>
              <a:t>“Presidente legitimo” de México.</a:t>
            </a:r>
            <a:endParaRPr lang="es-ES" sz="48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5790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588F1C1-B7CD-4705-8C5A-02C45DDA7B7E}"/>
              </a:ext>
            </a:extLst>
          </p:cNvPr>
          <p:cNvSpPr>
            <a:spLocks noGrp="1"/>
          </p:cNvSpPr>
          <p:nvPr>
            <p:ph type="title"/>
          </p:nvPr>
        </p:nvSpPr>
        <p:spPr>
          <a:xfrm>
            <a:off x="597208" y="1393256"/>
            <a:ext cx="3033183" cy="785765"/>
          </a:xfrm>
        </p:spPr>
        <p:txBody>
          <a:bodyPr anchor="t">
            <a:normAutofit/>
          </a:bodyPr>
          <a:lstStyle/>
          <a:p>
            <a:r>
              <a:rPr lang="es-ES" sz="3600" b="1" dirty="0"/>
              <a:t>Texto original</a:t>
            </a:r>
            <a:r>
              <a:rPr lang="es-ES" sz="3600" dirty="0"/>
              <a:t>. </a:t>
            </a:r>
            <a:endParaRPr lang="es-MX" sz="3600" dirty="0"/>
          </a:p>
        </p:txBody>
      </p:sp>
      <p:sp>
        <p:nvSpPr>
          <p:cNvPr id="17"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41342842-B6BE-46F2-AB70-6D881B5591E7}"/>
              </a:ext>
            </a:extLst>
          </p:cNvPr>
          <p:cNvSpPr>
            <a:spLocks noGrp="1"/>
          </p:cNvSpPr>
          <p:nvPr>
            <p:ph idx="1"/>
          </p:nvPr>
        </p:nvSpPr>
        <p:spPr>
          <a:xfrm>
            <a:off x="4438650" y="1393256"/>
            <a:ext cx="7109883" cy="4821276"/>
          </a:xfrm>
        </p:spPr>
        <p:txBody>
          <a:bodyPr>
            <a:normAutofit/>
          </a:bodyPr>
          <a:lstStyle/>
          <a:p>
            <a:pPr marL="0" indent="0">
              <a:buNone/>
            </a:pPr>
            <a:r>
              <a:rPr lang="es-ES" sz="2400" dirty="0">
                <a:latin typeface="+mj-lt"/>
              </a:rPr>
              <a:t>Un gobierno divorciado de la sociedad no es más que una fachada, un cascarón, un aparato burocrático. Por eso propongo que el gobierno legítimo sea el pueblo organizado.</a:t>
            </a:r>
          </a:p>
          <a:p>
            <a:pPr marL="0" indent="0">
              <a:buNone/>
            </a:pPr>
            <a:r>
              <a:rPr lang="es-ES" sz="2400" dirty="0">
                <a:latin typeface="+mj-lt"/>
              </a:rPr>
              <a:t>La democracia implica la participación ciudadana en los asuntos públicos. La democracia es el poder del pueblo, para el pueblo y con el pueblo.</a:t>
            </a:r>
          </a:p>
          <a:p>
            <a:pPr marL="0" indent="0">
              <a:buNone/>
            </a:pPr>
            <a:r>
              <a:rPr lang="es-ES" sz="2400" dirty="0">
                <a:latin typeface="+mj-lt"/>
              </a:rPr>
              <a:t>Concretamente, les invito a formar parte del gobierno legítimo. Para ello, además de seguir cotidianamente defendiendo nuestros principios y el programa alternativo de Nación, ustedes podrían actuar como representantes del gobierno en donde quiera que se encuentren.</a:t>
            </a:r>
          </a:p>
          <a:p>
            <a:endParaRPr lang="es-MX"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0467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2966201-1F83-4BF9-85CA-C96982C5A681}"/>
              </a:ext>
            </a:extLst>
          </p:cNvPr>
          <p:cNvSpPr>
            <a:spLocks noGrp="1"/>
          </p:cNvSpPr>
          <p:nvPr>
            <p:ph type="title"/>
          </p:nvPr>
        </p:nvSpPr>
        <p:spPr>
          <a:xfrm>
            <a:off x="643467" y="1698171"/>
            <a:ext cx="3962061" cy="4516360"/>
          </a:xfrm>
        </p:spPr>
        <p:txBody>
          <a:bodyPr anchor="t">
            <a:normAutofit/>
          </a:bodyPr>
          <a:lstStyle/>
          <a:p>
            <a:r>
              <a:rPr lang="es-ES" sz="3600" b="1" dirty="0"/>
              <a:t>Ley de aplicación Modus </a:t>
            </a:r>
            <a:r>
              <a:rPr lang="es-ES" sz="3600" b="1" dirty="0" err="1"/>
              <a:t>Tollens</a:t>
            </a:r>
            <a:r>
              <a:rPr lang="es-ES" sz="3600" b="1" dirty="0"/>
              <a:t> </a:t>
            </a:r>
            <a:endParaRPr lang="es-MX" sz="3600" b="1" dirty="0"/>
          </a:p>
        </p:txBody>
      </p:sp>
      <p:sp>
        <p:nvSpPr>
          <p:cNvPr id="21"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0C1ABDE-858B-4124-A296-123A0A4790BF}"/>
              </a:ext>
            </a:extLst>
          </p:cNvPr>
          <p:cNvSpPr>
            <a:spLocks noGrp="1"/>
          </p:cNvSpPr>
          <p:nvPr>
            <p:ph idx="1"/>
          </p:nvPr>
        </p:nvSpPr>
        <p:spPr>
          <a:xfrm>
            <a:off x="4489824" y="998876"/>
            <a:ext cx="6943005" cy="5540814"/>
          </a:xfrm>
        </p:spPr>
        <p:txBody>
          <a:bodyPr>
            <a:normAutofit fontScale="62500" lnSpcReduction="20000"/>
          </a:bodyPr>
          <a:lstStyle/>
          <a:p>
            <a:pPr marL="0" indent="0" rtl="0">
              <a:spcBef>
                <a:spcPts val="0"/>
              </a:spcBef>
              <a:spcAft>
                <a:spcPts val="1200"/>
              </a:spcAft>
              <a:buNone/>
            </a:pPr>
            <a:r>
              <a:rPr lang="es-ES" sz="5800" b="1" i="0" u="none" strike="noStrike" dirty="0">
                <a:solidFill>
                  <a:srgbClr val="595959"/>
                </a:solidFill>
                <a:effectLst/>
                <a:latin typeface="+mj-lt"/>
              </a:rPr>
              <a:t>si p entonces q</a:t>
            </a:r>
            <a:endParaRPr lang="es-ES" sz="5800" b="0" dirty="0">
              <a:effectLst/>
              <a:latin typeface="+mj-lt"/>
            </a:endParaRPr>
          </a:p>
          <a:p>
            <a:pPr rtl="0">
              <a:spcBef>
                <a:spcPts val="0"/>
              </a:spcBef>
              <a:spcAft>
                <a:spcPts val="1200"/>
              </a:spcAft>
            </a:pPr>
            <a:r>
              <a:rPr lang="es-ES" sz="5800" b="0" i="0" u="none" strike="noStrike" dirty="0">
                <a:solidFill>
                  <a:srgbClr val="595959"/>
                </a:solidFill>
                <a:effectLst/>
                <a:latin typeface="+mj-lt"/>
              </a:rPr>
              <a:t>La democracia implica la participación ciudadana en los asuntos públicos.</a:t>
            </a:r>
            <a:endParaRPr lang="es-ES" sz="5800" b="0" dirty="0">
              <a:effectLst/>
              <a:latin typeface="+mj-lt"/>
            </a:endParaRPr>
          </a:p>
          <a:p>
            <a:pPr marL="0" indent="0" rtl="0">
              <a:spcBef>
                <a:spcPts val="0"/>
              </a:spcBef>
              <a:spcAft>
                <a:spcPts val="1200"/>
              </a:spcAft>
              <a:buNone/>
            </a:pPr>
            <a:r>
              <a:rPr lang="es-ES" sz="5800" b="1" i="0" u="none" strike="noStrike" dirty="0">
                <a:solidFill>
                  <a:srgbClr val="595959"/>
                </a:solidFill>
                <a:effectLst/>
                <a:latin typeface="+mj-lt"/>
              </a:rPr>
              <a:t>no p</a:t>
            </a:r>
            <a:endParaRPr lang="es-ES" sz="5800" b="0" dirty="0">
              <a:effectLst/>
              <a:latin typeface="+mj-lt"/>
            </a:endParaRPr>
          </a:p>
          <a:p>
            <a:pPr rtl="0">
              <a:spcBef>
                <a:spcPts val="0"/>
              </a:spcBef>
              <a:spcAft>
                <a:spcPts val="1200"/>
              </a:spcAft>
            </a:pPr>
            <a:r>
              <a:rPr lang="es-ES" sz="5800" b="0" i="0" u="none" strike="noStrike" dirty="0">
                <a:solidFill>
                  <a:srgbClr val="595959"/>
                </a:solidFill>
                <a:effectLst/>
                <a:latin typeface="+mj-lt"/>
              </a:rPr>
              <a:t>Un gobierno divorciado de la sociedad </a:t>
            </a:r>
            <a:endParaRPr lang="es-ES" sz="5800" b="0" dirty="0">
              <a:effectLst/>
              <a:latin typeface="+mj-lt"/>
            </a:endParaRPr>
          </a:p>
          <a:p>
            <a:pPr marL="0" indent="0" rtl="0">
              <a:spcBef>
                <a:spcPts val="0"/>
              </a:spcBef>
              <a:spcAft>
                <a:spcPts val="1200"/>
              </a:spcAft>
              <a:buNone/>
            </a:pPr>
            <a:r>
              <a:rPr lang="es-ES" sz="5800" b="1" i="0" u="none" strike="noStrike" dirty="0">
                <a:solidFill>
                  <a:srgbClr val="595959"/>
                </a:solidFill>
                <a:effectLst/>
                <a:latin typeface="+mj-lt"/>
              </a:rPr>
              <a:t>por lo tanto no q</a:t>
            </a:r>
            <a:endParaRPr lang="es-ES" sz="5800" b="0" dirty="0">
              <a:effectLst/>
              <a:latin typeface="+mj-lt"/>
            </a:endParaRPr>
          </a:p>
          <a:p>
            <a:pPr rtl="0">
              <a:spcBef>
                <a:spcPts val="0"/>
              </a:spcBef>
              <a:spcAft>
                <a:spcPts val="1200"/>
              </a:spcAft>
            </a:pPr>
            <a:r>
              <a:rPr lang="es-ES" sz="5800" b="0" i="0" u="none" strike="noStrike" dirty="0">
                <a:solidFill>
                  <a:srgbClr val="595959"/>
                </a:solidFill>
                <a:effectLst/>
                <a:latin typeface="+mj-lt"/>
              </a:rPr>
              <a:t>no s más que una fachada, un cascarón, un aparato burocrático</a:t>
            </a:r>
            <a:r>
              <a:rPr lang="es-ES" sz="1800" b="0" i="0" u="none" strike="noStrike" dirty="0">
                <a:solidFill>
                  <a:srgbClr val="595959"/>
                </a:solidFill>
                <a:effectLst/>
                <a:latin typeface="Arial" panose="020B0604020202020204" pitchFamily="34" charset="0"/>
              </a:rPr>
              <a:t>.</a:t>
            </a:r>
            <a:endParaRPr lang="es-ES" sz="1400" b="0" dirty="0">
              <a:effectLst/>
            </a:endParaRPr>
          </a:p>
          <a:p>
            <a:br>
              <a:rPr lang="es-ES" sz="1400" dirty="0"/>
            </a:br>
            <a:endParaRPr lang="es-MX"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9150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B4293E9-3EFD-4671-BC1D-E9C057D03DB1}"/>
              </a:ext>
            </a:extLst>
          </p:cNvPr>
          <p:cNvSpPr>
            <a:spLocks noGrp="1"/>
          </p:cNvSpPr>
          <p:nvPr>
            <p:ph type="title"/>
          </p:nvPr>
        </p:nvSpPr>
        <p:spPr>
          <a:xfrm>
            <a:off x="509316" y="1692904"/>
            <a:ext cx="3962061" cy="972234"/>
          </a:xfrm>
        </p:spPr>
        <p:txBody>
          <a:bodyPr anchor="t">
            <a:normAutofit/>
          </a:bodyPr>
          <a:lstStyle/>
          <a:p>
            <a:r>
              <a:rPr lang="es-ES" sz="3600" b="1" dirty="0"/>
              <a:t>Discurso 2012</a:t>
            </a:r>
            <a:endParaRPr lang="es-MX" sz="3600" b="1"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8F90248E-8A6F-48E0-AF05-B6C5A325C46E}"/>
              </a:ext>
            </a:extLst>
          </p:cNvPr>
          <p:cNvSpPr>
            <a:spLocks noGrp="1"/>
          </p:cNvSpPr>
          <p:nvPr>
            <p:ph idx="1"/>
          </p:nvPr>
        </p:nvSpPr>
        <p:spPr>
          <a:xfrm>
            <a:off x="4876166" y="2551876"/>
            <a:ext cx="6478513" cy="1661039"/>
          </a:xfrm>
        </p:spPr>
        <p:txBody>
          <a:bodyPr>
            <a:normAutofit/>
          </a:bodyPr>
          <a:lstStyle/>
          <a:p>
            <a:pPr marL="0" indent="0" algn="ctr">
              <a:buNone/>
            </a:pPr>
            <a:r>
              <a:rPr lang="es-ES" sz="4400" b="1" dirty="0">
                <a:latin typeface="+mj-lt"/>
              </a:rPr>
              <a:t>“En mitin con trabajadores 2012”</a:t>
            </a:r>
            <a:endParaRPr lang="es-MX" sz="4400" b="1" dirty="0">
              <a:latin typeface="+mj-lt"/>
            </a:endParaRP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9369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544598D-5249-4C93-84A8-DB038A239C64}"/>
              </a:ext>
            </a:extLst>
          </p:cNvPr>
          <p:cNvSpPr>
            <a:spLocks noGrp="1"/>
          </p:cNvSpPr>
          <p:nvPr>
            <p:ph type="title"/>
          </p:nvPr>
        </p:nvSpPr>
        <p:spPr>
          <a:xfrm>
            <a:off x="381027" y="1524671"/>
            <a:ext cx="2835358" cy="654350"/>
          </a:xfrm>
        </p:spPr>
        <p:txBody>
          <a:bodyPr anchor="t">
            <a:normAutofit/>
          </a:bodyPr>
          <a:lstStyle/>
          <a:p>
            <a:r>
              <a:rPr lang="es-ES" sz="3600" b="1" dirty="0"/>
              <a:t>Texto original.</a:t>
            </a:r>
            <a:endParaRPr lang="es-MX" sz="3600" b="1"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1979A640-226B-4683-A695-546D270552FA}"/>
              </a:ext>
            </a:extLst>
          </p:cNvPr>
          <p:cNvSpPr>
            <a:spLocks noGrp="1"/>
          </p:cNvSpPr>
          <p:nvPr>
            <p:ph idx="1"/>
          </p:nvPr>
        </p:nvSpPr>
        <p:spPr>
          <a:xfrm>
            <a:off x="3478824" y="152401"/>
            <a:ext cx="8713176" cy="6417114"/>
          </a:xfrm>
        </p:spPr>
        <p:txBody>
          <a:bodyPr>
            <a:normAutofit fontScale="92500" lnSpcReduction="10000"/>
          </a:bodyPr>
          <a:lstStyle/>
          <a:p>
            <a:pPr marL="0" indent="0" rtl="0">
              <a:spcBef>
                <a:spcPts val="0"/>
              </a:spcBef>
              <a:spcAft>
                <a:spcPts val="1200"/>
              </a:spcAft>
              <a:buNone/>
            </a:pPr>
            <a:r>
              <a:rPr lang="es-ES" sz="2600" b="0" i="0" u="none" strike="noStrike" dirty="0">
                <a:solidFill>
                  <a:srgbClr val="595959"/>
                </a:solidFill>
                <a:effectLst/>
                <a:latin typeface="+mj-lt"/>
              </a:rPr>
              <a:t>En las últimas tres décadas se ha impuesto un modelo económico que ha sacrificado a los trabajadores mexicanos. Es evidente la pérdida del poder adquisitivo del salario. Los derechos laborales son ignorados y atropellados. Las conquistas sociales amparadas por la Constitución van desapareciendo mientras que la mayoría de las familias de los trabajadores padecen una drástica caída de sus niveles de vida.</a:t>
            </a:r>
            <a:endParaRPr lang="es-ES" sz="2600" b="0" dirty="0">
              <a:effectLst/>
              <a:latin typeface="+mj-lt"/>
            </a:endParaRPr>
          </a:p>
          <a:p>
            <a:pPr marL="0" indent="0" rtl="0">
              <a:spcBef>
                <a:spcPts val="0"/>
              </a:spcBef>
              <a:spcAft>
                <a:spcPts val="1200"/>
              </a:spcAft>
              <a:buNone/>
            </a:pPr>
            <a:r>
              <a:rPr lang="es-ES" sz="2600" b="0" i="0" u="none" strike="noStrike" dirty="0">
                <a:solidFill>
                  <a:srgbClr val="595959"/>
                </a:solidFill>
                <a:effectLst/>
                <a:latin typeface="+mj-lt"/>
              </a:rPr>
              <a:t>La política económica actual ha desmantelado la industria nacional y ha privatizado sectores estratégicos de la economía nacional. La consecuencia ha sido el desempleo y los bajos salarios.</a:t>
            </a:r>
            <a:endParaRPr lang="es-ES" sz="2600" b="0" dirty="0">
              <a:effectLst/>
              <a:latin typeface="+mj-lt"/>
            </a:endParaRPr>
          </a:p>
          <a:p>
            <a:pPr marL="0" indent="0" rtl="0">
              <a:spcBef>
                <a:spcPts val="0"/>
              </a:spcBef>
              <a:spcAft>
                <a:spcPts val="1200"/>
              </a:spcAft>
              <a:buNone/>
            </a:pPr>
            <a:r>
              <a:rPr lang="es-ES" sz="2600" b="0" i="0" u="none" strike="noStrike" dirty="0">
                <a:solidFill>
                  <a:srgbClr val="595959"/>
                </a:solidFill>
                <a:effectLst/>
                <a:latin typeface="+mj-lt"/>
              </a:rPr>
              <a:t> La migración económica de millones de mexicanos, el trabajo informal,  la subcontratación y las nuevas formas de trabajo precario, se han convertido en el distintivo de las relaciones laborales.</a:t>
            </a:r>
            <a:endParaRPr lang="es-ES" sz="2600" b="0" dirty="0">
              <a:effectLst/>
              <a:latin typeface="+mj-lt"/>
            </a:endParaRPr>
          </a:p>
          <a:p>
            <a:pPr marL="0" indent="0" rtl="0">
              <a:spcBef>
                <a:spcPts val="0"/>
              </a:spcBef>
              <a:spcAft>
                <a:spcPts val="1200"/>
              </a:spcAft>
              <a:buNone/>
            </a:pPr>
            <a:r>
              <a:rPr lang="es-ES" sz="2600" b="0" i="0" u="none" strike="noStrike" dirty="0">
                <a:solidFill>
                  <a:srgbClr val="595959"/>
                </a:solidFill>
                <a:effectLst/>
                <a:latin typeface="+mj-lt"/>
              </a:rPr>
              <a:t>Por eso sostenemos que la crisis económica y social que vive nuestro país sólo podrá revertirse con un cambio de régimen político y de modelo económico. Nuestro proyecto defiende la soberanía nacional, promueve la participación activa de los ciudadanos y busca el bienestar de la población.</a:t>
            </a:r>
            <a:endParaRPr lang="es-ES" sz="2600" b="0" dirty="0">
              <a:effectLst/>
              <a:latin typeface="+mj-lt"/>
            </a:endParaRP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3816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8B58742-6241-43D5-ADF5-A3C292FD92AD}"/>
              </a:ext>
            </a:extLst>
          </p:cNvPr>
          <p:cNvSpPr>
            <a:spLocks noGrp="1"/>
          </p:cNvSpPr>
          <p:nvPr>
            <p:ph type="title"/>
          </p:nvPr>
        </p:nvSpPr>
        <p:spPr>
          <a:xfrm>
            <a:off x="321734" y="1698172"/>
            <a:ext cx="3962061" cy="1480838"/>
          </a:xfrm>
        </p:spPr>
        <p:txBody>
          <a:bodyPr anchor="t">
            <a:normAutofit/>
          </a:bodyPr>
          <a:lstStyle/>
          <a:p>
            <a:r>
              <a:rPr lang="es-ES" sz="3600" b="1" dirty="0"/>
              <a:t>Ley de implicación </a:t>
            </a:r>
            <a:br>
              <a:rPr lang="es-ES" sz="3600" b="1" dirty="0"/>
            </a:br>
            <a:r>
              <a:rPr lang="es-ES" sz="3600" b="1" dirty="0"/>
              <a:t>silogismo hipotético.</a:t>
            </a:r>
            <a:endParaRPr lang="es-MX" sz="3600" b="1"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3E3EB15A-585E-4497-9264-7560B3E42524}"/>
              </a:ext>
            </a:extLst>
          </p:cNvPr>
          <p:cNvSpPr>
            <a:spLocks noGrp="1"/>
          </p:cNvSpPr>
          <p:nvPr>
            <p:ph idx="1"/>
          </p:nvPr>
        </p:nvSpPr>
        <p:spPr>
          <a:xfrm>
            <a:off x="4605528" y="288486"/>
            <a:ext cx="7313418" cy="6417114"/>
          </a:xfrm>
        </p:spPr>
        <p:txBody>
          <a:bodyPr>
            <a:normAutofit lnSpcReduction="10000"/>
          </a:bodyPr>
          <a:lstStyle/>
          <a:p>
            <a:pPr marL="0" indent="0">
              <a:buNone/>
            </a:pPr>
            <a:r>
              <a:rPr lang="es-ES" sz="2600" b="1" dirty="0">
                <a:latin typeface="+mj-lt"/>
              </a:rPr>
              <a:t>Si p entonces q</a:t>
            </a:r>
          </a:p>
          <a:p>
            <a:r>
              <a:rPr lang="es-ES" sz="2600" dirty="0">
                <a:latin typeface="+mj-lt"/>
              </a:rPr>
              <a:t>un modelo económico que ha sacrificado a los trabajadores mexicanos. Es evidente la pérdida del poder adquisitivo del salario.</a:t>
            </a:r>
          </a:p>
          <a:p>
            <a:pPr marL="0" indent="0">
              <a:buNone/>
            </a:pPr>
            <a:r>
              <a:rPr lang="es-ES" sz="2600" b="1" dirty="0">
                <a:latin typeface="+mj-lt"/>
              </a:rPr>
              <a:t>Si q entonces r</a:t>
            </a:r>
          </a:p>
          <a:p>
            <a:r>
              <a:rPr lang="es-ES" sz="2600" dirty="0">
                <a:latin typeface="+mj-lt"/>
              </a:rPr>
              <a:t>La política económica actual ha desmantelado la industria nacional y ha privatizado sectores estratégicos de la economía nacional. La consecuencia ha sido el desempleo y los bajos salarios.</a:t>
            </a:r>
          </a:p>
          <a:p>
            <a:pPr marL="0" indent="0">
              <a:buNone/>
            </a:pPr>
            <a:r>
              <a:rPr lang="es-ES" sz="2600" b="1" dirty="0">
                <a:latin typeface="+mj-lt"/>
              </a:rPr>
              <a:t>Por eso si p entonces r</a:t>
            </a:r>
          </a:p>
          <a:p>
            <a:r>
              <a:rPr lang="es-ES" sz="2600" dirty="0">
                <a:latin typeface="+mj-lt"/>
              </a:rPr>
              <a:t>sostenemos que la crisis económica y social que vive nuestro país sólo podrá revertirse con un cambio de régimen político y de modelo económico.</a:t>
            </a:r>
          </a:p>
          <a:p>
            <a:pPr marL="0" indent="0">
              <a:buNone/>
            </a:pPr>
            <a:r>
              <a:rPr lang="es-ES" sz="2400" dirty="0">
                <a:latin typeface="+mj-lt"/>
              </a:rPr>
              <a:t> </a:t>
            </a:r>
          </a:p>
          <a:p>
            <a:pPr marL="0" indent="0">
              <a:buNone/>
            </a:pPr>
            <a:endParaRPr lang="es-MX"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8453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B01CEC3-2E0D-4A38-A390-0B4683D086BB}"/>
              </a:ext>
            </a:extLst>
          </p:cNvPr>
          <p:cNvSpPr>
            <a:spLocks noGrp="1"/>
          </p:cNvSpPr>
          <p:nvPr>
            <p:ph type="title"/>
          </p:nvPr>
        </p:nvSpPr>
        <p:spPr>
          <a:xfrm>
            <a:off x="643467" y="1698171"/>
            <a:ext cx="3962061" cy="4516360"/>
          </a:xfrm>
        </p:spPr>
        <p:txBody>
          <a:bodyPr anchor="t">
            <a:normAutofit/>
          </a:bodyPr>
          <a:lstStyle/>
          <a:p>
            <a:r>
              <a:rPr lang="es-ES" sz="3600" b="1" dirty="0"/>
              <a:t>Discurso 2018</a:t>
            </a:r>
            <a:br>
              <a:rPr lang="es-ES" sz="3600" dirty="0"/>
            </a:br>
            <a:endParaRPr lang="es-MX" sz="3600"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4C090EED-C293-481C-9D4B-EB0193BEBA60}"/>
              </a:ext>
            </a:extLst>
          </p:cNvPr>
          <p:cNvSpPr>
            <a:spLocks noGrp="1"/>
          </p:cNvSpPr>
          <p:nvPr>
            <p:ph idx="1"/>
          </p:nvPr>
        </p:nvSpPr>
        <p:spPr>
          <a:xfrm>
            <a:off x="4605528" y="2192336"/>
            <a:ext cx="6478513" cy="1730830"/>
          </a:xfrm>
        </p:spPr>
        <p:txBody>
          <a:bodyPr>
            <a:normAutofit/>
          </a:bodyPr>
          <a:lstStyle/>
          <a:p>
            <a:pPr marL="0" indent="0" algn="ctr">
              <a:buNone/>
            </a:pPr>
            <a:r>
              <a:rPr lang="es-ES" sz="4400" dirty="0"/>
              <a:t>“Al iniciar campaña en ciudad  Juárez, Chihuahua”.</a:t>
            </a:r>
            <a:endParaRPr lang="es-MX" sz="44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621460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1419</Words>
  <Application>Microsoft Office PowerPoint</Application>
  <PresentationFormat>Panorámica</PresentationFormat>
  <Paragraphs>85</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Calibri Light</vt:lpstr>
      <vt:lpstr>Tema de Office</vt:lpstr>
      <vt:lpstr>Discursos y la lógica</vt:lpstr>
      <vt:lpstr>Discursos AMLO</vt:lpstr>
      <vt:lpstr>Discurso 2006</vt:lpstr>
      <vt:lpstr>Texto original. </vt:lpstr>
      <vt:lpstr>Ley de aplicación Modus Tollens </vt:lpstr>
      <vt:lpstr>Discurso 2012</vt:lpstr>
      <vt:lpstr>Texto original.</vt:lpstr>
      <vt:lpstr>Ley de implicación  silogismo hipotético.</vt:lpstr>
      <vt:lpstr>Discurso 2018 </vt:lpstr>
      <vt:lpstr>Texto original</vt:lpstr>
      <vt:lpstr>Ley de implicación: modus ponens.</vt:lpstr>
      <vt:lpstr>Texto Original</vt:lpstr>
      <vt:lpstr>Ley de implicación: modus tollens</vt:lpstr>
      <vt:lpstr>Texto original</vt:lpstr>
      <vt:lpstr>Ley de implicación: Silogismo hipotético</vt:lpstr>
      <vt:lpstr>Discurso presidencia</vt:lpstr>
      <vt:lpstr>Texto original</vt:lpstr>
      <vt:lpstr>Ley de implicación: modus ponens</vt:lpstr>
      <vt:lpstr>CONCLUSIÓN  EVOLUCION  </vt:lpstr>
      <vt:lpstr>Hemos notado que antes era más altanero, decía las cosas como si fueran muy fáciles de lograr e incluso en ocasiones hacía parecer que sí eran fáciles de hacer, sin embargo una vez que llegó a la presidencial poco a poco dejo de ser tan altanero y darse cuenta el mismo que no podía lograr las cosas tan fácilmente, menciona a mucho que iba a hacer la 4 transformación del país, pero poco a poco lo ha estado dejando de decir porque sabe que es más complicado de los que él decía, también decía que acabaría con la corrupción ya la delincuencia, sin embargo en varias ocasiones hemos visto que esto no es tan cierto, ya que actualmente sigue habiendo un gran porcentaje de delincuencia en el país.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Discursos y la lógica</dc:title>
  <dc:creator>katherine fullen</dc:creator>
  <cp:lastModifiedBy>Angel Arellano</cp:lastModifiedBy>
  <cp:revision>14</cp:revision>
  <dcterms:created xsi:type="dcterms:W3CDTF">2021-06-09T23:44:12Z</dcterms:created>
  <dcterms:modified xsi:type="dcterms:W3CDTF">2021-06-14T19:09:31Z</dcterms:modified>
</cp:coreProperties>
</file>