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sldIdLst>
    <p:sldId id="256" r:id="rId2"/>
    <p:sldId id="257" r:id="rId3"/>
    <p:sldId id="285" r:id="rId4"/>
    <p:sldId id="286" r:id="rId5"/>
    <p:sldId id="258" r:id="rId6"/>
    <p:sldId id="259" r:id="rId7"/>
    <p:sldId id="260" r:id="rId8"/>
    <p:sldId id="261" r:id="rId9"/>
    <p:sldId id="262" r:id="rId10"/>
    <p:sldId id="288" r:id="rId11"/>
    <p:sldId id="263" r:id="rId12"/>
    <p:sldId id="264" r:id="rId13"/>
    <p:sldId id="265" r:id="rId14"/>
    <p:sldId id="284" r:id="rId15"/>
    <p:sldId id="268" r:id="rId16"/>
    <p:sldId id="271" r:id="rId17"/>
    <p:sldId id="269" r:id="rId18"/>
    <p:sldId id="266" r:id="rId19"/>
    <p:sldId id="267" r:id="rId20"/>
    <p:sldId id="270" r:id="rId21"/>
    <p:sldId id="289" r:id="rId22"/>
    <p:sldId id="272" r:id="rId23"/>
    <p:sldId id="273" r:id="rId24"/>
    <p:sldId id="274" r:id="rId25"/>
    <p:sldId id="275" r:id="rId26"/>
    <p:sldId id="276" r:id="rId27"/>
    <p:sldId id="290" r:id="rId28"/>
    <p:sldId id="277" r:id="rId29"/>
    <p:sldId id="278" r:id="rId30"/>
    <p:sldId id="279" r:id="rId31"/>
    <p:sldId id="280" r:id="rId32"/>
    <p:sldId id="281" r:id="rId33"/>
    <p:sldId id="282" r:id="rId34"/>
    <p:sldId id="283"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7" d="100"/>
          <a:sy n="77" d="100"/>
        </p:scale>
        <p:origin x="48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7DFCE83D-BB64-464D-9488-F024A147F483}" type="datetimeFigureOut">
              <a:rPr lang="es-MX" smtClean="0"/>
              <a:t>03/06/2021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069490C-8244-4FD0-B699-A07B3B52EA47}" type="slidenum">
              <a:rPr lang="es-MX" smtClean="0"/>
              <a:t>‹Nº›</a:t>
            </a:fld>
            <a:endParaRPr lang="es-MX"/>
          </a:p>
        </p:txBody>
      </p:sp>
    </p:spTree>
    <p:extLst>
      <p:ext uri="{BB962C8B-B14F-4D97-AF65-F5344CB8AC3E}">
        <p14:creationId xmlns:p14="http://schemas.microsoft.com/office/powerpoint/2010/main" val="1109574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s-ES"/>
              <a:t>Haga clic para modificar el estilo de título del patrón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DFCE83D-BB64-464D-9488-F024A147F483}" type="datetimeFigureOut">
              <a:rPr lang="es-MX" smtClean="0"/>
              <a:t>03/06/2021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E069490C-8244-4FD0-B699-A07B3B52EA47}" type="slidenum">
              <a:rPr lang="es-MX" smtClean="0"/>
              <a:t>‹Nº›</a:t>
            </a:fld>
            <a:endParaRPr lang="es-MX"/>
          </a:p>
        </p:txBody>
      </p:sp>
    </p:spTree>
    <p:extLst>
      <p:ext uri="{BB962C8B-B14F-4D97-AF65-F5344CB8AC3E}">
        <p14:creationId xmlns:p14="http://schemas.microsoft.com/office/powerpoint/2010/main" val="2512060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DFCE83D-BB64-464D-9488-F024A147F483}" type="datetimeFigureOut">
              <a:rPr lang="es-MX" smtClean="0"/>
              <a:t>03/06/2021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069490C-8244-4FD0-B699-A07B3B52EA47}" type="slidenum">
              <a:rPr lang="es-MX" smtClean="0"/>
              <a:t>‹Nº›</a:t>
            </a:fld>
            <a:endParaRPr lang="es-MX"/>
          </a:p>
        </p:txBody>
      </p:sp>
    </p:spTree>
    <p:extLst>
      <p:ext uri="{BB962C8B-B14F-4D97-AF65-F5344CB8AC3E}">
        <p14:creationId xmlns:p14="http://schemas.microsoft.com/office/powerpoint/2010/main" val="708623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s-ES"/>
              <a:t>Haga clic para modificar el estilo de título del patrón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s-ES"/>
              <a:t>Haga clic para modificar los estilos de texto del patrón</a:t>
            </a:r>
          </a:p>
        </p:txBody>
      </p:sp>
      <p:sp>
        <p:nvSpPr>
          <p:cNvPr id="2" name="Date Placeholder 1"/>
          <p:cNvSpPr>
            <a:spLocks noGrp="1"/>
          </p:cNvSpPr>
          <p:nvPr>
            <p:ph type="dt" sz="half" idx="10"/>
          </p:nvPr>
        </p:nvSpPr>
        <p:spPr/>
        <p:txBody>
          <a:bodyPr/>
          <a:lstStyle/>
          <a:p>
            <a:fld id="{7DFCE83D-BB64-464D-9488-F024A147F483}" type="datetimeFigureOut">
              <a:rPr lang="es-MX" smtClean="0"/>
              <a:t>03/06/2021</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E069490C-8244-4FD0-B699-A07B3B52EA47}" type="slidenum">
              <a:rPr lang="es-MX" smtClean="0"/>
              <a:t>‹Nº›</a:t>
            </a:fld>
            <a:endParaRPr lang="es-MX"/>
          </a:p>
        </p:txBody>
      </p:sp>
    </p:spTree>
    <p:extLst>
      <p:ext uri="{BB962C8B-B14F-4D97-AF65-F5344CB8AC3E}">
        <p14:creationId xmlns:p14="http://schemas.microsoft.com/office/powerpoint/2010/main" val="17464606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DFCE83D-BB64-464D-9488-F024A147F483}" type="datetimeFigureOut">
              <a:rPr lang="es-MX" smtClean="0"/>
              <a:t>03/06/2021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069490C-8244-4FD0-B699-A07B3B52EA47}" type="slidenum">
              <a:rPr lang="es-MX" smtClean="0"/>
              <a:t>‹Nº›</a:t>
            </a:fld>
            <a:endParaRPr lang="es-MX"/>
          </a:p>
        </p:txBody>
      </p:sp>
    </p:spTree>
    <p:extLst>
      <p:ext uri="{BB962C8B-B14F-4D97-AF65-F5344CB8AC3E}">
        <p14:creationId xmlns:p14="http://schemas.microsoft.com/office/powerpoint/2010/main" val="41012800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DFCE83D-BB64-464D-9488-F024A147F483}" type="datetimeFigureOut">
              <a:rPr lang="es-MX" smtClean="0"/>
              <a:t>03/06/2021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069490C-8244-4FD0-B699-A07B3B52EA47}" type="slidenum">
              <a:rPr lang="es-MX" smtClean="0"/>
              <a:t>‹Nº›</a:t>
            </a:fld>
            <a:endParaRPr lang="es-MX"/>
          </a:p>
        </p:txBody>
      </p:sp>
    </p:spTree>
    <p:extLst>
      <p:ext uri="{BB962C8B-B14F-4D97-AF65-F5344CB8AC3E}">
        <p14:creationId xmlns:p14="http://schemas.microsoft.com/office/powerpoint/2010/main" val="2867932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DFCE83D-BB64-464D-9488-F024A147F483}" type="datetimeFigureOut">
              <a:rPr lang="es-MX" smtClean="0"/>
              <a:t>03/06/2021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069490C-8244-4FD0-B699-A07B3B52EA47}" type="slidenum">
              <a:rPr lang="es-MX" smtClean="0"/>
              <a:t>‹Nº›</a:t>
            </a:fld>
            <a:endParaRPr lang="es-MX"/>
          </a:p>
        </p:txBody>
      </p:sp>
    </p:spTree>
    <p:extLst>
      <p:ext uri="{BB962C8B-B14F-4D97-AF65-F5344CB8AC3E}">
        <p14:creationId xmlns:p14="http://schemas.microsoft.com/office/powerpoint/2010/main" val="2002953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DFCE83D-BB64-464D-9488-F024A147F483}" type="datetimeFigureOut">
              <a:rPr lang="es-MX" smtClean="0"/>
              <a:t>03/06/2021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069490C-8244-4FD0-B699-A07B3B52EA47}" type="slidenum">
              <a:rPr lang="es-MX" smtClean="0"/>
              <a:t>‹Nº›</a:t>
            </a:fld>
            <a:endParaRPr lang="es-MX"/>
          </a:p>
        </p:txBody>
      </p:sp>
    </p:spTree>
    <p:extLst>
      <p:ext uri="{BB962C8B-B14F-4D97-AF65-F5344CB8AC3E}">
        <p14:creationId xmlns:p14="http://schemas.microsoft.com/office/powerpoint/2010/main" val="2204593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DFCE83D-BB64-464D-9488-F024A147F483}" type="datetimeFigureOut">
              <a:rPr lang="es-MX" smtClean="0"/>
              <a:t>03/06/2021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E069490C-8244-4FD0-B699-A07B3B52EA47}" type="slidenum">
              <a:rPr lang="es-MX" smtClean="0"/>
              <a:t>‹Nº›</a:t>
            </a:fld>
            <a:endParaRPr lang="es-MX"/>
          </a:p>
        </p:txBody>
      </p:sp>
    </p:spTree>
    <p:extLst>
      <p:ext uri="{BB962C8B-B14F-4D97-AF65-F5344CB8AC3E}">
        <p14:creationId xmlns:p14="http://schemas.microsoft.com/office/powerpoint/2010/main" val="3286759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DFCE83D-BB64-464D-9488-F024A147F483}" type="datetimeFigureOut">
              <a:rPr lang="es-MX" smtClean="0"/>
              <a:t>03/06/2021</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E069490C-8244-4FD0-B699-A07B3B52EA47}" type="slidenum">
              <a:rPr lang="es-MX" smtClean="0"/>
              <a:t>‹Nº›</a:t>
            </a:fld>
            <a:endParaRPr lang="es-MX"/>
          </a:p>
        </p:txBody>
      </p:sp>
    </p:spTree>
    <p:extLst>
      <p:ext uri="{BB962C8B-B14F-4D97-AF65-F5344CB8AC3E}">
        <p14:creationId xmlns:p14="http://schemas.microsoft.com/office/powerpoint/2010/main" val="3655333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DFCE83D-BB64-464D-9488-F024A147F483}" type="datetimeFigureOut">
              <a:rPr lang="es-MX" smtClean="0"/>
              <a:t>03/06/2021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E069490C-8244-4FD0-B699-A07B3B52EA47}" type="slidenum">
              <a:rPr lang="es-MX" smtClean="0"/>
              <a:t>‹Nº›</a:t>
            </a:fld>
            <a:endParaRPr lang="es-MX"/>
          </a:p>
        </p:txBody>
      </p:sp>
    </p:spTree>
    <p:extLst>
      <p:ext uri="{BB962C8B-B14F-4D97-AF65-F5344CB8AC3E}">
        <p14:creationId xmlns:p14="http://schemas.microsoft.com/office/powerpoint/2010/main" val="2693247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FCE83D-BB64-464D-9488-F024A147F483}" type="datetimeFigureOut">
              <a:rPr lang="es-MX" smtClean="0"/>
              <a:t>03/06/2021</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E069490C-8244-4FD0-B699-A07B3B52EA47}" type="slidenum">
              <a:rPr lang="es-MX" smtClean="0"/>
              <a:t>‹Nº›</a:t>
            </a:fld>
            <a:endParaRPr lang="es-MX"/>
          </a:p>
        </p:txBody>
      </p:sp>
    </p:spTree>
    <p:extLst>
      <p:ext uri="{BB962C8B-B14F-4D97-AF65-F5344CB8AC3E}">
        <p14:creationId xmlns:p14="http://schemas.microsoft.com/office/powerpoint/2010/main" val="3905845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DFCE83D-BB64-464D-9488-F024A147F483}" type="datetimeFigureOut">
              <a:rPr lang="es-MX" smtClean="0"/>
              <a:t>03/06/2021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E069490C-8244-4FD0-B699-A07B3B52EA47}" type="slidenum">
              <a:rPr lang="es-MX" smtClean="0"/>
              <a:t>‹Nº›</a:t>
            </a:fld>
            <a:endParaRPr lang="es-MX"/>
          </a:p>
        </p:txBody>
      </p:sp>
    </p:spTree>
    <p:extLst>
      <p:ext uri="{BB962C8B-B14F-4D97-AF65-F5344CB8AC3E}">
        <p14:creationId xmlns:p14="http://schemas.microsoft.com/office/powerpoint/2010/main" val="4254819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s-ES"/>
              <a:t>Haga clic para modificar el estilo de título del patrón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3885810" y="6041362"/>
            <a:ext cx="976879" cy="365125"/>
          </a:xfrm>
        </p:spPr>
        <p:txBody>
          <a:bodyPr/>
          <a:lstStyle/>
          <a:p>
            <a:fld id="{7DFCE83D-BB64-464D-9488-F024A147F483}" type="datetimeFigureOut">
              <a:rPr lang="es-MX" smtClean="0"/>
              <a:t>03/06/2021</a:t>
            </a:fld>
            <a:endParaRPr lang="es-MX"/>
          </a:p>
        </p:txBody>
      </p:sp>
      <p:sp>
        <p:nvSpPr>
          <p:cNvPr id="6" name="Footer Placeholder 5"/>
          <p:cNvSpPr>
            <a:spLocks noGrp="1"/>
          </p:cNvSpPr>
          <p:nvPr>
            <p:ph type="ftr" sz="quarter" idx="11"/>
          </p:nvPr>
        </p:nvSpPr>
        <p:spPr>
          <a:xfrm>
            <a:off x="590396" y="6041362"/>
            <a:ext cx="3295413" cy="365125"/>
          </a:xfrm>
        </p:spPr>
        <p:txBody>
          <a:bodyPr/>
          <a:lstStyle/>
          <a:p>
            <a:endParaRPr lang="es-MX"/>
          </a:p>
        </p:txBody>
      </p:sp>
      <p:sp>
        <p:nvSpPr>
          <p:cNvPr id="7" name="Slide Number Placeholder 6"/>
          <p:cNvSpPr>
            <a:spLocks noGrp="1"/>
          </p:cNvSpPr>
          <p:nvPr>
            <p:ph type="sldNum" sz="quarter" idx="12"/>
          </p:nvPr>
        </p:nvSpPr>
        <p:spPr>
          <a:xfrm>
            <a:off x="4862689" y="5915888"/>
            <a:ext cx="1062155" cy="490599"/>
          </a:xfrm>
        </p:spPr>
        <p:txBody>
          <a:bodyPr/>
          <a:lstStyle/>
          <a:p>
            <a:fld id="{E069490C-8244-4FD0-B699-A07B3B52EA47}" type="slidenum">
              <a:rPr lang="es-MX" smtClean="0"/>
              <a:t>‹Nº›</a:t>
            </a:fld>
            <a:endParaRPr lang="es-MX"/>
          </a:p>
        </p:txBody>
      </p:sp>
    </p:spTree>
    <p:extLst>
      <p:ext uri="{BB962C8B-B14F-4D97-AF65-F5344CB8AC3E}">
        <p14:creationId xmlns:p14="http://schemas.microsoft.com/office/powerpoint/2010/main" val="2863171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s-MX"/>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7DFCE83D-BB64-464D-9488-F024A147F483}" type="datetimeFigureOut">
              <a:rPr lang="es-MX" smtClean="0"/>
              <a:t>03/06/2021</a:t>
            </a:fld>
            <a:endParaRPr lang="es-MX"/>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E069490C-8244-4FD0-B699-A07B3B52EA47}" type="slidenum">
              <a:rPr lang="es-MX" smtClean="0"/>
              <a:t>‹Nº›</a:t>
            </a:fld>
            <a:endParaRPr lang="es-MX"/>
          </a:p>
        </p:txBody>
      </p:sp>
    </p:spTree>
    <p:extLst>
      <p:ext uri="{BB962C8B-B14F-4D97-AF65-F5344CB8AC3E}">
        <p14:creationId xmlns:p14="http://schemas.microsoft.com/office/powerpoint/2010/main" val="2123990404"/>
      </p:ext>
    </p:extLst>
  </p:cSld>
  <p:clrMap bg1="dk1" tx1="lt1" bg2="dk2" tx2="lt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F8CF6-DCD8-474F-9F85-5AE3E410C17C}"/>
              </a:ext>
            </a:extLst>
          </p:cNvPr>
          <p:cNvSpPr>
            <a:spLocks noGrp="1"/>
          </p:cNvSpPr>
          <p:nvPr>
            <p:ph type="ctrTitle"/>
          </p:nvPr>
        </p:nvSpPr>
        <p:spPr>
          <a:xfrm>
            <a:off x="4600247" y="2430214"/>
            <a:ext cx="7197726" cy="998786"/>
          </a:xfrm>
        </p:spPr>
        <p:txBody>
          <a:bodyPr/>
          <a:lstStyle/>
          <a:p>
            <a:pPr algn="ctr"/>
            <a:r>
              <a:rPr lang="es-MX" dirty="0">
                <a:latin typeface="Dominique" pitchFamily="50" charset="0"/>
              </a:rPr>
              <a:t>Lógica informal</a:t>
            </a:r>
          </a:p>
        </p:txBody>
      </p:sp>
      <p:sp>
        <p:nvSpPr>
          <p:cNvPr id="3" name="Subtítulo 2">
            <a:extLst>
              <a:ext uri="{FF2B5EF4-FFF2-40B4-BE49-F238E27FC236}">
                <a16:creationId xmlns:a16="http://schemas.microsoft.com/office/drawing/2014/main" id="{BA887264-9B6D-42D7-929F-BEA8F2974E20}"/>
              </a:ext>
            </a:extLst>
          </p:cNvPr>
          <p:cNvSpPr>
            <a:spLocks noGrp="1"/>
          </p:cNvSpPr>
          <p:nvPr>
            <p:ph type="subTitle" idx="1"/>
          </p:nvPr>
        </p:nvSpPr>
        <p:spPr>
          <a:xfrm>
            <a:off x="4411179" y="3563756"/>
            <a:ext cx="7197726" cy="511961"/>
          </a:xfrm>
        </p:spPr>
        <p:txBody>
          <a:bodyPr/>
          <a:lstStyle/>
          <a:p>
            <a:pPr algn="ctr"/>
            <a:r>
              <a:rPr lang="es-MX" dirty="0"/>
              <a:t>Una alternativa para la enseñanza de la lógica</a:t>
            </a:r>
          </a:p>
        </p:txBody>
      </p:sp>
      <p:sp>
        <p:nvSpPr>
          <p:cNvPr id="4" name="CuadroTexto 3">
            <a:extLst>
              <a:ext uri="{FF2B5EF4-FFF2-40B4-BE49-F238E27FC236}">
                <a16:creationId xmlns:a16="http://schemas.microsoft.com/office/drawing/2014/main" id="{28D8CCB0-790F-4654-B33A-E9DBDDFEEB0F}"/>
              </a:ext>
            </a:extLst>
          </p:cNvPr>
          <p:cNvSpPr txBox="1"/>
          <p:nvPr/>
        </p:nvSpPr>
        <p:spPr>
          <a:xfrm>
            <a:off x="5429603" y="5616388"/>
            <a:ext cx="1590260" cy="369332"/>
          </a:xfrm>
          <a:prstGeom prst="rect">
            <a:avLst/>
          </a:prstGeom>
          <a:noFill/>
        </p:spPr>
        <p:txBody>
          <a:bodyPr wrap="square" rtlCol="0">
            <a:spAutoFit/>
          </a:bodyPr>
          <a:lstStyle/>
          <a:p>
            <a:pPr algn="ctr"/>
            <a:r>
              <a:rPr lang="es-MX" dirty="0">
                <a:latin typeface="Century Gothic" panose="020B0502020202020204" pitchFamily="34" charset="0"/>
              </a:rPr>
              <a:t>Equipo 4</a:t>
            </a:r>
          </a:p>
        </p:txBody>
      </p:sp>
      <p:sp>
        <p:nvSpPr>
          <p:cNvPr id="5" name="CuadroTexto 4">
            <a:extLst>
              <a:ext uri="{FF2B5EF4-FFF2-40B4-BE49-F238E27FC236}">
                <a16:creationId xmlns:a16="http://schemas.microsoft.com/office/drawing/2014/main" id="{E6382885-9739-4ABD-8176-4463A04311D9}"/>
              </a:ext>
            </a:extLst>
          </p:cNvPr>
          <p:cNvSpPr txBox="1"/>
          <p:nvPr/>
        </p:nvSpPr>
        <p:spPr>
          <a:xfrm>
            <a:off x="7849219" y="5062391"/>
            <a:ext cx="4130746" cy="1477328"/>
          </a:xfrm>
          <a:prstGeom prst="rect">
            <a:avLst/>
          </a:prstGeom>
          <a:noFill/>
        </p:spPr>
        <p:txBody>
          <a:bodyPr wrap="square" rtlCol="0">
            <a:spAutoFit/>
          </a:bodyPr>
          <a:lstStyle/>
          <a:p>
            <a:pPr algn="ctr"/>
            <a:r>
              <a:rPr lang="es-MX" dirty="0"/>
              <a:t>Jorge Alberto Antolín Álvarez</a:t>
            </a:r>
          </a:p>
          <a:p>
            <a:pPr algn="ctr"/>
            <a:r>
              <a:rPr lang="es-MX" dirty="0"/>
              <a:t>María Galilea Barrera Alejo</a:t>
            </a:r>
          </a:p>
          <a:p>
            <a:pPr algn="ctr"/>
            <a:r>
              <a:rPr lang="es-MX" dirty="0"/>
              <a:t>Karla Janette Lara Ramírez</a:t>
            </a:r>
          </a:p>
          <a:p>
            <a:pPr algn="ctr"/>
            <a:r>
              <a:rPr lang="es-MX" dirty="0"/>
              <a:t>Cristóbal Eduardo Espitia Maciel</a:t>
            </a:r>
          </a:p>
          <a:p>
            <a:pPr algn="ctr"/>
            <a:r>
              <a:rPr lang="es-MX" dirty="0"/>
              <a:t>Alexis Arath Gastelum Bernal</a:t>
            </a:r>
          </a:p>
        </p:txBody>
      </p:sp>
      <p:sp>
        <p:nvSpPr>
          <p:cNvPr id="6" name="CuadroTexto 5">
            <a:extLst>
              <a:ext uri="{FF2B5EF4-FFF2-40B4-BE49-F238E27FC236}">
                <a16:creationId xmlns:a16="http://schemas.microsoft.com/office/drawing/2014/main" id="{E37F824C-F7F2-4DAF-9B86-A99E3BF446F8}"/>
              </a:ext>
            </a:extLst>
          </p:cNvPr>
          <p:cNvSpPr txBox="1"/>
          <p:nvPr/>
        </p:nvSpPr>
        <p:spPr>
          <a:xfrm>
            <a:off x="280039" y="5508667"/>
            <a:ext cx="4320208" cy="584775"/>
          </a:xfrm>
          <a:prstGeom prst="rect">
            <a:avLst/>
          </a:prstGeom>
          <a:noFill/>
        </p:spPr>
        <p:txBody>
          <a:bodyPr wrap="square" rtlCol="0">
            <a:spAutoFit/>
          </a:bodyPr>
          <a:lstStyle/>
          <a:p>
            <a:pPr algn="ctr"/>
            <a:r>
              <a:rPr lang="es-MX" sz="1600" dirty="0"/>
              <a:t>Métodos matemáticos</a:t>
            </a:r>
          </a:p>
          <a:p>
            <a:pPr algn="ctr"/>
            <a:r>
              <a:rPr lang="es-MX" sz="1600" dirty="0"/>
              <a:t>Maestra: Norma Elva Espino Rojas</a:t>
            </a:r>
          </a:p>
        </p:txBody>
      </p:sp>
    </p:spTree>
    <p:extLst>
      <p:ext uri="{BB962C8B-B14F-4D97-AF65-F5344CB8AC3E}">
        <p14:creationId xmlns:p14="http://schemas.microsoft.com/office/powerpoint/2010/main" val="3243261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D2C2C1F-B824-447C-91B8-DD96EE453B33}"/>
              </a:ext>
            </a:extLst>
          </p:cNvPr>
          <p:cNvPicPr>
            <a:picLocks noChangeAspect="1"/>
          </p:cNvPicPr>
          <p:nvPr/>
        </p:nvPicPr>
        <p:blipFill>
          <a:blip r:embed="rId2"/>
          <a:stretch>
            <a:fillRect/>
          </a:stretch>
        </p:blipFill>
        <p:spPr>
          <a:xfrm>
            <a:off x="1801466" y="2257069"/>
            <a:ext cx="8589068" cy="2343861"/>
          </a:xfrm>
          <a:prstGeom prst="rect">
            <a:avLst/>
          </a:prstGeom>
        </p:spPr>
      </p:pic>
      <p:sp>
        <p:nvSpPr>
          <p:cNvPr id="2" name="CuadroTexto 1">
            <a:extLst>
              <a:ext uri="{FF2B5EF4-FFF2-40B4-BE49-F238E27FC236}">
                <a16:creationId xmlns:a16="http://schemas.microsoft.com/office/drawing/2014/main" id="{7B46A24F-676B-4F21-B2CF-E4E577316B44}"/>
              </a:ext>
            </a:extLst>
          </p:cNvPr>
          <p:cNvSpPr txBox="1"/>
          <p:nvPr/>
        </p:nvSpPr>
        <p:spPr>
          <a:xfrm>
            <a:off x="2829339" y="2705724"/>
            <a:ext cx="6533321" cy="144655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4400" b="0" i="0" u="none" strike="noStrike" kern="1200" cap="none" spc="0" normalizeH="0" baseline="0" noProof="0" dirty="0">
                <a:ln>
                  <a:noFill/>
                </a:ln>
                <a:solidFill>
                  <a:prstClr val="white"/>
                </a:solidFill>
                <a:effectLst/>
                <a:uLnTx/>
                <a:uFillTx/>
                <a:latin typeface="Dominique" pitchFamily="50" charset="0"/>
                <a:ea typeface="+mn-ea"/>
                <a:cs typeface="+mn-cs"/>
              </a:rPr>
              <a:t>La Lógica informal como disciplina y herramienta</a:t>
            </a:r>
          </a:p>
        </p:txBody>
      </p:sp>
    </p:spTree>
    <p:extLst>
      <p:ext uri="{BB962C8B-B14F-4D97-AF65-F5344CB8AC3E}">
        <p14:creationId xmlns:p14="http://schemas.microsoft.com/office/powerpoint/2010/main" val="225401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001097-F9D2-4E06-AFA2-4E1A9DE9333F}"/>
              </a:ext>
            </a:extLst>
          </p:cNvPr>
          <p:cNvSpPr>
            <a:spLocks noGrp="1"/>
          </p:cNvSpPr>
          <p:nvPr>
            <p:ph type="title"/>
          </p:nvPr>
        </p:nvSpPr>
        <p:spPr/>
        <p:txBody>
          <a:bodyPr/>
          <a:lstStyle/>
          <a:p>
            <a:r>
              <a:rPr lang="es-MX" dirty="0">
                <a:latin typeface="Dominique" pitchFamily="50" charset="0"/>
              </a:rPr>
              <a:t>La lógica como disciplina y herramienta</a:t>
            </a:r>
          </a:p>
        </p:txBody>
      </p:sp>
      <p:sp>
        <p:nvSpPr>
          <p:cNvPr id="3" name="Marcador de contenido 2">
            <a:extLst>
              <a:ext uri="{FF2B5EF4-FFF2-40B4-BE49-F238E27FC236}">
                <a16:creationId xmlns:a16="http://schemas.microsoft.com/office/drawing/2014/main" id="{AD947D84-6B44-443F-B68F-437445BB8386}"/>
              </a:ext>
            </a:extLst>
          </p:cNvPr>
          <p:cNvSpPr>
            <a:spLocks noGrp="1"/>
          </p:cNvSpPr>
          <p:nvPr>
            <p:ph idx="1"/>
          </p:nvPr>
        </p:nvSpPr>
        <p:spPr/>
        <p:txBody>
          <a:bodyPr>
            <a:normAutofit/>
          </a:bodyPr>
          <a:lstStyle/>
          <a:p>
            <a:pPr algn="just"/>
            <a:r>
              <a:rPr lang="es-MX" sz="2400" dirty="0">
                <a:latin typeface="Arial Narrow" panose="020B0606020202030204" pitchFamily="34" charset="0"/>
              </a:rPr>
              <a:t>Procura dar herramientas para el análisis crítico de los mismos como son: estructura de un argumento, explicitación de premisas, valoración de premisas, reparación de argumentos, reconocimiento de falacias, entre otras.</a:t>
            </a:r>
          </a:p>
          <a:p>
            <a:pPr algn="just"/>
            <a:r>
              <a:rPr lang="es-MX" sz="2400" dirty="0">
                <a:latin typeface="Arial Narrow" panose="020B0606020202030204" pitchFamily="34" charset="0"/>
              </a:rPr>
              <a:t>Una falacia, en ese sentido, es un error argumental, lo cual significa que el procedimiento inferencial desplegado se encuentra mal construido y, por tanto, carece de confiabilidad en el contenido de la conclusión.</a:t>
            </a:r>
          </a:p>
        </p:txBody>
      </p:sp>
    </p:spTree>
    <p:extLst>
      <p:ext uri="{BB962C8B-B14F-4D97-AF65-F5344CB8AC3E}">
        <p14:creationId xmlns:p14="http://schemas.microsoft.com/office/powerpoint/2010/main" val="285601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29863E-9CED-4EFB-8A2F-647E159B5D85}"/>
              </a:ext>
            </a:extLst>
          </p:cNvPr>
          <p:cNvSpPr>
            <a:spLocks noGrp="1"/>
          </p:cNvSpPr>
          <p:nvPr>
            <p:ph type="title"/>
          </p:nvPr>
        </p:nvSpPr>
        <p:spPr>
          <a:xfrm>
            <a:off x="1620002" y="142387"/>
            <a:ext cx="10571998" cy="970450"/>
          </a:xfrm>
        </p:spPr>
        <p:txBody>
          <a:bodyPr/>
          <a:lstStyle/>
          <a:p>
            <a:pPr algn="r"/>
            <a:r>
              <a:rPr lang="es-MX" sz="2400" b="0" dirty="0"/>
              <a:t>La lógica como disciplina y herramienta</a:t>
            </a:r>
          </a:p>
        </p:txBody>
      </p:sp>
      <p:sp>
        <p:nvSpPr>
          <p:cNvPr id="3" name="Marcador de contenido 2">
            <a:extLst>
              <a:ext uri="{FF2B5EF4-FFF2-40B4-BE49-F238E27FC236}">
                <a16:creationId xmlns:a16="http://schemas.microsoft.com/office/drawing/2014/main" id="{3B4534F6-7390-4098-BFC5-759314470461}"/>
              </a:ext>
            </a:extLst>
          </p:cNvPr>
          <p:cNvSpPr>
            <a:spLocks noGrp="1"/>
          </p:cNvSpPr>
          <p:nvPr>
            <p:ph idx="1"/>
          </p:nvPr>
        </p:nvSpPr>
        <p:spPr/>
        <p:txBody>
          <a:bodyPr>
            <a:normAutofit/>
          </a:bodyPr>
          <a:lstStyle/>
          <a:p>
            <a:pPr algn="just"/>
            <a:r>
              <a:rPr lang="es-MX" sz="2400" dirty="0">
                <a:latin typeface="Arial Narrow" panose="020B0606020202030204" pitchFamily="34" charset="0"/>
              </a:rPr>
              <a:t>La lógica matemática empezó a ser aplicada en diversos ámbitos del conocimiento: física, inteligencia artificial, sistemas, psicología, derecho, etc. Pero esas aplicaciones se hacen en áreas que se dan esencialmente en los lenguajes naturales, y no pueden, y no deben formalizarse; por ello la lógica formal tiene limitaciones que es necesario atender para sus aplicaciones. </a:t>
            </a:r>
          </a:p>
          <a:p>
            <a:pPr algn="just"/>
            <a:endParaRPr lang="es-MX" sz="2400" dirty="0">
              <a:latin typeface="Arial Narrow" panose="020B0606020202030204" pitchFamily="34" charset="0"/>
            </a:endParaRPr>
          </a:p>
        </p:txBody>
      </p:sp>
    </p:spTree>
    <p:extLst>
      <p:ext uri="{BB962C8B-B14F-4D97-AF65-F5344CB8AC3E}">
        <p14:creationId xmlns:p14="http://schemas.microsoft.com/office/powerpoint/2010/main" val="953946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36BBAB-122C-4B6F-9C4E-65C847ED4BF9}"/>
              </a:ext>
            </a:extLst>
          </p:cNvPr>
          <p:cNvSpPr>
            <a:spLocks noGrp="1"/>
          </p:cNvSpPr>
          <p:nvPr>
            <p:ph type="title"/>
          </p:nvPr>
        </p:nvSpPr>
        <p:spPr>
          <a:xfrm>
            <a:off x="1620002" y="142388"/>
            <a:ext cx="10571998" cy="970450"/>
          </a:xfrm>
        </p:spPr>
        <p:txBody>
          <a:bodyPr/>
          <a:lstStyle/>
          <a:p>
            <a:pPr algn="r"/>
            <a:r>
              <a:rPr kumimoji="0" lang="es-MX" sz="2400" b="0" i="0" u="none" strike="noStrike" kern="1200" cap="none" spc="0" normalizeH="0" baseline="0" noProof="0" dirty="0">
                <a:ln>
                  <a:noFill/>
                </a:ln>
                <a:solidFill>
                  <a:srgbClr val="FEFEFE"/>
                </a:solidFill>
                <a:effectLst/>
                <a:uLnTx/>
                <a:uFillTx/>
                <a:latin typeface="Century Gothic" panose="020B0502020202020204"/>
                <a:ea typeface="+mj-ea"/>
                <a:cs typeface="+mj-cs"/>
              </a:rPr>
              <a:t>La lógica como disciplina y herramienta</a:t>
            </a:r>
            <a:endParaRPr lang="es-MX" dirty="0"/>
          </a:p>
        </p:txBody>
      </p:sp>
      <p:sp>
        <p:nvSpPr>
          <p:cNvPr id="3" name="Marcador de contenido 2">
            <a:extLst>
              <a:ext uri="{FF2B5EF4-FFF2-40B4-BE49-F238E27FC236}">
                <a16:creationId xmlns:a16="http://schemas.microsoft.com/office/drawing/2014/main" id="{143AE66B-DBE7-48B2-82B5-E48F092507E5}"/>
              </a:ext>
            </a:extLst>
          </p:cNvPr>
          <p:cNvSpPr>
            <a:spLocks noGrp="1"/>
          </p:cNvSpPr>
          <p:nvPr>
            <p:ph idx="1"/>
          </p:nvPr>
        </p:nvSpPr>
        <p:spPr/>
        <p:txBody>
          <a:bodyPr>
            <a:normAutofit/>
          </a:bodyPr>
          <a:lstStyle/>
          <a:p>
            <a:pPr algn="just"/>
            <a:r>
              <a:rPr lang="es-MX" sz="2400" dirty="0">
                <a:latin typeface="Arial Narrow" panose="020B0606020202030204" pitchFamily="34" charset="0"/>
              </a:rPr>
              <a:t>Ese borde tan difuso entre la lógica como herramienta y la lógica como disciplina fue generando la necesidad de una seria reflexión sobre la enseñanza de la lógica.</a:t>
            </a:r>
          </a:p>
          <a:p>
            <a:endParaRPr lang="es-MX" sz="2400" dirty="0">
              <a:latin typeface="Arial Narrow" panose="020B0606020202030204" pitchFamily="34" charset="0"/>
            </a:endParaRPr>
          </a:p>
          <a:p>
            <a:pPr marL="0" indent="0" algn="ctr">
              <a:buNone/>
            </a:pPr>
            <a:r>
              <a:rPr lang="es-MX" sz="2400" i="1" dirty="0">
                <a:latin typeface="Arial Narrow" panose="020B0606020202030204" pitchFamily="34" charset="0"/>
              </a:rPr>
              <a:t>“La lógica informal, me parece, retoma ese papel de la lógica como herramienta para analizar la calidad, la corrección de un argumento de la vida cotidiana. Por su lado la retórica, como el arte de convencer, recobra su importancia pero con el “control” de la lógica, se busca que la retórica sea el arte de persuadir racionalmente”.</a:t>
            </a:r>
          </a:p>
          <a:p>
            <a:endParaRPr lang="es-MX" sz="2400" dirty="0"/>
          </a:p>
        </p:txBody>
      </p:sp>
    </p:spTree>
    <p:extLst>
      <p:ext uri="{BB962C8B-B14F-4D97-AF65-F5344CB8AC3E}">
        <p14:creationId xmlns:p14="http://schemas.microsoft.com/office/powerpoint/2010/main" val="3205924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pic>
        <p:nvPicPr>
          <p:cNvPr id="11" name="Imagen 10">
            <a:extLst>
              <a:ext uri="{FF2B5EF4-FFF2-40B4-BE49-F238E27FC236}">
                <a16:creationId xmlns:a16="http://schemas.microsoft.com/office/drawing/2014/main" id="{04A9AFE6-994E-4D84-A293-18227A2FE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5107056" y="0"/>
            <a:ext cx="1871869" cy="6858000"/>
          </a:xfrm>
          <a:prstGeom prst="rect">
            <a:avLst/>
          </a:prstGeom>
        </p:spPr>
      </p:pic>
      <p:sp>
        <p:nvSpPr>
          <p:cNvPr id="9" name="CuadroTexto 8">
            <a:extLst>
              <a:ext uri="{FF2B5EF4-FFF2-40B4-BE49-F238E27FC236}">
                <a16:creationId xmlns:a16="http://schemas.microsoft.com/office/drawing/2014/main" id="{076F22B8-F37B-46BA-BE28-4EA903B50BE9}"/>
              </a:ext>
            </a:extLst>
          </p:cNvPr>
          <p:cNvSpPr txBox="1"/>
          <p:nvPr/>
        </p:nvSpPr>
        <p:spPr>
          <a:xfrm>
            <a:off x="1934817" y="2999989"/>
            <a:ext cx="8216348" cy="769441"/>
          </a:xfrm>
          <a:prstGeom prst="rect">
            <a:avLst/>
          </a:prstGeom>
          <a:noFill/>
        </p:spPr>
        <p:txBody>
          <a:bodyPr wrap="square" rtlCol="0">
            <a:spAutoFit/>
          </a:bodyPr>
          <a:lstStyle/>
          <a:p>
            <a:pPr algn="ctr"/>
            <a:r>
              <a:rPr lang="es-MX" sz="4400" dirty="0">
                <a:latin typeface="Dominique" pitchFamily="50" charset="0"/>
              </a:rPr>
              <a:t>La retórica</a:t>
            </a:r>
          </a:p>
        </p:txBody>
      </p:sp>
    </p:spTree>
    <p:extLst>
      <p:ext uri="{BB962C8B-B14F-4D97-AF65-F5344CB8AC3E}">
        <p14:creationId xmlns:p14="http://schemas.microsoft.com/office/powerpoint/2010/main" val="803782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421658-3643-410D-B6E4-8BBBE347B64F}"/>
              </a:ext>
            </a:extLst>
          </p:cNvPr>
          <p:cNvSpPr>
            <a:spLocks noGrp="1"/>
          </p:cNvSpPr>
          <p:nvPr>
            <p:ph type="title"/>
          </p:nvPr>
        </p:nvSpPr>
        <p:spPr/>
        <p:txBody>
          <a:bodyPr>
            <a:normAutofit/>
          </a:bodyPr>
          <a:lstStyle/>
          <a:p>
            <a:r>
              <a:rPr lang="es-MX" sz="3600" b="0" dirty="0">
                <a:latin typeface="Dominique" pitchFamily="50" charset="0"/>
              </a:rPr>
              <a:t>La retórica</a:t>
            </a:r>
          </a:p>
        </p:txBody>
      </p:sp>
      <p:sp>
        <p:nvSpPr>
          <p:cNvPr id="3" name="Marcador de contenido 2">
            <a:extLst>
              <a:ext uri="{FF2B5EF4-FFF2-40B4-BE49-F238E27FC236}">
                <a16:creationId xmlns:a16="http://schemas.microsoft.com/office/drawing/2014/main" id="{6D0669D3-DEE4-4976-9EB1-26D056133181}"/>
              </a:ext>
            </a:extLst>
          </p:cNvPr>
          <p:cNvSpPr>
            <a:spLocks noGrp="1"/>
          </p:cNvSpPr>
          <p:nvPr>
            <p:ph idx="1"/>
          </p:nvPr>
        </p:nvSpPr>
        <p:spPr>
          <a:xfrm>
            <a:off x="818712" y="2222287"/>
            <a:ext cx="10554574" cy="4032739"/>
          </a:xfrm>
        </p:spPr>
        <p:txBody>
          <a:bodyPr>
            <a:normAutofit fontScale="92500"/>
          </a:bodyPr>
          <a:lstStyle/>
          <a:p>
            <a:pPr algn="just"/>
            <a:r>
              <a:rPr lang="es-MX" sz="2400" dirty="0">
                <a:latin typeface="Arial Narrow" panose="020B0606020202030204" pitchFamily="34" charset="0"/>
              </a:rPr>
              <a:t>Se define como la disciplina que se adentra en el estudio y la sistematización de los procedimientos y técnicas expresivas del lenguaje. Sus fines son comunicativos y tiene como objetivo persuadir o embellecer lo dicho.</a:t>
            </a:r>
          </a:p>
          <a:p>
            <a:pPr algn="just"/>
            <a:endParaRPr lang="es-MX" sz="2400" dirty="0">
              <a:latin typeface="Arial Narrow" panose="020B0606020202030204" pitchFamily="34" charset="0"/>
            </a:endParaRPr>
          </a:p>
          <a:p>
            <a:pPr algn="just"/>
            <a:r>
              <a:rPr lang="es-MX" sz="2400" dirty="0">
                <a:latin typeface="Arial Narrow" panose="020B0606020202030204" pitchFamily="34" charset="0"/>
              </a:rPr>
              <a:t>Esto quiere decir, que lo importante es lograr persuadir; a través de la persuasión del orador hacia un público es también entender lo que pasa por la mente de los que lo escuchan.</a:t>
            </a:r>
          </a:p>
          <a:p>
            <a:pPr algn="just"/>
            <a:endParaRPr lang="es-MX" sz="2400" dirty="0">
              <a:latin typeface="Arial Narrow" panose="020B0606020202030204" pitchFamily="34" charset="0"/>
            </a:endParaRPr>
          </a:p>
          <a:p>
            <a:pPr algn="just"/>
            <a:r>
              <a:rPr lang="es-MX" sz="2400" dirty="0">
                <a:latin typeface="Arial Narrow" panose="020B0606020202030204" pitchFamily="34" charset="0"/>
              </a:rPr>
              <a:t>Esta disciplina entra por numerosos campos del saber, entre los que están la literatura, la política, el periodismo, la publicidad, la educación, el derecho, etc. Estudia principalmente es de tipo verbal, pero también la expresión escrita e incluso usando un conjunto de imágenes.</a:t>
            </a:r>
          </a:p>
        </p:txBody>
      </p:sp>
    </p:spTree>
    <p:extLst>
      <p:ext uri="{BB962C8B-B14F-4D97-AF65-F5344CB8AC3E}">
        <p14:creationId xmlns:p14="http://schemas.microsoft.com/office/powerpoint/2010/main" val="1440870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74AEF6-A00E-46B5-AF02-EE1121FB35FE}"/>
              </a:ext>
            </a:extLst>
          </p:cNvPr>
          <p:cNvSpPr>
            <a:spLocks noGrp="1"/>
          </p:cNvSpPr>
          <p:nvPr>
            <p:ph type="title"/>
          </p:nvPr>
        </p:nvSpPr>
        <p:spPr>
          <a:xfrm>
            <a:off x="1353339" y="129136"/>
            <a:ext cx="10571998" cy="970450"/>
          </a:xfrm>
        </p:spPr>
        <p:txBody>
          <a:bodyPr/>
          <a:lstStyle/>
          <a:p>
            <a:pPr algn="r"/>
            <a:r>
              <a:rPr kumimoji="0" lang="es-MX" sz="2400" b="0" i="0" u="none" strike="noStrike" kern="1200" cap="none" spc="0" normalizeH="0" baseline="0" noProof="0" dirty="0">
                <a:ln>
                  <a:noFill/>
                </a:ln>
                <a:solidFill>
                  <a:srgbClr val="FEFEFE"/>
                </a:solidFill>
                <a:effectLst/>
                <a:uLnTx/>
                <a:uFillTx/>
                <a:latin typeface="Century Gothic" panose="020B0502020202020204"/>
                <a:ea typeface="+mj-ea"/>
                <a:cs typeface="+mj-cs"/>
              </a:rPr>
              <a:t>La retórica</a:t>
            </a:r>
            <a:endParaRPr lang="es-MX" dirty="0"/>
          </a:p>
        </p:txBody>
      </p:sp>
      <p:sp>
        <p:nvSpPr>
          <p:cNvPr id="3" name="Marcador de contenido 2">
            <a:extLst>
              <a:ext uri="{FF2B5EF4-FFF2-40B4-BE49-F238E27FC236}">
                <a16:creationId xmlns:a16="http://schemas.microsoft.com/office/drawing/2014/main" id="{0287C43C-2E0A-4022-9A96-832B3FA48B73}"/>
              </a:ext>
            </a:extLst>
          </p:cNvPr>
          <p:cNvSpPr>
            <a:spLocks noGrp="1"/>
          </p:cNvSpPr>
          <p:nvPr>
            <p:ph idx="1"/>
          </p:nvPr>
        </p:nvSpPr>
        <p:spPr/>
        <p:txBody>
          <a:bodyPr>
            <a:normAutofit/>
          </a:bodyPr>
          <a:lstStyle/>
          <a:p>
            <a:pPr marL="0" indent="0" algn="ctr">
              <a:buNone/>
            </a:pPr>
            <a:r>
              <a:rPr lang="es-MX" sz="2400" i="1" dirty="0">
                <a:latin typeface="Arial Narrow" panose="020B0606020202030204" pitchFamily="34" charset="0"/>
              </a:rPr>
              <a:t>“Asistimos a un resurgimiento de la retórica y de la teoría de la argumentación estrechamente ligado a circunstancias políticas y sociales que devuelven su importancia al arte de persuadir a través del lenguaje.”</a:t>
            </a:r>
          </a:p>
          <a:p>
            <a:endParaRPr lang="es-MX" sz="2400" dirty="0">
              <a:latin typeface="Arial Narrow" panose="020B0606020202030204" pitchFamily="34" charset="0"/>
            </a:endParaRPr>
          </a:p>
          <a:p>
            <a:r>
              <a:rPr lang="es-MX" sz="2400" dirty="0">
                <a:latin typeface="Arial Narrow" panose="020B0606020202030204" pitchFamily="34" charset="0"/>
              </a:rPr>
              <a:t>El estudio de la lógica informal se ha asociado con el de la retórica contemporánea, busca garantizar la validez de un argumento deductivo, persuadir y convencer a un interlocutor o un auditorio.</a:t>
            </a:r>
          </a:p>
          <a:p>
            <a:endParaRPr lang="es-MX" sz="2400" dirty="0">
              <a:latin typeface="Arial Narrow" panose="020B0606020202030204" pitchFamily="34" charset="0"/>
            </a:endParaRPr>
          </a:p>
        </p:txBody>
      </p:sp>
    </p:spTree>
    <p:extLst>
      <p:ext uri="{BB962C8B-B14F-4D97-AF65-F5344CB8AC3E}">
        <p14:creationId xmlns:p14="http://schemas.microsoft.com/office/powerpoint/2010/main" val="1603670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73B8BE-5B15-4398-A742-792F27127237}"/>
              </a:ext>
            </a:extLst>
          </p:cNvPr>
          <p:cNvSpPr>
            <a:spLocks noGrp="1"/>
          </p:cNvSpPr>
          <p:nvPr>
            <p:ph type="title"/>
          </p:nvPr>
        </p:nvSpPr>
        <p:spPr>
          <a:xfrm>
            <a:off x="1421296" y="113334"/>
            <a:ext cx="10515600" cy="1026352"/>
          </a:xfrm>
        </p:spPr>
        <p:txBody>
          <a:bodyPr>
            <a:normAutofit/>
          </a:bodyPr>
          <a:lstStyle/>
          <a:p>
            <a:pPr algn="r"/>
            <a:r>
              <a:rPr lang="es-MX" sz="2400" b="0" dirty="0"/>
              <a:t>La retórica</a:t>
            </a:r>
          </a:p>
        </p:txBody>
      </p:sp>
      <p:sp>
        <p:nvSpPr>
          <p:cNvPr id="3" name="Marcador de contenido 2">
            <a:extLst>
              <a:ext uri="{FF2B5EF4-FFF2-40B4-BE49-F238E27FC236}">
                <a16:creationId xmlns:a16="http://schemas.microsoft.com/office/drawing/2014/main" id="{3B110F3E-EF62-4BE0-80A2-66A5F18219F3}"/>
              </a:ext>
            </a:extLst>
          </p:cNvPr>
          <p:cNvSpPr>
            <a:spLocks noGrp="1"/>
          </p:cNvSpPr>
          <p:nvPr>
            <p:ph idx="1"/>
          </p:nvPr>
        </p:nvSpPr>
        <p:spPr>
          <a:xfrm>
            <a:off x="838200" y="2186610"/>
            <a:ext cx="10515600" cy="4918006"/>
          </a:xfrm>
        </p:spPr>
        <p:txBody>
          <a:bodyPr>
            <a:normAutofit/>
          </a:bodyPr>
          <a:lstStyle/>
          <a:p>
            <a:pPr marL="0" indent="0" algn="just">
              <a:buNone/>
            </a:pPr>
            <a:r>
              <a:rPr lang="es-MX" sz="2400" dirty="0">
                <a:latin typeface="Arial Narrow" panose="020B0606020202030204" pitchFamily="34" charset="0"/>
              </a:rPr>
              <a:t>Según las consideraciones clásicas de la retórica, todo discurso se configura a partir de tres elementos:</a:t>
            </a:r>
          </a:p>
          <a:p>
            <a:pPr algn="just"/>
            <a:r>
              <a:rPr lang="es-MX" sz="2400" b="1" dirty="0" err="1">
                <a:latin typeface="Arial Narrow" panose="020B0606020202030204" pitchFamily="34" charset="0"/>
              </a:rPr>
              <a:t>Inventio</a:t>
            </a:r>
            <a:r>
              <a:rPr lang="es-MX" sz="2400" b="1" dirty="0">
                <a:latin typeface="Arial Narrow" panose="020B0606020202030204" pitchFamily="34" charset="0"/>
              </a:rPr>
              <a:t> o </a:t>
            </a:r>
            <a:r>
              <a:rPr lang="es-MX" sz="2400" b="1" dirty="0" err="1">
                <a:latin typeface="Arial Narrow" panose="020B0606020202030204" pitchFamily="34" charset="0"/>
              </a:rPr>
              <a:t>Invenio</a:t>
            </a:r>
            <a:r>
              <a:rPr lang="es-MX" sz="2400" dirty="0">
                <a:latin typeface="Arial Narrow" panose="020B0606020202030204" pitchFamily="34" charset="0"/>
              </a:rPr>
              <a:t>: la elección particular de los temas en la memoria, las ideas propias o heredadas de terceros.</a:t>
            </a:r>
          </a:p>
          <a:p>
            <a:pPr algn="just"/>
            <a:r>
              <a:rPr lang="es-MX" sz="2400" b="1" dirty="0" err="1">
                <a:latin typeface="Arial Narrow" panose="020B0606020202030204" pitchFamily="34" charset="0"/>
              </a:rPr>
              <a:t>Dispositio</a:t>
            </a:r>
            <a:r>
              <a:rPr lang="es-MX" sz="2400" dirty="0">
                <a:latin typeface="Arial Narrow" panose="020B0606020202030204" pitchFamily="34" charset="0"/>
              </a:rPr>
              <a:t>: organizado según sea la conveniencia argumental, contar relatos, exposiciones o explicaciones para llevar a la otra persona por un tren de emociones, racionales o morales.</a:t>
            </a:r>
          </a:p>
          <a:p>
            <a:pPr algn="just"/>
            <a:r>
              <a:rPr lang="es-MX" sz="2400" b="1" dirty="0" err="1">
                <a:latin typeface="Arial Narrow" panose="020B0606020202030204" pitchFamily="34" charset="0"/>
              </a:rPr>
              <a:t>Elocutio</a:t>
            </a:r>
            <a:r>
              <a:rPr lang="es-MX" sz="2400" dirty="0">
                <a:latin typeface="Arial Narrow" panose="020B0606020202030204" pitchFamily="34" charset="0"/>
              </a:rPr>
              <a:t>: la elección de recursos lingüísticos idóneos para expresar verbalmente los materiales recopilados y ordenados previamente. Estos implican figuras retoricas, juegos de palabras etc.</a:t>
            </a:r>
          </a:p>
          <a:p>
            <a:pPr algn="just"/>
            <a:endParaRPr lang="es-MX" sz="2400" dirty="0">
              <a:latin typeface="Arial Narrow" panose="020B0606020202030204" pitchFamily="34" charset="0"/>
            </a:endParaRPr>
          </a:p>
        </p:txBody>
      </p:sp>
    </p:spTree>
    <p:extLst>
      <p:ext uri="{BB962C8B-B14F-4D97-AF65-F5344CB8AC3E}">
        <p14:creationId xmlns:p14="http://schemas.microsoft.com/office/powerpoint/2010/main" val="1568452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3BFB20-25D2-4E64-B35D-A66D2125591D}"/>
              </a:ext>
            </a:extLst>
          </p:cNvPr>
          <p:cNvSpPr>
            <a:spLocks noGrp="1"/>
          </p:cNvSpPr>
          <p:nvPr>
            <p:ph type="title"/>
          </p:nvPr>
        </p:nvSpPr>
        <p:spPr>
          <a:xfrm>
            <a:off x="810000" y="437322"/>
            <a:ext cx="10571998" cy="1165847"/>
          </a:xfrm>
        </p:spPr>
        <p:txBody>
          <a:bodyPr>
            <a:normAutofit fontScale="90000"/>
          </a:bodyPr>
          <a:lstStyle/>
          <a:p>
            <a:r>
              <a:rPr lang="es-MX" dirty="0">
                <a:latin typeface="Dominique" pitchFamily="50" charset="0"/>
              </a:rPr>
              <a:t>la retórica, su estudio en conjunción con la lógica informal</a:t>
            </a:r>
          </a:p>
        </p:txBody>
      </p:sp>
      <p:sp>
        <p:nvSpPr>
          <p:cNvPr id="3" name="Marcador de contenido 2">
            <a:extLst>
              <a:ext uri="{FF2B5EF4-FFF2-40B4-BE49-F238E27FC236}">
                <a16:creationId xmlns:a16="http://schemas.microsoft.com/office/drawing/2014/main" id="{0682AF34-D88B-4809-A9B9-1CA82C482AC3}"/>
              </a:ext>
            </a:extLst>
          </p:cNvPr>
          <p:cNvSpPr>
            <a:spLocks noGrp="1"/>
          </p:cNvSpPr>
          <p:nvPr>
            <p:ph idx="1"/>
          </p:nvPr>
        </p:nvSpPr>
        <p:spPr/>
        <p:txBody>
          <a:bodyPr>
            <a:normAutofit/>
          </a:bodyPr>
          <a:lstStyle/>
          <a:p>
            <a:pPr algn="just"/>
            <a:r>
              <a:rPr lang="es-MX" sz="2400" dirty="0">
                <a:latin typeface="Arial Narrow" panose="020B0606020202030204" pitchFamily="34" charset="0"/>
              </a:rPr>
              <a:t>Una de las críticas de lógica informal hacia lógica formal, así llamada crítica interna, cuestiona el formalismo y el </a:t>
            </a:r>
            <a:r>
              <a:rPr lang="es-MX" sz="2400" dirty="0" err="1">
                <a:latin typeface="Arial Narrow" panose="020B0606020202030204" pitchFamily="34" charset="0"/>
              </a:rPr>
              <a:t>deductivismo</a:t>
            </a:r>
            <a:r>
              <a:rPr lang="es-MX" sz="2400" dirty="0">
                <a:latin typeface="Arial Narrow" panose="020B0606020202030204" pitchFamily="34" charset="0"/>
              </a:rPr>
              <a:t> de esta.</a:t>
            </a:r>
          </a:p>
          <a:p>
            <a:pPr algn="just"/>
            <a:r>
              <a:rPr lang="es-MX" sz="2400" dirty="0">
                <a:latin typeface="Arial Narrow" panose="020B0606020202030204" pitchFamily="34" charset="0"/>
              </a:rPr>
              <a:t>La lógica informal, pretende plantear, métodos de análisis y de evaluación de argumentos alternativos a aquellos ofrecidos por la lógica formal.</a:t>
            </a:r>
          </a:p>
        </p:txBody>
      </p:sp>
    </p:spTree>
    <p:extLst>
      <p:ext uri="{BB962C8B-B14F-4D97-AF65-F5344CB8AC3E}">
        <p14:creationId xmlns:p14="http://schemas.microsoft.com/office/powerpoint/2010/main" val="1741555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733D7D-D930-468C-B959-591C299003E1}"/>
              </a:ext>
            </a:extLst>
          </p:cNvPr>
          <p:cNvSpPr>
            <a:spLocks noGrp="1"/>
          </p:cNvSpPr>
          <p:nvPr>
            <p:ph type="title"/>
          </p:nvPr>
        </p:nvSpPr>
        <p:spPr>
          <a:xfrm>
            <a:off x="6771861" y="354424"/>
            <a:ext cx="5420139" cy="970450"/>
          </a:xfrm>
        </p:spPr>
        <p:txBody>
          <a:bodyPr/>
          <a:lstStyle/>
          <a:p>
            <a:pPr algn="r"/>
            <a:r>
              <a:rPr lang="es-MX" sz="2400" b="0" dirty="0"/>
              <a:t>La retórica, su estudio en conjunción con la lógica informal</a:t>
            </a:r>
          </a:p>
        </p:txBody>
      </p:sp>
      <p:sp>
        <p:nvSpPr>
          <p:cNvPr id="3" name="Marcador de contenido 2">
            <a:extLst>
              <a:ext uri="{FF2B5EF4-FFF2-40B4-BE49-F238E27FC236}">
                <a16:creationId xmlns:a16="http://schemas.microsoft.com/office/drawing/2014/main" id="{B50F89E2-F1F5-4B1A-ADDB-46A9DFE5FE5E}"/>
              </a:ext>
            </a:extLst>
          </p:cNvPr>
          <p:cNvSpPr>
            <a:spLocks noGrp="1"/>
          </p:cNvSpPr>
          <p:nvPr>
            <p:ph idx="1"/>
          </p:nvPr>
        </p:nvSpPr>
        <p:spPr/>
        <p:txBody>
          <a:bodyPr>
            <a:normAutofit/>
          </a:bodyPr>
          <a:lstStyle/>
          <a:p>
            <a:r>
              <a:rPr lang="es-MX" sz="2400" dirty="0">
                <a:latin typeface="Arial Narrow" panose="020B0606020202030204" pitchFamily="34" charset="0"/>
              </a:rPr>
              <a:t>La lógica matemática y las herramientas que tenía eran fundamentales en el control lógico de los argumentos, no garantizaban que los estudiantes puedan hacer buenos análisis de la calidad lógica de los argumentos de la vida cotidiana.</a:t>
            </a:r>
          </a:p>
          <a:p>
            <a:endParaRPr lang="es-MX" sz="2400" dirty="0">
              <a:latin typeface="Arial Narrow" panose="020B0606020202030204" pitchFamily="34" charset="0"/>
            </a:endParaRPr>
          </a:p>
          <a:p>
            <a:pPr marL="0" indent="0" algn="ctr">
              <a:buNone/>
            </a:pPr>
            <a:r>
              <a:rPr lang="es-MX" sz="2400" i="1" dirty="0">
                <a:latin typeface="Arial Narrow" panose="020B0606020202030204" pitchFamily="34" charset="0"/>
              </a:rPr>
              <a:t>“Las herramientas de la lógica como es la formalización, tablas de verdad, diagramas de </a:t>
            </a:r>
            <a:r>
              <a:rPr lang="es-MX" sz="2400" i="1" dirty="0" err="1">
                <a:latin typeface="Arial Narrow" panose="020B0606020202030204" pitchFamily="34" charset="0"/>
              </a:rPr>
              <a:t>Venn</a:t>
            </a:r>
            <a:r>
              <a:rPr lang="es-MX" sz="2400" i="1" dirty="0">
                <a:latin typeface="Arial Narrow" panose="020B0606020202030204" pitchFamily="34" charset="0"/>
              </a:rPr>
              <a:t>, </a:t>
            </a:r>
            <a:r>
              <a:rPr lang="es-MX" sz="2400" i="1" dirty="0" err="1">
                <a:latin typeface="Arial Narrow" panose="020B0606020202030204" pitchFamily="34" charset="0"/>
              </a:rPr>
              <a:t>tableaux</a:t>
            </a:r>
            <a:r>
              <a:rPr lang="es-MX" sz="2400" i="1" dirty="0">
                <a:latin typeface="Arial Narrow" panose="020B0606020202030204" pitchFamily="34" charset="0"/>
              </a:rPr>
              <a:t> </a:t>
            </a:r>
            <a:r>
              <a:rPr lang="es-MX" sz="2400" i="1" dirty="0" err="1">
                <a:latin typeface="Arial Narrow" panose="020B0606020202030204" pitchFamily="34" charset="0"/>
              </a:rPr>
              <a:t>semanticos</a:t>
            </a:r>
            <a:r>
              <a:rPr lang="es-MX" sz="2400" i="1" dirty="0">
                <a:latin typeface="Arial Narrow" panose="020B0606020202030204" pitchFamily="34" charset="0"/>
              </a:rPr>
              <a:t>, etc. justamente no parecían aplicarse de manera directa al razonamiento que los estudiantes debían hacer en cursos distintos de la lógica.”</a:t>
            </a:r>
          </a:p>
          <a:p>
            <a:pPr marL="0" indent="0" algn="ctr">
              <a:buNone/>
            </a:pPr>
            <a:r>
              <a:rPr lang="es-MX" sz="2400" dirty="0">
                <a:latin typeface="Arial Narrow" panose="020B0606020202030204" pitchFamily="34" charset="0"/>
              </a:rPr>
              <a:t>Extracto recuperado del libro de </a:t>
            </a:r>
            <a:r>
              <a:rPr lang="es-MX" sz="2400" dirty="0" err="1">
                <a:latin typeface="Arial Narrow" panose="020B0606020202030204" pitchFamily="34" charset="0"/>
              </a:rPr>
              <a:t>Alec</a:t>
            </a:r>
            <a:r>
              <a:rPr lang="es-MX" sz="2400" dirty="0">
                <a:latin typeface="Arial Narrow" panose="020B0606020202030204" pitchFamily="34" charset="0"/>
              </a:rPr>
              <a:t> Fisher, “</a:t>
            </a:r>
            <a:r>
              <a:rPr lang="es-MX" sz="2400" dirty="0" err="1">
                <a:latin typeface="Arial Narrow" panose="020B0606020202030204" pitchFamily="34" charset="0"/>
              </a:rPr>
              <a:t>The</a:t>
            </a:r>
            <a:r>
              <a:rPr lang="es-MX" sz="2400" dirty="0">
                <a:latin typeface="Arial Narrow" panose="020B0606020202030204" pitchFamily="34" charset="0"/>
              </a:rPr>
              <a:t> </a:t>
            </a:r>
            <a:r>
              <a:rPr lang="es-MX" sz="2400" dirty="0" err="1">
                <a:latin typeface="Arial Narrow" panose="020B0606020202030204" pitchFamily="34" charset="0"/>
              </a:rPr>
              <a:t>Logic</a:t>
            </a:r>
            <a:r>
              <a:rPr lang="es-MX" sz="2400" dirty="0">
                <a:latin typeface="Arial Narrow" panose="020B0606020202030204" pitchFamily="34" charset="0"/>
              </a:rPr>
              <a:t> </a:t>
            </a:r>
            <a:r>
              <a:rPr lang="es-MX" sz="2400" dirty="0" err="1">
                <a:latin typeface="Arial Narrow" panose="020B0606020202030204" pitchFamily="34" charset="0"/>
              </a:rPr>
              <a:t>of</a:t>
            </a:r>
            <a:r>
              <a:rPr lang="es-MX" sz="2400" dirty="0">
                <a:latin typeface="Arial Narrow" panose="020B0606020202030204" pitchFamily="34" charset="0"/>
              </a:rPr>
              <a:t> Real </a:t>
            </a:r>
            <a:r>
              <a:rPr lang="es-MX" sz="2400" dirty="0" err="1">
                <a:latin typeface="Arial Narrow" panose="020B0606020202030204" pitchFamily="34" charset="0"/>
              </a:rPr>
              <a:t>Arguments</a:t>
            </a:r>
            <a:r>
              <a:rPr lang="es-MX" sz="2400" dirty="0">
                <a:latin typeface="Arial Narrow" panose="020B0606020202030204" pitchFamily="34" charset="0"/>
              </a:rPr>
              <a:t>”</a:t>
            </a:r>
          </a:p>
          <a:p>
            <a:endParaRPr lang="es-MX" sz="2400" dirty="0">
              <a:latin typeface="Arial Narrow" panose="020B0606020202030204" pitchFamily="34" charset="0"/>
            </a:endParaRPr>
          </a:p>
        </p:txBody>
      </p:sp>
    </p:spTree>
    <p:extLst>
      <p:ext uri="{BB962C8B-B14F-4D97-AF65-F5344CB8AC3E}">
        <p14:creationId xmlns:p14="http://schemas.microsoft.com/office/powerpoint/2010/main" val="3146494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E382B1-CF5C-465E-B6F6-E48E8102FF7D}"/>
              </a:ext>
            </a:extLst>
          </p:cNvPr>
          <p:cNvSpPr>
            <a:spLocks noGrp="1"/>
          </p:cNvSpPr>
          <p:nvPr>
            <p:ph type="title"/>
          </p:nvPr>
        </p:nvSpPr>
        <p:spPr>
          <a:xfrm>
            <a:off x="699054" y="755374"/>
            <a:ext cx="10131425" cy="662609"/>
          </a:xfrm>
        </p:spPr>
        <p:txBody>
          <a:bodyPr/>
          <a:lstStyle/>
          <a:p>
            <a:r>
              <a:rPr lang="es-MX" dirty="0">
                <a:latin typeface="Dominique" pitchFamily="50" charset="0"/>
              </a:rPr>
              <a:t>Introducción</a:t>
            </a:r>
          </a:p>
        </p:txBody>
      </p:sp>
      <p:sp>
        <p:nvSpPr>
          <p:cNvPr id="3" name="Marcador de contenido 2">
            <a:extLst>
              <a:ext uri="{FF2B5EF4-FFF2-40B4-BE49-F238E27FC236}">
                <a16:creationId xmlns:a16="http://schemas.microsoft.com/office/drawing/2014/main" id="{CF8C9560-1E97-40CA-9CCD-B204FA8D5383}"/>
              </a:ext>
            </a:extLst>
          </p:cNvPr>
          <p:cNvSpPr>
            <a:spLocks noGrp="1"/>
          </p:cNvSpPr>
          <p:nvPr>
            <p:ph idx="1"/>
          </p:nvPr>
        </p:nvSpPr>
        <p:spPr>
          <a:xfrm>
            <a:off x="838200" y="2594250"/>
            <a:ext cx="10515600" cy="3170445"/>
          </a:xfrm>
        </p:spPr>
        <p:txBody>
          <a:bodyPr>
            <a:normAutofit/>
          </a:bodyPr>
          <a:lstStyle/>
          <a:p>
            <a:pPr algn="just"/>
            <a:r>
              <a:rPr lang="es-MX" sz="2400" dirty="0">
                <a:latin typeface="Arial Narrow" panose="020B0606020202030204" pitchFamily="34" charset="0"/>
              </a:rPr>
              <a:t>La lógica informal es el resultado de la combinación de una ciencia como es la lógica con un arte como lo es la retórica. Se dedica principalmente a diferenciar entre formas correctas e incorrectas en que se desarrolla el lenguaje y el pensamiento cotidiano.</a:t>
            </a:r>
          </a:p>
          <a:p>
            <a:pPr algn="just"/>
            <a:r>
              <a:rPr lang="es-MX" sz="2400" dirty="0">
                <a:latin typeface="Arial Narrow" panose="020B0606020202030204" pitchFamily="34" charset="0"/>
              </a:rPr>
              <a:t>Procura dar herramientas para el análisis crítico como: estructura de un argumento, explicitación de premisas, valoración de premisas, reparación de argumentos, reconocimiento de falacias, etc. Así mismo, es la herramienta conceptual para todas las otras ciencias y áreas del conocimiento.</a:t>
            </a:r>
          </a:p>
        </p:txBody>
      </p:sp>
    </p:spTree>
    <p:extLst>
      <p:ext uri="{BB962C8B-B14F-4D97-AF65-F5344CB8AC3E}">
        <p14:creationId xmlns:p14="http://schemas.microsoft.com/office/powerpoint/2010/main" val="3904244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1D5EBB-608F-4A5B-8096-4AAC0A9E5E45}"/>
              </a:ext>
            </a:extLst>
          </p:cNvPr>
          <p:cNvSpPr>
            <a:spLocks noGrp="1"/>
          </p:cNvSpPr>
          <p:nvPr>
            <p:ph type="title"/>
          </p:nvPr>
        </p:nvSpPr>
        <p:spPr>
          <a:xfrm>
            <a:off x="1366592" y="168892"/>
            <a:ext cx="10571998" cy="970450"/>
          </a:xfrm>
        </p:spPr>
        <p:txBody>
          <a:bodyPr/>
          <a:lstStyle/>
          <a:p>
            <a:pPr algn="r"/>
            <a:r>
              <a:rPr kumimoji="0" lang="es-MX" sz="2400" b="0" i="0" u="none" strike="noStrike" kern="1200" cap="none" spc="0" normalizeH="0" baseline="0" noProof="0" dirty="0">
                <a:ln>
                  <a:noFill/>
                </a:ln>
                <a:solidFill>
                  <a:srgbClr val="FEFEFE"/>
                </a:solidFill>
                <a:effectLst/>
                <a:uLnTx/>
                <a:uFillTx/>
                <a:latin typeface="Century Gothic" panose="020B0502020202020204"/>
                <a:ea typeface="+mj-ea"/>
                <a:cs typeface="+mj-cs"/>
              </a:rPr>
              <a:t>Entonces…</a:t>
            </a:r>
            <a:endParaRPr lang="es-MX" dirty="0"/>
          </a:p>
        </p:txBody>
      </p:sp>
      <p:sp>
        <p:nvSpPr>
          <p:cNvPr id="3" name="Marcador de contenido 2">
            <a:extLst>
              <a:ext uri="{FF2B5EF4-FFF2-40B4-BE49-F238E27FC236}">
                <a16:creationId xmlns:a16="http://schemas.microsoft.com/office/drawing/2014/main" id="{09B0E92F-4F8C-4EF7-86F6-241052B28547}"/>
              </a:ext>
            </a:extLst>
          </p:cNvPr>
          <p:cNvSpPr>
            <a:spLocks noGrp="1"/>
          </p:cNvSpPr>
          <p:nvPr>
            <p:ph idx="1"/>
          </p:nvPr>
        </p:nvSpPr>
        <p:spPr>
          <a:xfrm>
            <a:off x="5817703" y="2199516"/>
            <a:ext cx="6215269" cy="4227788"/>
          </a:xfrm>
        </p:spPr>
        <p:txBody>
          <a:bodyPr>
            <a:normAutofit/>
          </a:bodyPr>
          <a:lstStyle/>
          <a:p>
            <a:pPr algn="just"/>
            <a:r>
              <a:rPr lang="es-MX" sz="2400" dirty="0">
                <a:latin typeface="Arial Narrow" panose="020B0606020202030204" pitchFamily="34" charset="0"/>
              </a:rPr>
              <a:t>La retórica es el arte de persuadir y a su vez la persuasión es una influencia social. Es por eso que junto con la gramática, la lógica y la retórica se juntaron para crear una nueva disciplina: la lógica informal.</a:t>
            </a:r>
          </a:p>
          <a:p>
            <a:pPr algn="just"/>
            <a:endParaRPr lang="es-MX" sz="2400" dirty="0">
              <a:latin typeface="Arial Narrow" panose="020B0606020202030204" pitchFamily="34" charset="0"/>
            </a:endParaRPr>
          </a:p>
        </p:txBody>
      </p:sp>
      <p:pic>
        <p:nvPicPr>
          <p:cNvPr id="5122" name="Picture 2" descr="Retórica | Qué es, características, tipos, elementos, historia, ejemplos">
            <a:extLst>
              <a:ext uri="{FF2B5EF4-FFF2-40B4-BE49-F238E27FC236}">
                <a16:creationId xmlns:a16="http://schemas.microsoft.com/office/drawing/2014/main" id="{19797569-0DC6-4F2B-8DB7-AB592A945F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544" y="2646450"/>
            <a:ext cx="5238750" cy="3552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6211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pic>
        <p:nvPicPr>
          <p:cNvPr id="11" name="Imagen 10">
            <a:extLst>
              <a:ext uri="{FF2B5EF4-FFF2-40B4-BE49-F238E27FC236}">
                <a16:creationId xmlns:a16="http://schemas.microsoft.com/office/drawing/2014/main" id="{04A9AFE6-994E-4D84-A293-18227A2FE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5107056" y="0"/>
            <a:ext cx="1871869" cy="6858000"/>
          </a:xfrm>
          <a:prstGeom prst="rect">
            <a:avLst/>
          </a:prstGeom>
        </p:spPr>
      </p:pic>
      <p:sp>
        <p:nvSpPr>
          <p:cNvPr id="9" name="CuadroTexto 8">
            <a:extLst>
              <a:ext uri="{FF2B5EF4-FFF2-40B4-BE49-F238E27FC236}">
                <a16:creationId xmlns:a16="http://schemas.microsoft.com/office/drawing/2014/main" id="{076F22B8-F37B-46BA-BE28-4EA903B50BE9}"/>
              </a:ext>
            </a:extLst>
          </p:cNvPr>
          <p:cNvSpPr txBox="1"/>
          <p:nvPr/>
        </p:nvSpPr>
        <p:spPr>
          <a:xfrm>
            <a:off x="1934817" y="2999989"/>
            <a:ext cx="8216348" cy="76944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4400" b="0" i="0" u="none" strike="noStrike" kern="1200" cap="none" spc="0" normalizeH="0" baseline="0" noProof="0" dirty="0">
                <a:ln>
                  <a:noFill/>
                </a:ln>
                <a:solidFill>
                  <a:prstClr val="white"/>
                </a:solidFill>
                <a:effectLst/>
                <a:uLnTx/>
                <a:uFillTx/>
                <a:latin typeface="Dominique" pitchFamily="50" charset="0"/>
                <a:ea typeface="+mn-ea"/>
                <a:cs typeface="+mn-cs"/>
              </a:rPr>
              <a:t>Lógica matemática</a:t>
            </a:r>
          </a:p>
        </p:txBody>
      </p:sp>
    </p:spTree>
    <p:extLst>
      <p:ext uri="{BB962C8B-B14F-4D97-AF65-F5344CB8AC3E}">
        <p14:creationId xmlns:p14="http://schemas.microsoft.com/office/powerpoint/2010/main" val="1216776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D5C9D9-510A-4B19-A1AB-5EDCBE9A9055}"/>
              </a:ext>
            </a:extLst>
          </p:cNvPr>
          <p:cNvSpPr>
            <a:spLocks noGrp="1"/>
          </p:cNvSpPr>
          <p:nvPr>
            <p:ph type="title"/>
          </p:nvPr>
        </p:nvSpPr>
        <p:spPr/>
        <p:txBody>
          <a:bodyPr/>
          <a:lstStyle/>
          <a:p>
            <a:r>
              <a:rPr lang="es-MX" dirty="0">
                <a:latin typeface="Dominique" pitchFamily="50" charset="0"/>
              </a:rPr>
              <a:t>Lógica matemática</a:t>
            </a:r>
          </a:p>
        </p:txBody>
      </p:sp>
      <p:sp>
        <p:nvSpPr>
          <p:cNvPr id="3" name="Marcador de contenido 2">
            <a:extLst>
              <a:ext uri="{FF2B5EF4-FFF2-40B4-BE49-F238E27FC236}">
                <a16:creationId xmlns:a16="http://schemas.microsoft.com/office/drawing/2014/main" id="{D19BFF66-E646-477F-B26D-0F2C8014763E}"/>
              </a:ext>
            </a:extLst>
          </p:cNvPr>
          <p:cNvSpPr>
            <a:spLocks noGrp="1"/>
          </p:cNvSpPr>
          <p:nvPr>
            <p:ph idx="1"/>
          </p:nvPr>
        </p:nvSpPr>
        <p:spPr/>
        <p:txBody>
          <a:bodyPr>
            <a:normAutofit/>
          </a:bodyPr>
          <a:lstStyle/>
          <a:p>
            <a:pPr algn="just"/>
            <a:r>
              <a:rPr lang="es-MX" sz="2400" dirty="0">
                <a:latin typeface="Arial Narrow" panose="020B0606020202030204" pitchFamily="34" charset="0"/>
              </a:rPr>
              <a:t>Es la ciencia que estudia el razonamiento, donde “razonar” consiste en obtener afirmaciones (llamadas conclusiones) a partir de otras afirmaciones (llamadas premisas) con los criterios adecuados para que podamos tener la garantía de que, si las premisas son verdaderas, entonces las conclusiones obtenidas también tienen que serlo necesariamente.</a:t>
            </a:r>
          </a:p>
        </p:txBody>
      </p:sp>
    </p:spTree>
    <p:extLst>
      <p:ext uri="{BB962C8B-B14F-4D97-AF65-F5344CB8AC3E}">
        <p14:creationId xmlns:p14="http://schemas.microsoft.com/office/powerpoint/2010/main" val="3751437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718C8C-2DE2-416D-80F2-B46096B8F802}"/>
              </a:ext>
            </a:extLst>
          </p:cNvPr>
          <p:cNvSpPr>
            <a:spLocks noGrp="1"/>
          </p:cNvSpPr>
          <p:nvPr>
            <p:ph type="title"/>
          </p:nvPr>
        </p:nvSpPr>
        <p:spPr>
          <a:xfrm>
            <a:off x="1434548" y="365125"/>
            <a:ext cx="10515600" cy="814317"/>
          </a:xfrm>
        </p:spPr>
        <p:txBody>
          <a:bodyPr>
            <a:normAutofit/>
          </a:bodyPr>
          <a:lstStyle/>
          <a:p>
            <a:pPr algn="r"/>
            <a:r>
              <a:rPr lang="es-MX" sz="2400" b="0" dirty="0"/>
              <a:t>Lógica matemática</a:t>
            </a:r>
          </a:p>
        </p:txBody>
      </p:sp>
      <p:sp>
        <p:nvSpPr>
          <p:cNvPr id="3" name="Marcador de contenido 2">
            <a:extLst>
              <a:ext uri="{FF2B5EF4-FFF2-40B4-BE49-F238E27FC236}">
                <a16:creationId xmlns:a16="http://schemas.microsoft.com/office/drawing/2014/main" id="{77CBA8BB-8AE9-42A0-B389-AC1E18FBEDAE}"/>
              </a:ext>
            </a:extLst>
          </p:cNvPr>
          <p:cNvSpPr>
            <a:spLocks noGrp="1"/>
          </p:cNvSpPr>
          <p:nvPr>
            <p:ph idx="1"/>
          </p:nvPr>
        </p:nvSpPr>
        <p:spPr/>
        <p:txBody>
          <a:bodyPr>
            <a:normAutofit/>
          </a:bodyPr>
          <a:lstStyle/>
          <a:p>
            <a:pPr algn="just"/>
            <a:r>
              <a:rPr lang="es-MX" sz="2400" dirty="0">
                <a:latin typeface="Arial Narrow" panose="020B0606020202030204" pitchFamily="34" charset="0"/>
              </a:rPr>
              <a:t>Proporciona reglas y técnicas para determinar si es o no válido un argumento dado. En matemáticas demuestra teoremas; en computación para verificar si son o no correctos los programas; en física y ciencias naturales, para sacar conclusiones de experimentos; y en las ciencias sociales y en la vida cotidiana, para resolver una multitud de problemas. </a:t>
            </a:r>
          </a:p>
          <a:p>
            <a:pPr algn="just"/>
            <a:r>
              <a:rPr lang="es-MX" sz="2400" dirty="0">
                <a:latin typeface="Arial Narrow" panose="020B0606020202030204" pitchFamily="34" charset="0"/>
              </a:rPr>
              <a:t>Ciertamente se usa en forma constante el razonamiento lógico para realizar cualquier actividad.</a:t>
            </a:r>
          </a:p>
          <a:p>
            <a:pPr algn="just"/>
            <a:endParaRPr lang="es-MX" sz="2400" dirty="0">
              <a:latin typeface="Arial Narrow" panose="020B0606020202030204" pitchFamily="34" charset="0"/>
            </a:endParaRPr>
          </a:p>
          <a:p>
            <a:pPr algn="just"/>
            <a:endParaRPr lang="es-MX" sz="2400" dirty="0">
              <a:latin typeface="Arial Narrow" panose="020B0606020202030204" pitchFamily="34" charset="0"/>
            </a:endParaRPr>
          </a:p>
        </p:txBody>
      </p:sp>
    </p:spTree>
    <p:extLst>
      <p:ext uri="{BB962C8B-B14F-4D97-AF65-F5344CB8AC3E}">
        <p14:creationId xmlns:p14="http://schemas.microsoft.com/office/powerpoint/2010/main" val="3456043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59ACA6-742A-4A63-A5CE-D60224854B22}"/>
              </a:ext>
            </a:extLst>
          </p:cNvPr>
          <p:cNvSpPr>
            <a:spLocks noGrp="1"/>
          </p:cNvSpPr>
          <p:nvPr>
            <p:ph type="title"/>
          </p:nvPr>
        </p:nvSpPr>
        <p:spPr>
          <a:xfrm>
            <a:off x="1472609" y="155641"/>
            <a:ext cx="10571998" cy="970450"/>
          </a:xfrm>
        </p:spPr>
        <p:txBody>
          <a:bodyPr/>
          <a:lstStyle/>
          <a:p>
            <a:pPr algn="r"/>
            <a:r>
              <a:rPr kumimoji="0" lang="es-MX" sz="2400" b="0" i="0" u="none" strike="noStrike" kern="1200" cap="none" spc="0" normalizeH="0" baseline="0" noProof="0" dirty="0">
                <a:ln>
                  <a:noFill/>
                </a:ln>
                <a:solidFill>
                  <a:srgbClr val="FEFEFE"/>
                </a:solidFill>
                <a:effectLst/>
                <a:uLnTx/>
                <a:uFillTx/>
                <a:latin typeface="Century Gothic" panose="020B0502020202020204"/>
                <a:ea typeface="+mj-ea"/>
                <a:cs typeface="+mj-cs"/>
              </a:rPr>
              <a:t>Lógica matemática</a:t>
            </a:r>
            <a:endParaRPr lang="es-MX" dirty="0"/>
          </a:p>
        </p:txBody>
      </p:sp>
      <p:sp>
        <p:nvSpPr>
          <p:cNvPr id="3" name="Marcador de contenido 2">
            <a:extLst>
              <a:ext uri="{FF2B5EF4-FFF2-40B4-BE49-F238E27FC236}">
                <a16:creationId xmlns:a16="http://schemas.microsoft.com/office/drawing/2014/main" id="{0B1013EE-C9BB-4196-BAC8-0F6860A677A2}"/>
              </a:ext>
            </a:extLst>
          </p:cNvPr>
          <p:cNvSpPr>
            <a:spLocks noGrp="1"/>
          </p:cNvSpPr>
          <p:nvPr>
            <p:ph idx="1"/>
          </p:nvPr>
        </p:nvSpPr>
        <p:spPr/>
        <p:txBody>
          <a:bodyPr>
            <a:normAutofit/>
          </a:bodyPr>
          <a:lstStyle/>
          <a:p>
            <a:pPr algn="just"/>
            <a:r>
              <a:rPr lang="es-MX" sz="2400" dirty="0">
                <a:latin typeface="Arial Narrow" panose="020B0606020202030204" pitchFamily="34" charset="0"/>
              </a:rPr>
              <a:t>No es más que una formulación precisa y completa de la lógica formal, tiene dos perfiles bien diferenciados. Por una parte, es una sección de la matemática que trata de clases, relaciones, combinaciones, símbolos, etc. Por otra, es una ciencia anterior a todas las demás que contiene las ideas y principios que subyacen al resto de la ciencia</a:t>
            </a:r>
          </a:p>
          <a:p>
            <a:pPr algn="just"/>
            <a:endParaRPr lang="es-MX" sz="2400" dirty="0">
              <a:latin typeface="Arial Narrow" panose="020B0606020202030204" pitchFamily="34" charset="0"/>
            </a:endParaRPr>
          </a:p>
        </p:txBody>
      </p:sp>
    </p:spTree>
    <p:extLst>
      <p:ext uri="{BB962C8B-B14F-4D97-AF65-F5344CB8AC3E}">
        <p14:creationId xmlns:p14="http://schemas.microsoft.com/office/powerpoint/2010/main" val="3698639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0B20F8-9A87-45FA-A0CD-B6F7A14410BB}"/>
              </a:ext>
            </a:extLst>
          </p:cNvPr>
          <p:cNvSpPr>
            <a:spLocks noGrp="1"/>
          </p:cNvSpPr>
          <p:nvPr>
            <p:ph type="title"/>
          </p:nvPr>
        </p:nvSpPr>
        <p:spPr/>
        <p:txBody>
          <a:bodyPr>
            <a:normAutofit/>
          </a:bodyPr>
          <a:lstStyle/>
          <a:p>
            <a:r>
              <a:rPr lang="es-MX" sz="3600" b="0" dirty="0">
                <a:latin typeface="Century Gothic" panose="020B0502020202020204" pitchFamily="34" charset="0"/>
              </a:rPr>
              <a:t>Razonamiento deductivo</a:t>
            </a:r>
          </a:p>
        </p:txBody>
      </p:sp>
      <p:sp>
        <p:nvSpPr>
          <p:cNvPr id="3" name="Marcador de contenido 2">
            <a:extLst>
              <a:ext uri="{FF2B5EF4-FFF2-40B4-BE49-F238E27FC236}">
                <a16:creationId xmlns:a16="http://schemas.microsoft.com/office/drawing/2014/main" id="{06C43C06-C82D-4A67-9AB6-3DE6D25E57D1}"/>
              </a:ext>
            </a:extLst>
          </p:cNvPr>
          <p:cNvSpPr>
            <a:spLocks noGrp="1"/>
          </p:cNvSpPr>
          <p:nvPr>
            <p:ph idx="1"/>
          </p:nvPr>
        </p:nvSpPr>
        <p:spPr/>
        <p:txBody>
          <a:bodyPr>
            <a:normAutofit lnSpcReduction="10000"/>
          </a:bodyPr>
          <a:lstStyle/>
          <a:p>
            <a:pPr algn="just"/>
            <a:r>
              <a:rPr lang="es-MX" sz="2400" dirty="0">
                <a:latin typeface="Arial Narrow" panose="020B0606020202030204" pitchFamily="34" charset="0"/>
              </a:rPr>
              <a:t>Es un proceso del pensamiento en el que de afirmaciones generales se llega a afirmaciones específicas aplicando las reglas de la lógica. Esto se logra mediante una serie de enunciados que reciben el nombre de silogismos, los mismos comprenden tres elementos: 1) la premisa mayor, 2) la premisa menor y 3) la conclusión.</a:t>
            </a:r>
          </a:p>
          <a:p>
            <a:endParaRPr lang="es-MX" sz="2400" dirty="0">
              <a:latin typeface="Arial Narrow" panose="020B0606020202030204" pitchFamily="34" charset="0"/>
            </a:endParaRPr>
          </a:p>
          <a:p>
            <a:pPr algn="just"/>
            <a:r>
              <a:rPr lang="es-MX" sz="2400" dirty="0">
                <a:latin typeface="Arial Narrow" panose="020B0606020202030204" pitchFamily="34" charset="0"/>
              </a:rPr>
              <a:t>El razonamiento deductivo e inductivo es de gran utilidad para la investigación. La deducción permite establecer un vínculo de unión entre teoría y observación y permite deducir a partir de la teoría los fenómenos objeto de observación. La inducción conlleva a acumular conocimientos e informaciones aisladas.</a:t>
            </a:r>
          </a:p>
        </p:txBody>
      </p:sp>
    </p:spTree>
    <p:extLst>
      <p:ext uri="{BB962C8B-B14F-4D97-AF65-F5344CB8AC3E}">
        <p14:creationId xmlns:p14="http://schemas.microsoft.com/office/powerpoint/2010/main" val="1226277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DBBCD6-7DB5-42A4-9EE2-9A01E6075BE3}"/>
              </a:ext>
            </a:extLst>
          </p:cNvPr>
          <p:cNvSpPr>
            <a:spLocks noGrp="1"/>
          </p:cNvSpPr>
          <p:nvPr>
            <p:ph type="title"/>
          </p:nvPr>
        </p:nvSpPr>
        <p:spPr>
          <a:xfrm>
            <a:off x="1459357" y="142387"/>
            <a:ext cx="10571998" cy="970450"/>
          </a:xfrm>
        </p:spPr>
        <p:txBody>
          <a:bodyPr/>
          <a:lstStyle/>
          <a:p>
            <a:pPr algn="r"/>
            <a:r>
              <a:rPr lang="es-MX" sz="2400" b="0" dirty="0"/>
              <a:t>Razonamiento deductivo</a:t>
            </a:r>
          </a:p>
        </p:txBody>
      </p:sp>
      <p:sp>
        <p:nvSpPr>
          <p:cNvPr id="3" name="Marcador de contenido 2">
            <a:extLst>
              <a:ext uri="{FF2B5EF4-FFF2-40B4-BE49-F238E27FC236}">
                <a16:creationId xmlns:a16="http://schemas.microsoft.com/office/drawing/2014/main" id="{CAC81808-6E68-4DB3-8544-DEAB18EF06BD}"/>
              </a:ext>
            </a:extLst>
          </p:cNvPr>
          <p:cNvSpPr>
            <a:spLocks noGrp="1"/>
          </p:cNvSpPr>
          <p:nvPr>
            <p:ph idx="1"/>
          </p:nvPr>
        </p:nvSpPr>
        <p:spPr>
          <a:xfrm>
            <a:off x="332154" y="2329323"/>
            <a:ext cx="6108403" cy="4068417"/>
          </a:xfrm>
        </p:spPr>
        <p:txBody>
          <a:bodyPr>
            <a:normAutofit/>
          </a:bodyPr>
          <a:lstStyle/>
          <a:p>
            <a:pPr algn="just"/>
            <a:r>
              <a:rPr lang="es-MX" sz="2400" dirty="0">
                <a:latin typeface="Arial Narrow" panose="020B0606020202030204" pitchFamily="34" charset="0"/>
              </a:rPr>
              <a:t>Si las premisas del razonamiento deductivo son verdaderas, la conclusión también lo será. Este razonamiento permite organizar las premisas en silogismos que proporcionan la prueba decisiva para la validez de una conclusión; Por lo tanto, Es necesario empezar con premisas verdaderas para llegar a conclusiones válidas. </a:t>
            </a:r>
          </a:p>
        </p:txBody>
      </p:sp>
      <p:pic>
        <p:nvPicPr>
          <p:cNvPr id="6146" name="Picture 2" descr="Pin en gf}">
            <a:extLst>
              <a:ext uri="{FF2B5EF4-FFF2-40B4-BE49-F238E27FC236}">
                <a16:creationId xmlns:a16="http://schemas.microsoft.com/office/drawing/2014/main" id="{E4AA27C7-AAED-469D-86B4-F20102E8CA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7988" y="2284470"/>
            <a:ext cx="4931858" cy="4068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41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pic>
        <p:nvPicPr>
          <p:cNvPr id="11" name="Imagen 10">
            <a:extLst>
              <a:ext uri="{FF2B5EF4-FFF2-40B4-BE49-F238E27FC236}">
                <a16:creationId xmlns:a16="http://schemas.microsoft.com/office/drawing/2014/main" id="{04A9AFE6-994E-4D84-A293-18227A2FE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59707" y="-585662"/>
            <a:ext cx="2191578" cy="8029324"/>
          </a:xfrm>
          <a:prstGeom prst="rect">
            <a:avLst/>
          </a:prstGeom>
        </p:spPr>
      </p:pic>
      <p:sp>
        <p:nvSpPr>
          <p:cNvPr id="9" name="CuadroTexto 8">
            <a:extLst>
              <a:ext uri="{FF2B5EF4-FFF2-40B4-BE49-F238E27FC236}">
                <a16:creationId xmlns:a16="http://schemas.microsoft.com/office/drawing/2014/main" id="{076F22B8-F37B-46BA-BE28-4EA903B50BE9}"/>
              </a:ext>
            </a:extLst>
          </p:cNvPr>
          <p:cNvSpPr txBox="1"/>
          <p:nvPr/>
        </p:nvSpPr>
        <p:spPr>
          <a:xfrm>
            <a:off x="1934819" y="2705724"/>
            <a:ext cx="8216348" cy="144655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4400" b="0" i="0" u="none" strike="noStrike" kern="1200" cap="none" spc="0" normalizeH="0" baseline="0" noProof="0" dirty="0">
                <a:ln>
                  <a:noFill/>
                </a:ln>
                <a:solidFill>
                  <a:prstClr val="white"/>
                </a:solidFill>
                <a:effectLst/>
                <a:uLnTx/>
                <a:uFillTx/>
                <a:latin typeface="Dominique" pitchFamily="50" charset="0"/>
                <a:ea typeface="+mn-ea"/>
                <a:cs typeface="+mn-cs"/>
              </a:rPr>
              <a:t>lógica matemática: análisis argumentativo</a:t>
            </a:r>
          </a:p>
        </p:txBody>
      </p:sp>
    </p:spTree>
    <p:extLst>
      <p:ext uri="{BB962C8B-B14F-4D97-AF65-F5344CB8AC3E}">
        <p14:creationId xmlns:p14="http://schemas.microsoft.com/office/powerpoint/2010/main" val="2446926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BAF1FD-FA45-40E0-AE82-14CAC2BCE6DF}"/>
              </a:ext>
            </a:extLst>
          </p:cNvPr>
          <p:cNvSpPr>
            <a:spLocks noGrp="1"/>
          </p:cNvSpPr>
          <p:nvPr>
            <p:ph type="title"/>
          </p:nvPr>
        </p:nvSpPr>
        <p:spPr>
          <a:xfrm>
            <a:off x="810001" y="500197"/>
            <a:ext cx="10571998" cy="970450"/>
          </a:xfrm>
        </p:spPr>
        <p:txBody>
          <a:bodyPr>
            <a:normAutofit/>
          </a:bodyPr>
          <a:lstStyle/>
          <a:p>
            <a:r>
              <a:rPr lang="es-MX" dirty="0">
                <a:latin typeface="Dominique" pitchFamily="50" charset="0"/>
              </a:rPr>
              <a:t>lógica matemática: análisis argumentativo</a:t>
            </a:r>
          </a:p>
        </p:txBody>
      </p:sp>
      <p:sp>
        <p:nvSpPr>
          <p:cNvPr id="3" name="Marcador de contenido 2">
            <a:extLst>
              <a:ext uri="{FF2B5EF4-FFF2-40B4-BE49-F238E27FC236}">
                <a16:creationId xmlns:a16="http://schemas.microsoft.com/office/drawing/2014/main" id="{E5424C4D-B1C6-4BD1-AF5B-EA34A9F627CA}"/>
              </a:ext>
            </a:extLst>
          </p:cNvPr>
          <p:cNvSpPr>
            <a:spLocks noGrp="1"/>
          </p:cNvSpPr>
          <p:nvPr>
            <p:ph idx="1"/>
          </p:nvPr>
        </p:nvSpPr>
        <p:spPr>
          <a:xfrm>
            <a:off x="838200" y="2252869"/>
            <a:ext cx="10515600" cy="3924093"/>
          </a:xfrm>
        </p:spPr>
        <p:txBody>
          <a:bodyPr>
            <a:normAutofit/>
          </a:bodyPr>
          <a:lstStyle/>
          <a:p>
            <a:pPr algn="just"/>
            <a:r>
              <a:rPr lang="es-MX" sz="2400" dirty="0">
                <a:latin typeface="Arial Narrow" panose="020B0606020202030204" pitchFamily="34" charset="0"/>
              </a:rPr>
              <a:t>La lógica matemática es el modelo de razonamiento correcto en matemáticas, el modelo de pensamiento deductivo, y se convirtió en una de las áreas más fructíferas de la matemática del siglo XX.</a:t>
            </a:r>
          </a:p>
          <a:p>
            <a:pPr algn="just"/>
            <a:r>
              <a:rPr lang="es-MX" sz="2400" dirty="0">
                <a:latin typeface="Arial Narrow" panose="020B0606020202030204" pitchFamily="34" charset="0"/>
              </a:rPr>
              <a:t>Nacieron sub áreas como la teoría de modelos, la teoría axiomática de conjuntos o las lógicas no clásicas, que hoy son de gran relevancia en el mundo académico, de matemáticos y de filósofos especialmente.</a:t>
            </a:r>
          </a:p>
          <a:p>
            <a:pPr algn="just"/>
            <a:endParaRPr lang="es-MX" sz="2400" dirty="0">
              <a:latin typeface="Arial Narrow" panose="020B0606020202030204" pitchFamily="34" charset="0"/>
            </a:endParaRPr>
          </a:p>
        </p:txBody>
      </p:sp>
    </p:spTree>
    <p:extLst>
      <p:ext uri="{BB962C8B-B14F-4D97-AF65-F5344CB8AC3E}">
        <p14:creationId xmlns:p14="http://schemas.microsoft.com/office/powerpoint/2010/main" val="1023850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AEDCF3-B97F-4053-A0F0-D0CDD8ACE01E}"/>
              </a:ext>
            </a:extLst>
          </p:cNvPr>
          <p:cNvSpPr>
            <a:spLocks noGrp="1"/>
          </p:cNvSpPr>
          <p:nvPr>
            <p:ph type="title"/>
          </p:nvPr>
        </p:nvSpPr>
        <p:spPr/>
        <p:txBody>
          <a:bodyPr/>
          <a:lstStyle/>
          <a:p>
            <a:r>
              <a:rPr lang="es-MX" b="0" dirty="0"/>
              <a:t>La argumentación</a:t>
            </a:r>
          </a:p>
        </p:txBody>
      </p:sp>
      <p:sp>
        <p:nvSpPr>
          <p:cNvPr id="3" name="Marcador de contenido 2">
            <a:extLst>
              <a:ext uri="{FF2B5EF4-FFF2-40B4-BE49-F238E27FC236}">
                <a16:creationId xmlns:a16="http://schemas.microsoft.com/office/drawing/2014/main" id="{4B8A8F80-BCD9-45A3-8F64-27141AE1013D}"/>
              </a:ext>
            </a:extLst>
          </p:cNvPr>
          <p:cNvSpPr>
            <a:spLocks noGrp="1"/>
          </p:cNvSpPr>
          <p:nvPr>
            <p:ph idx="1"/>
          </p:nvPr>
        </p:nvSpPr>
        <p:spPr/>
        <p:txBody>
          <a:bodyPr>
            <a:normAutofit/>
          </a:bodyPr>
          <a:lstStyle/>
          <a:p>
            <a:pPr algn="just"/>
            <a:r>
              <a:rPr lang="es-MX" sz="2400" dirty="0">
                <a:latin typeface="Arial Narrow" panose="020B0606020202030204" pitchFamily="34" charset="0"/>
              </a:rPr>
              <a:t>La argumentación como dialecto tiene dos problemas con su definición. La primera, es que es un perfil estructural y eso no nos da una indicación real de la naturaleza del dialecto argumentativo. La segunda, nos muestra que la definición ve el argumento como un producto más que como un proceso.</a:t>
            </a:r>
          </a:p>
          <a:p>
            <a:pPr algn="just"/>
            <a:endParaRPr lang="es-MX" sz="2400" dirty="0">
              <a:latin typeface="Arial Narrow" panose="020B0606020202030204" pitchFamily="34" charset="0"/>
            </a:endParaRPr>
          </a:p>
          <a:p>
            <a:pPr marL="0" indent="0" algn="just">
              <a:buNone/>
            </a:pPr>
            <a:endParaRPr lang="es-MX" sz="2400" i="1" dirty="0">
              <a:latin typeface="Arial Narrow" panose="020B0606020202030204" pitchFamily="34" charset="0"/>
            </a:endParaRPr>
          </a:p>
        </p:txBody>
      </p:sp>
    </p:spTree>
    <p:extLst>
      <p:ext uri="{BB962C8B-B14F-4D97-AF65-F5344CB8AC3E}">
        <p14:creationId xmlns:p14="http://schemas.microsoft.com/office/powerpoint/2010/main" val="3203591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F6C7BF-D990-4F6F-9286-134F3D06860F}"/>
              </a:ext>
            </a:extLst>
          </p:cNvPr>
          <p:cNvSpPr>
            <a:spLocks noGrp="1"/>
          </p:cNvSpPr>
          <p:nvPr>
            <p:ph type="title"/>
          </p:nvPr>
        </p:nvSpPr>
        <p:spPr/>
        <p:txBody>
          <a:bodyPr/>
          <a:lstStyle/>
          <a:p>
            <a:r>
              <a:rPr lang="es-MX" dirty="0">
                <a:latin typeface="Dominique" pitchFamily="50" charset="0"/>
              </a:rPr>
              <a:t>¿Qué es la lógica?</a:t>
            </a:r>
          </a:p>
        </p:txBody>
      </p:sp>
      <p:sp>
        <p:nvSpPr>
          <p:cNvPr id="3" name="Marcador de contenido 2">
            <a:extLst>
              <a:ext uri="{FF2B5EF4-FFF2-40B4-BE49-F238E27FC236}">
                <a16:creationId xmlns:a16="http://schemas.microsoft.com/office/drawing/2014/main" id="{4A2CBCC2-1FDB-4566-B2B3-86B37A33022E}"/>
              </a:ext>
            </a:extLst>
          </p:cNvPr>
          <p:cNvSpPr>
            <a:spLocks noGrp="1"/>
          </p:cNvSpPr>
          <p:nvPr>
            <p:ph idx="1"/>
          </p:nvPr>
        </p:nvSpPr>
        <p:spPr>
          <a:xfrm>
            <a:off x="169356" y="2398643"/>
            <a:ext cx="7053079" cy="4333461"/>
          </a:xfrm>
        </p:spPr>
        <p:txBody>
          <a:bodyPr>
            <a:normAutofit/>
          </a:bodyPr>
          <a:lstStyle/>
          <a:p>
            <a:pPr algn="just"/>
            <a:r>
              <a:rPr lang="es-MX" sz="2400" dirty="0">
                <a:latin typeface="Arial Narrow" panose="020B0606020202030204" pitchFamily="34" charset="0"/>
              </a:rPr>
              <a:t>Es la ciencia que se encarga de estudiar los pensamientos como un proceso de deducción que se forman en la mente. Da los cuadros que permiten deducir el pensamiento. </a:t>
            </a:r>
          </a:p>
          <a:p>
            <a:pPr algn="just"/>
            <a:r>
              <a:rPr lang="es-MX" sz="2400" dirty="0">
                <a:latin typeface="Arial Narrow" panose="020B0606020202030204" pitchFamily="34" charset="0"/>
              </a:rPr>
              <a:t>Es la forma de fundamentar un argumento, la conclusión esta basado en los silogismos. </a:t>
            </a:r>
          </a:p>
          <a:p>
            <a:pPr algn="just"/>
            <a:r>
              <a:rPr lang="es-MX" sz="2400" dirty="0">
                <a:latin typeface="Arial Narrow" panose="020B0606020202030204" pitchFamily="34" charset="0"/>
              </a:rPr>
              <a:t>La lógica está limitada a una sola persona. Es la justificación mental del pensamiento, el ¿porqué yo creo o digo eso?, manejando silogismos y conclusiones se puede sostener consigo mismo los argumentos.</a:t>
            </a:r>
          </a:p>
          <a:p>
            <a:pPr algn="just"/>
            <a:endParaRPr lang="es-MX" sz="2400" dirty="0">
              <a:latin typeface="Arial Narrow" panose="020B0606020202030204" pitchFamily="34" charset="0"/>
            </a:endParaRPr>
          </a:p>
        </p:txBody>
      </p:sp>
      <p:pic>
        <p:nvPicPr>
          <p:cNvPr id="4098" name="Picture 2" descr="La lógica no es ociosidad: análisis del discurso | Ruiz-Healy Times">
            <a:extLst>
              <a:ext uri="{FF2B5EF4-FFF2-40B4-BE49-F238E27FC236}">
                <a16:creationId xmlns:a16="http://schemas.microsoft.com/office/drawing/2014/main" id="{923C0573-1F12-4143-984B-7C7F03879B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5932" y="2805356"/>
            <a:ext cx="4187686" cy="2708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1732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B83F22-5B02-42EA-9D69-1C70A15F781C}"/>
              </a:ext>
            </a:extLst>
          </p:cNvPr>
          <p:cNvSpPr>
            <a:spLocks noGrp="1"/>
          </p:cNvSpPr>
          <p:nvPr>
            <p:ph type="title"/>
          </p:nvPr>
        </p:nvSpPr>
        <p:spPr>
          <a:xfrm>
            <a:off x="1313582" y="168892"/>
            <a:ext cx="10571998" cy="970450"/>
          </a:xfrm>
        </p:spPr>
        <p:txBody>
          <a:bodyPr/>
          <a:lstStyle/>
          <a:p>
            <a:pPr algn="r"/>
            <a:r>
              <a:rPr lang="es-MX" sz="2400" b="0" dirty="0"/>
              <a:t>La argumentación</a:t>
            </a:r>
          </a:p>
        </p:txBody>
      </p:sp>
      <p:sp>
        <p:nvSpPr>
          <p:cNvPr id="3" name="Marcador de contenido 2">
            <a:extLst>
              <a:ext uri="{FF2B5EF4-FFF2-40B4-BE49-F238E27FC236}">
                <a16:creationId xmlns:a16="http://schemas.microsoft.com/office/drawing/2014/main" id="{BCCDF638-30FA-4788-ADD9-B000EA5FBEDA}"/>
              </a:ext>
            </a:extLst>
          </p:cNvPr>
          <p:cNvSpPr>
            <a:spLocks noGrp="1"/>
          </p:cNvSpPr>
          <p:nvPr>
            <p:ph idx="1"/>
          </p:nvPr>
        </p:nvSpPr>
        <p:spPr/>
        <p:txBody>
          <a:bodyPr>
            <a:normAutofit fontScale="92500"/>
          </a:bodyPr>
          <a:lstStyle/>
          <a:p>
            <a:endParaRPr lang="es-MX" sz="2400" dirty="0">
              <a:latin typeface="Arial Narrow" panose="020B0606020202030204" pitchFamily="34" charset="0"/>
            </a:endParaRPr>
          </a:p>
          <a:p>
            <a:r>
              <a:rPr lang="es-MX" sz="2400" dirty="0">
                <a:latin typeface="Arial Narrow" panose="020B0606020202030204" pitchFamily="34" charset="0"/>
              </a:rPr>
              <a:t>Un ejemplo de esto puede ser el argumento que encontramos de Lambert y Ulrich: </a:t>
            </a:r>
          </a:p>
          <a:p>
            <a:pPr marL="0" indent="0" algn="ctr">
              <a:buNone/>
            </a:pPr>
            <a:r>
              <a:rPr lang="es-MX" sz="2400" i="1" dirty="0">
                <a:latin typeface="Arial Narrow" panose="020B0606020202030204" pitchFamily="34" charset="0"/>
              </a:rPr>
              <a:t>Si, el cielo es azul el pasto es verde, entonces los tigres son carnívoros.</a:t>
            </a:r>
          </a:p>
          <a:p>
            <a:endParaRPr lang="es-MX" sz="2400" dirty="0">
              <a:latin typeface="Arial Narrow" panose="020B0606020202030204" pitchFamily="34" charset="0"/>
            </a:endParaRPr>
          </a:p>
          <a:p>
            <a:r>
              <a:rPr lang="es-MX" sz="2400" dirty="0">
                <a:latin typeface="Arial Narrow" panose="020B0606020202030204" pitchFamily="34" charset="0"/>
              </a:rPr>
              <a:t>Es sumamente difícil para cualquiera que considere que la argumentación es dialectal imaginar que constituye un argumento en cualquier sentido del término. Nuestro punto no es el trivial que es un argumento extremadamente malo: simplemente se toma por lo mismo. De ahí que nos preguntemos qué concepción del argumento puede haber llevado a los autores a sugerirlo. </a:t>
            </a:r>
          </a:p>
        </p:txBody>
      </p:sp>
    </p:spTree>
    <p:extLst>
      <p:ext uri="{BB962C8B-B14F-4D97-AF65-F5344CB8AC3E}">
        <p14:creationId xmlns:p14="http://schemas.microsoft.com/office/powerpoint/2010/main" val="223526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8F7CF6-8BB8-4BCF-8902-2F2986A4D7B0}"/>
              </a:ext>
            </a:extLst>
          </p:cNvPr>
          <p:cNvSpPr>
            <a:spLocks noGrp="1"/>
          </p:cNvSpPr>
          <p:nvPr>
            <p:ph type="title"/>
          </p:nvPr>
        </p:nvSpPr>
        <p:spPr>
          <a:xfrm>
            <a:off x="1379843" y="155640"/>
            <a:ext cx="10571998" cy="970450"/>
          </a:xfrm>
        </p:spPr>
        <p:txBody>
          <a:bodyPr/>
          <a:lstStyle/>
          <a:p>
            <a:pPr algn="r"/>
            <a:r>
              <a:rPr kumimoji="0" lang="es-MX" sz="2400" b="0" i="0" u="none" strike="noStrike" kern="1200" cap="none" spc="0" normalizeH="0" baseline="0" noProof="0" dirty="0">
                <a:ln>
                  <a:noFill/>
                </a:ln>
                <a:solidFill>
                  <a:srgbClr val="FEFEFE"/>
                </a:solidFill>
                <a:effectLst/>
                <a:uLnTx/>
                <a:uFillTx/>
                <a:latin typeface="Century Gothic" panose="020B0502020202020204"/>
                <a:ea typeface="+mj-ea"/>
                <a:cs typeface="+mj-cs"/>
              </a:rPr>
              <a:t>La argumentación</a:t>
            </a:r>
            <a:endParaRPr lang="es-MX" dirty="0"/>
          </a:p>
        </p:txBody>
      </p:sp>
      <p:sp>
        <p:nvSpPr>
          <p:cNvPr id="3" name="Marcador de contenido 2">
            <a:extLst>
              <a:ext uri="{FF2B5EF4-FFF2-40B4-BE49-F238E27FC236}">
                <a16:creationId xmlns:a16="http://schemas.microsoft.com/office/drawing/2014/main" id="{A369E9DA-A7F8-4C24-B719-AE401ED20C0A}"/>
              </a:ext>
            </a:extLst>
          </p:cNvPr>
          <p:cNvSpPr>
            <a:spLocks noGrp="1"/>
          </p:cNvSpPr>
          <p:nvPr>
            <p:ph idx="1"/>
          </p:nvPr>
        </p:nvSpPr>
        <p:spPr/>
        <p:txBody>
          <a:bodyPr>
            <a:normAutofit fontScale="92500" lnSpcReduction="10000"/>
          </a:bodyPr>
          <a:lstStyle/>
          <a:p>
            <a:pPr marL="0" indent="0">
              <a:buNone/>
            </a:pPr>
            <a:r>
              <a:rPr lang="es-MX" sz="2400" dirty="0">
                <a:latin typeface="Arial Narrow" panose="020B0606020202030204" pitchFamily="34" charset="0"/>
              </a:rPr>
              <a:t>Un ejemplo muy famoso “Frege” ilustra cómo analizar ciertos tipos de subordinación:</a:t>
            </a:r>
          </a:p>
          <a:p>
            <a:pPr marL="0" indent="0">
              <a:buNone/>
            </a:pPr>
            <a:endParaRPr lang="es-MX" sz="2400" dirty="0">
              <a:latin typeface="Arial Narrow" panose="020B0606020202030204" pitchFamily="34" charset="0"/>
            </a:endParaRPr>
          </a:p>
          <a:p>
            <a:pPr marL="0" indent="0" algn="ctr">
              <a:buNone/>
            </a:pPr>
            <a:r>
              <a:rPr lang="es-MX" sz="2400" i="1" dirty="0">
                <a:latin typeface="Arial Narrow" panose="020B0606020202030204" pitchFamily="34" charset="0"/>
              </a:rPr>
              <a:t>Como el hielo es menos denso que el agua, flota. </a:t>
            </a:r>
          </a:p>
          <a:p>
            <a:pPr marL="0" indent="0" algn="ctr">
              <a:buNone/>
            </a:pPr>
            <a:endParaRPr lang="es-MX" sz="2400" dirty="0">
              <a:latin typeface="Arial Narrow" panose="020B0606020202030204" pitchFamily="34" charset="0"/>
            </a:endParaRPr>
          </a:p>
          <a:p>
            <a:pPr marL="0" indent="0">
              <a:buNone/>
            </a:pPr>
            <a:r>
              <a:rPr lang="es-MX" sz="2400" dirty="0">
                <a:latin typeface="Arial Narrow" panose="020B0606020202030204" pitchFamily="34" charset="0"/>
              </a:rPr>
              <a:t>En este caso, tenemos tres oraciones componentes: </a:t>
            </a:r>
          </a:p>
          <a:p>
            <a:r>
              <a:rPr lang="es-MX" sz="2400" dirty="0">
                <a:latin typeface="Arial Narrow" panose="020B0606020202030204" pitchFamily="34" charset="0"/>
              </a:rPr>
              <a:t>2) Premisa menor: El hielo es un objeto menos denso que el agua. </a:t>
            </a:r>
          </a:p>
          <a:p>
            <a:r>
              <a:rPr lang="es-MX" sz="2400" dirty="0">
                <a:latin typeface="Arial Narrow" panose="020B0606020202030204" pitchFamily="34" charset="0"/>
              </a:rPr>
              <a:t>3) Premisa mayor: Si un objeto es menos denso que el agua, el objeto flota en el agua </a:t>
            </a:r>
          </a:p>
          <a:p>
            <a:r>
              <a:rPr lang="es-MX" sz="2400" dirty="0">
                <a:latin typeface="Arial Narrow" panose="020B0606020202030204" pitchFamily="34" charset="0"/>
              </a:rPr>
              <a:t>4) Conclusión: El hielo flota en el agua.</a:t>
            </a:r>
          </a:p>
          <a:p>
            <a:endParaRPr lang="es-MX" sz="2400" dirty="0">
              <a:latin typeface="Arial Narrow" panose="020B0606020202030204" pitchFamily="34" charset="0"/>
            </a:endParaRPr>
          </a:p>
        </p:txBody>
      </p:sp>
    </p:spTree>
    <p:extLst>
      <p:ext uri="{BB962C8B-B14F-4D97-AF65-F5344CB8AC3E}">
        <p14:creationId xmlns:p14="http://schemas.microsoft.com/office/powerpoint/2010/main" val="1631120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0E5A7A-962E-4950-8731-0B47EB0BEE4A}"/>
              </a:ext>
            </a:extLst>
          </p:cNvPr>
          <p:cNvSpPr>
            <a:spLocks noGrp="1"/>
          </p:cNvSpPr>
          <p:nvPr>
            <p:ph type="title"/>
          </p:nvPr>
        </p:nvSpPr>
        <p:spPr/>
        <p:txBody>
          <a:bodyPr/>
          <a:lstStyle/>
          <a:p>
            <a:r>
              <a:rPr lang="es-MX" dirty="0">
                <a:latin typeface="Dominique" pitchFamily="50" charset="0"/>
              </a:rPr>
              <a:t>Referencias</a:t>
            </a:r>
          </a:p>
        </p:txBody>
      </p:sp>
      <p:sp>
        <p:nvSpPr>
          <p:cNvPr id="3" name="Marcador de contenido 2">
            <a:extLst>
              <a:ext uri="{FF2B5EF4-FFF2-40B4-BE49-F238E27FC236}">
                <a16:creationId xmlns:a16="http://schemas.microsoft.com/office/drawing/2014/main" id="{DBD66FE8-DE03-40FE-B4F2-BB6ACFAF95A4}"/>
              </a:ext>
            </a:extLst>
          </p:cNvPr>
          <p:cNvSpPr>
            <a:spLocks noGrp="1"/>
          </p:cNvSpPr>
          <p:nvPr>
            <p:ph idx="1"/>
          </p:nvPr>
        </p:nvSpPr>
        <p:spPr/>
        <p:txBody>
          <a:bodyPr>
            <a:normAutofit fontScale="85000" lnSpcReduction="20000"/>
          </a:bodyPr>
          <a:lstStyle/>
          <a:p>
            <a:r>
              <a:rPr lang="es-MX" dirty="0"/>
              <a:t>B., C. E. (16 de 05 de 2021). pdf-ApuntesClaraS2. Obtenido de pdf-ApuntesClaraS2: http://scm.org.co/archivos/revista/Articulos/857.pdf</a:t>
            </a:r>
          </a:p>
          <a:p>
            <a:r>
              <a:rPr lang="es-MX" dirty="0" err="1"/>
              <a:t>Diccionario.sensaget</a:t>
            </a:r>
            <a:r>
              <a:rPr lang="es-MX" dirty="0"/>
              <a:t>. (16 de 05 de 2021). Obtenido de </a:t>
            </a:r>
            <a:r>
              <a:rPr lang="es-MX" dirty="0" err="1"/>
              <a:t>Diccionario.sensaget</a:t>
            </a:r>
            <a:r>
              <a:rPr lang="es-MX" dirty="0"/>
              <a:t>: http://diccionario.sensagent.com/LOGICA%20INFORMAL/es-es/</a:t>
            </a:r>
          </a:p>
          <a:p>
            <a:r>
              <a:rPr lang="es-MX" dirty="0" err="1"/>
              <a:t>Harada</a:t>
            </a:r>
            <a:r>
              <a:rPr lang="es-MX" dirty="0"/>
              <a:t> Olivares, E. (16 de 05 de 2021). </a:t>
            </a:r>
            <a:r>
              <a:rPr lang="es-MX" dirty="0" err="1"/>
              <a:t>Pdf-Redalyc.Argumentos</a:t>
            </a:r>
            <a:r>
              <a:rPr lang="es-MX" dirty="0"/>
              <a:t>, </a:t>
            </a:r>
            <a:r>
              <a:rPr lang="es-MX" dirty="0" err="1"/>
              <a:t>form</a:t>
            </a:r>
            <a:r>
              <a:rPr lang="es-MX" dirty="0"/>
              <a:t>... Obtenido de </a:t>
            </a:r>
            <a:r>
              <a:rPr lang="es-MX" dirty="0" err="1"/>
              <a:t>Pdf-Redalyc.Argumentos</a:t>
            </a:r>
            <a:r>
              <a:rPr lang="es-MX" dirty="0"/>
              <a:t>, </a:t>
            </a:r>
            <a:r>
              <a:rPr lang="es-MX" dirty="0" err="1"/>
              <a:t>form</a:t>
            </a:r>
            <a:r>
              <a:rPr lang="es-MX" dirty="0"/>
              <a:t>..: https://www.redalyc.org/pdf/104/10411360003.pdf</a:t>
            </a:r>
          </a:p>
          <a:p>
            <a:r>
              <a:rPr lang="es-MX" dirty="0" err="1"/>
              <a:t>slideshare</a:t>
            </a:r>
            <a:r>
              <a:rPr lang="es-MX" dirty="0"/>
              <a:t>. (16 de 05 de 2021). Obtenido de </a:t>
            </a:r>
            <a:r>
              <a:rPr lang="es-MX" dirty="0" err="1"/>
              <a:t>slideshare</a:t>
            </a:r>
            <a:r>
              <a:rPr lang="es-MX" dirty="0"/>
              <a:t>: https://es.slideshare.net/jhen852/lgica-informal-155265847</a:t>
            </a:r>
          </a:p>
          <a:p>
            <a:r>
              <a:rPr lang="es-MX" dirty="0"/>
              <a:t>Wikipedia. (16 de 05 de 2021). Obtenido de </a:t>
            </a:r>
            <a:r>
              <a:rPr lang="es-MX" dirty="0" err="1"/>
              <a:t>Wikipedia:m</a:t>
            </a:r>
            <a:r>
              <a:rPr lang="es-MX" dirty="0"/>
              <a:t> https://es.wikipedia.org/wiki/L%C3%B3gica_matem%C3%A1tica#:~:text=Sin%20embargo%2C%20la%20verdadera%20revoluci%C3%B3n,la%20histora%2C%20junto%20con%20Arist%C3%B3teles.&amp;text=L%C3%B3gica%20matem%C3%A1tica%20fue%20el%20nombre%20dado%20por%20Giuseppe %20Peano</a:t>
            </a:r>
          </a:p>
          <a:p>
            <a:r>
              <a:rPr lang="es-MX" dirty="0"/>
              <a:t>A Oller, C. (2006). La lógica informal y las nuevas </a:t>
            </a:r>
            <a:r>
              <a:rPr lang="es-MX" dirty="0" err="1"/>
              <a:t>logicas</a:t>
            </a:r>
            <a:r>
              <a:rPr lang="es-MX" dirty="0"/>
              <a:t> (</a:t>
            </a:r>
            <a:r>
              <a:rPr lang="es-MX" dirty="0" err="1"/>
              <a:t>N.o</a:t>
            </a:r>
            <a:r>
              <a:rPr lang="es-MX" dirty="0"/>
              <a:t> 12). https://scholar.googleusercontent.com/scholar?q=cache:LXDY0e2riDIJ:scholar.google.com/+L%C3%B3gica+informal&amp;hl=es&amp;as_sdt=0,5</a:t>
            </a:r>
          </a:p>
        </p:txBody>
      </p:sp>
    </p:spTree>
    <p:extLst>
      <p:ext uri="{BB962C8B-B14F-4D97-AF65-F5344CB8AC3E}">
        <p14:creationId xmlns:p14="http://schemas.microsoft.com/office/powerpoint/2010/main" val="3439103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EA7F23-CFE0-44F3-99C8-24DE813ED0D3}"/>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C0D813C0-BFAA-40C6-9769-BA94F060E3BB}"/>
              </a:ext>
            </a:extLst>
          </p:cNvPr>
          <p:cNvSpPr>
            <a:spLocks noGrp="1"/>
          </p:cNvSpPr>
          <p:nvPr>
            <p:ph idx="1"/>
          </p:nvPr>
        </p:nvSpPr>
        <p:spPr/>
        <p:txBody>
          <a:bodyPr>
            <a:normAutofit fontScale="85000" lnSpcReduction="10000"/>
          </a:bodyPr>
          <a:lstStyle/>
          <a:p>
            <a:r>
              <a:rPr lang="es-MX" dirty="0"/>
              <a:t>Fisher, A. (2000). </a:t>
            </a:r>
            <a:r>
              <a:rPr lang="es-MX" dirty="0" err="1"/>
              <a:t>The</a:t>
            </a:r>
            <a:r>
              <a:rPr lang="es-MX" dirty="0"/>
              <a:t> </a:t>
            </a:r>
            <a:r>
              <a:rPr lang="es-MX" dirty="0" err="1"/>
              <a:t>logic</a:t>
            </a:r>
            <a:r>
              <a:rPr lang="es-MX" dirty="0"/>
              <a:t> </a:t>
            </a:r>
            <a:r>
              <a:rPr lang="es-MX" dirty="0" err="1"/>
              <a:t>of</a:t>
            </a:r>
            <a:r>
              <a:rPr lang="es-MX" dirty="0"/>
              <a:t> real </a:t>
            </a:r>
            <a:r>
              <a:rPr lang="es-MX" dirty="0" err="1"/>
              <a:t>arguments</a:t>
            </a:r>
            <a:r>
              <a:rPr lang="es-MX" dirty="0"/>
              <a:t>. Cambridge </a:t>
            </a:r>
            <a:r>
              <a:rPr lang="es-MX" dirty="0" err="1"/>
              <a:t>University</a:t>
            </a:r>
            <a:r>
              <a:rPr lang="es-MX" dirty="0"/>
              <a:t> </a:t>
            </a:r>
          </a:p>
          <a:p>
            <a:r>
              <a:rPr lang="es-MX" dirty="0" err="1"/>
              <a:t>Press.S</a:t>
            </a:r>
            <a:r>
              <a:rPr lang="es-MX" dirty="0"/>
              <a:t>. (2020, 6 septiembre). Retórica - Concepto, elementos, figuras, oratoria y dialéctica. Concepto. https://concepto.de/retorica/Sánchez B, C. H. </a:t>
            </a:r>
          </a:p>
          <a:p>
            <a:r>
              <a:rPr lang="es-MX" dirty="0"/>
              <a:t>(2006). Lecturas Matemáticas (Volumen especial 2006 ed.). Universidad Nacional de Colombia.</a:t>
            </a:r>
          </a:p>
          <a:p>
            <a:r>
              <a:rPr lang="es-MX" dirty="0"/>
              <a:t>Dávila Newman, G. (2006).  El razonamiento inductivo y deductivo dentro del proceso investigativo en ciencias experimentales y sociales. https://www.redalyc.org/pdf/761/76109911.pdf</a:t>
            </a:r>
          </a:p>
          <a:p>
            <a:r>
              <a:rPr lang="es-MX" dirty="0"/>
              <a:t>JF Mora, H Leblanc - 1955 – Lógica Matemática. https://d1wqtxts1xzle7.cloudfront.net/63101090/Jose_Ferrater_Mora__Hughes_Leblanc_-_Logica_Matematica-Fondo_de_Cultura_Economica_196220200426-86153-upeo26.pdf?1587946011=&amp;response-content-disposition=inline%3B+filename%3DLQGICA_MATEMATICA.pdf&amp;Expires=1621201172&amp;Signature=TL7BDLlyp1qB4oaut8yNeyRteAiMy8IYoYosepOgzzOG6~xBeAODXJJ5yoCBbLduO6Mp15xn4YocB6w-lU95YLjt6BmeX3fnVzG2cSmEyC5P4FN1Bk5ih3WyhJn5SmrkcjJHzkyANWTP7n3VKV9SwgOPGaCVwoEjNi2iETQY4UfXPHuslLk~7trp3o-G8PZtMH8BP3HloC0F4o1Z-</a:t>
            </a:r>
          </a:p>
          <a:p>
            <a:endParaRPr lang="es-MX" dirty="0"/>
          </a:p>
        </p:txBody>
      </p:sp>
    </p:spTree>
    <p:extLst>
      <p:ext uri="{BB962C8B-B14F-4D97-AF65-F5344CB8AC3E}">
        <p14:creationId xmlns:p14="http://schemas.microsoft.com/office/powerpoint/2010/main" val="2935945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EA0B7D-33A4-43BF-9035-813A86E3C0BD}"/>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5F650D6A-5E2A-4B49-A900-0CFA8CE4F380}"/>
              </a:ext>
            </a:extLst>
          </p:cNvPr>
          <p:cNvSpPr>
            <a:spLocks noGrp="1"/>
          </p:cNvSpPr>
          <p:nvPr>
            <p:ph idx="1"/>
          </p:nvPr>
        </p:nvSpPr>
        <p:spPr/>
        <p:txBody>
          <a:bodyPr>
            <a:normAutofit fontScale="85000" lnSpcReduction="20000"/>
          </a:bodyPr>
          <a:lstStyle/>
          <a:p>
            <a:r>
              <a:rPr lang="es-MX" sz="2000" dirty="0"/>
              <a:t>Kurt G, </a:t>
            </a:r>
            <a:r>
              <a:rPr lang="es-MX" sz="2000" dirty="0" err="1"/>
              <a:t>Garcia-Trevijano</a:t>
            </a:r>
            <a:r>
              <a:rPr lang="es-MX" sz="2000" dirty="0"/>
              <a:t> C. (2006) Vol. 25 </a:t>
            </a:r>
            <a:r>
              <a:rPr lang="es-MX" sz="2000" dirty="0" err="1"/>
              <a:t>N°</a:t>
            </a:r>
            <a:r>
              <a:rPr lang="es-MX" sz="2000" dirty="0"/>
              <a:t> 2 La Lógica Matemática de Russell https://www.jstor.org/stable/43047399?seq=1</a:t>
            </a:r>
          </a:p>
          <a:p>
            <a:r>
              <a:rPr lang="es-MX" sz="2000" dirty="0"/>
              <a:t>Ralph, H. Johnson, </a:t>
            </a:r>
            <a:r>
              <a:rPr lang="es-MX" sz="2000" dirty="0" err="1"/>
              <a:t>The</a:t>
            </a:r>
            <a:r>
              <a:rPr lang="es-MX" sz="2000" dirty="0"/>
              <a:t> </a:t>
            </a:r>
            <a:r>
              <a:rPr lang="es-MX" sz="2000" dirty="0" err="1"/>
              <a:t>Rise</a:t>
            </a:r>
            <a:r>
              <a:rPr lang="es-MX" sz="2000" dirty="0"/>
              <a:t> </a:t>
            </a:r>
            <a:r>
              <a:rPr lang="es-MX" sz="2000" dirty="0" err="1"/>
              <a:t>of</a:t>
            </a:r>
            <a:r>
              <a:rPr lang="es-MX" sz="2000" dirty="0"/>
              <a:t> Informal </a:t>
            </a:r>
            <a:r>
              <a:rPr lang="es-MX" sz="2000" dirty="0" err="1"/>
              <a:t>Logic</a:t>
            </a:r>
            <a:r>
              <a:rPr lang="es-MX" sz="2000" dirty="0"/>
              <a:t>: La enseñanza de la lógica y el análisis del texto argumentativo Alfonso Cabanzo Vargas</a:t>
            </a:r>
          </a:p>
          <a:p>
            <a:r>
              <a:rPr lang="es-MX" sz="2000" dirty="0"/>
              <a:t>Aliseda, A., La Lógica como Herramienta de la Razón. Razonamiento Ampliativo en la Creatividad, la Cognición y la Inferencia. Reino Unido, </a:t>
            </a:r>
            <a:r>
              <a:rPr lang="es-MX" sz="2000" dirty="0" err="1"/>
              <a:t>College</a:t>
            </a:r>
            <a:r>
              <a:rPr lang="es-MX" sz="2000" dirty="0"/>
              <a:t> </a:t>
            </a:r>
            <a:r>
              <a:rPr lang="es-MX" sz="2000" dirty="0" err="1"/>
              <a:t>Publications</a:t>
            </a:r>
            <a:r>
              <a:rPr lang="es-MX" sz="2000" dirty="0"/>
              <a:t>, Colección Cuadernos de lógica, epistemología y lenguaje, vol. 6., 2014, 90 pp.</a:t>
            </a:r>
          </a:p>
          <a:p>
            <a:r>
              <a:rPr lang="es-MX" sz="2000" dirty="0"/>
              <a:t>Argumentos, formalización y lógica informal-Eduardo </a:t>
            </a:r>
            <a:r>
              <a:rPr lang="es-MX" sz="2000" dirty="0" err="1"/>
              <a:t>Harada</a:t>
            </a:r>
            <a:r>
              <a:rPr lang="es-MX" sz="2000" dirty="0"/>
              <a:t> Olivares*</a:t>
            </a:r>
            <a:r>
              <a:rPr lang="es-MX" sz="2000" dirty="0" err="1"/>
              <a:t>CIENCIAergosum</a:t>
            </a:r>
            <a:r>
              <a:rPr lang="es-MX" sz="2000" dirty="0"/>
              <a:t>, Vol.16-2, julio- octubre 2009. Universidad Autónoma del Estado de México, Toluca, México. Pp. 125 – 136</a:t>
            </a:r>
          </a:p>
          <a:p>
            <a:r>
              <a:rPr lang="es-MX" sz="2000" dirty="0"/>
              <a:t>Lógica Informal: Una alternativa para la enseñanza de la lógica-Clara Helena Sánchez B. Universidad Nacional de Colombia, Bogotá, Colombia. Lecturas Matemáticas Volumen Especial (2006), páginas 385–398</a:t>
            </a:r>
          </a:p>
          <a:p>
            <a:endParaRPr lang="es-MX" sz="2000" dirty="0"/>
          </a:p>
        </p:txBody>
      </p:sp>
    </p:spTree>
    <p:extLst>
      <p:ext uri="{BB962C8B-B14F-4D97-AF65-F5344CB8AC3E}">
        <p14:creationId xmlns:p14="http://schemas.microsoft.com/office/powerpoint/2010/main" val="453348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D2C2C1F-B824-447C-91B8-DD96EE453B33}"/>
              </a:ext>
            </a:extLst>
          </p:cNvPr>
          <p:cNvPicPr>
            <a:picLocks noChangeAspect="1"/>
          </p:cNvPicPr>
          <p:nvPr/>
        </p:nvPicPr>
        <p:blipFill>
          <a:blip r:embed="rId2"/>
          <a:stretch>
            <a:fillRect/>
          </a:stretch>
        </p:blipFill>
        <p:spPr>
          <a:xfrm>
            <a:off x="2666702" y="2493182"/>
            <a:ext cx="6858594" cy="1871634"/>
          </a:xfrm>
          <a:prstGeom prst="rect">
            <a:avLst/>
          </a:prstGeom>
        </p:spPr>
      </p:pic>
      <p:sp>
        <p:nvSpPr>
          <p:cNvPr id="2" name="CuadroTexto 1">
            <a:extLst>
              <a:ext uri="{FF2B5EF4-FFF2-40B4-BE49-F238E27FC236}">
                <a16:creationId xmlns:a16="http://schemas.microsoft.com/office/drawing/2014/main" id="{7B46A24F-676B-4F21-B2CF-E4E577316B44}"/>
              </a:ext>
            </a:extLst>
          </p:cNvPr>
          <p:cNvSpPr txBox="1"/>
          <p:nvPr/>
        </p:nvSpPr>
        <p:spPr>
          <a:xfrm>
            <a:off x="2829339" y="3044279"/>
            <a:ext cx="6533321" cy="769441"/>
          </a:xfrm>
          <a:prstGeom prst="rect">
            <a:avLst/>
          </a:prstGeom>
          <a:noFill/>
        </p:spPr>
        <p:txBody>
          <a:bodyPr wrap="square" rtlCol="0">
            <a:spAutoFit/>
          </a:bodyPr>
          <a:lstStyle/>
          <a:p>
            <a:pPr algn="ctr"/>
            <a:r>
              <a:rPr lang="es-MX" sz="4400" dirty="0">
                <a:latin typeface="Dominique" pitchFamily="50" charset="0"/>
              </a:rPr>
              <a:t>Inicios de la lógica</a:t>
            </a:r>
          </a:p>
        </p:txBody>
      </p:sp>
    </p:spTree>
    <p:extLst>
      <p:ext uri="{BB962C8B-B14F-4D97-AF65-F5344CB8AC3E}">
        <p14:creationId xmlns:p14="http://schemas.microsoft.com/office/powerpoint/2010/main" val="2152990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2E657D-0EE7-4E70-8899-104C5CBA5AF4}"/>
              </a:ext>
            </a:extLst>
          </p:cNvPr>
          <p:cNvSpPr>
            <a:spLocks noGrp="1"/>
          </p:cNvSpPr>
          <p:nvPr>
            <p:ph type="title"/>
          </p:nvPr>
        </p:nvSpPr>
        <p:spPr/>
        <p:txBody>
          <a:bodyPr/>
          <a:lstStyle/>
          <a:p>
            <a:r>
              <a:rPr lang="es-MX" dirty="0">
                <a:latin typeface="Dominique" pitchFamily="50" charset="0"/>
              </a:rPr>
              <a:t>Inicios de la lógica</a:t>
            </a:r>
          </a:p>
        </p:txBody>
      </p:sp>
      <p:sp>
        <p:nvSpPr>
          <p:cNvPr id="3" name="Marcador de contenido 2">
            <a:extLst>
              <a:ext uri="{FF2B5EF4-FFF2-40B4-BE49-F238E27FC236}">
                <a16:creationId xmlns:a16="http://schemas.microsoft.com/office/drawing/2014/main" id="{DB320C14-94E0-444D-BB88-9D62B6C26E5E}"/>
              </a:ext>
            </a:extLst>
          </p:cNvPr>
          <p:cNvSpPr>
            <a:spLocks noGrp="1"/>
          </p:cNvSpPr>
          <p:nvPr>
            <p:ph idx="1"/>
          </p:nvPr>
        </p:nvSpPr>
        <p:spPr>
          <a:xfrm>
            <a:off x="838200" y="2806286"/>
            <a:ext cx="10515600" cy="2640358"/>
          </a:xfrm>
        </p:spPr>
        <p:txBody>
          <a:bodyPr>
            <a:normAutofit/>
          </a:bodyPr>
          <a:lstStyle/>
          <a:p>
            <a:pPr algn="just"/>
            <a:r>
              <a:rPr lang="es-MX" sz="2400" dirty="0">
                <a:latin typeface="Arial Narrow" panose="020B0606020202030204" pitchFamily="34" charset="0"/>
              </a:rPr>
              <a:t>La evolución de la lógica está ligada a la evolución intelectual del ser humano, ya que, la lógica surge desde el primer momento en que el hombre, al enfrentar a la naturaleza, infiere, deduce y razona, con el ánimo de entenderla y aprovecharla para su supervivencia. </a:t>
            </a:r>
          </a:p>
        </p:txBody>
      </p:sp>
    </p:spTree>
    <p:extLst>
      <p:ext uri="{BB962C8B-B14F-4D97-AF65-F5344CB8AC3E}">
        <p14:creationId xmlns:p14="http://schemas.microsoft.com/office/powerpoint/2010/main" val="1080243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2295047-25F0-4318-8A60-72D6A9C3B025}"/>
              </a:ext>
            </a:extLst>
          </p:cNvPr>
          <p:cNvSpPr>
            <a:spLocks noGrp="1"/>
          </p:cNvSpPr>
          <p:nvPr>
            <p:ph idx="1"/>
          </p:nvPr>
        </p:nvSpPr>
        <p:spPr>
          <a:xfrm>
            <a:off x="705679" y="500408"/>
            <a:ext cx="10515600" cy="1487418"/>
          </a:xfrm>
        </p:spPr>
        <p:txBody>
          <a:bodyPr>
            <a:normAutofit/>
          </a:bodyPr>
          <a:lstStyle/>
          <a:p>
            <a:pPr marL="0" indent="0" algn="just">
              <a:buNone/>
            </a:pPr>
            <a:r>
              <a:rPr lang="es-MX" sz="2400" dirty="0">
                <a:latin typeface="Arial Narrow" panose="020B0606020202030204" pitchFamily="34" charset="0"/>
              </a:rPr>
              <a:t>Durante el periodo de 600 AC hasta 300 AC, en Grecia se desarrollaron los principios formales de las matemáticas, donde sus principales representantes son Platón, Aristóteles y Euclides. </a:t>
            </a:r>
          </a:p>
        </p:txBody>
      </p:sp>
      <p:sp>
        <p:nvSpPr>
          <p:cNvPr id="4" name="CuadroTexto 3">
            <a:extLst>
              <a:ext uri="{FF2B5EF4-FFF2-40B4-BE49-F238E27FC236}">
                <a16:creationId xmlns:a16="http://schemas.microsoft.com/office/drawing/2014/main" id="{B6B290A8-DC78-4B45-8556-28BC9DDB7ED8}"/>
              </a:ext>
            </a:extLst>
          </p:cNvPr>
          <p:cNvSpPr txBox="1"/>
          <p:nvPr/>
        </p:nvSpPr>
        <p:spPr>
          <a:xfrm>
            <a:off x="533400" y="5157263"/>
            <a:ext cx="3044686" cy="1200329"/>
          </a:xfrm>
          <a:prstGeom prst="rect">
            <a:avLst/>
          </a:prstGeom>
          <a:noFill/>
        </p:spPr>
        <p:txBody>
          <a:bodyPr wrap="square" rtlCol="0">
            <a:spAutoFit/>
          </a:bodyPr>
          <a:lstStyle/>
          <a:p>
            <a:pPr algn="ctr"/>
            <a:r>
              <a:rPr lang="es-MX" dirty="0">
                <a:latin typeface="Century Gothic" panose="020B0502020202020204" pitchFamily="34" charset="0"/>
              </a:rPr>
              <a:t>P l a t </a:t>
            </a:r>
            <a:r>
              <a:rPr lang="es-MX" dirty="0" err="1">
                <a:latin typeface="Century Gothic" panose="020B0502020202020204" pitchFamily="34" charset="0"/>
              </a:rPr>
              <a:t>ó</a:t>
            </a:r>
            <a:r>
              <a:rPr lang="es-MX" dirty="0">
                <a:latin typeface="Century Gothic" panose="020B0502020202020204" pitchFamily="34" charset="0"/>
              </a:rPr>
              <a:t> n</a:t>
            </a:r>
            <a:r>
              <a:rPr lang="es-MX" dirty="0"/>
              <a:t> </a:t>
            </a:r>
          </a:p>
          <a:p>
            <a:endParaRPr lang="es-MX" dirty="0"/>
          </a:p>
          <a:p>
            <a:pPr algn="ctr"/>
            <a:r>
              <a:rPr lang="es-MX" dirty="0">
                <a:latin typeface="Arial Narrow" panose="020B0606020202030204" pitchFamily="34" charset="0"/>
              </a:rPr>
              <a:t>Introduce sus ideas o abstracciones</a:t>
            </a:r>
          </a:p>
        </p:txBody>
      </p:sp>
      <p:sp>
        <p:nvSpPr>
          <p:cNvPr id="6" name="CuadroTexto 5">
            <a:extLst>
              <a:ext uri="{FF2B5EF4-FFF2-40B4-BE49-F238E27FC236}">
                <a16:creationId xmlns:a16="http://schemas.microsoft.com/office/drawing/2014/main" id="{1D116D4E-BCE5-48F6-A409-9BB9FDF0AC8A}"/>
              </a:ext>
            </a:extLst>
          </p:cNvPr>
          <p:cNvSpPr txBox="1"/>
          <p:nvPr/>
        </p:nvSpPr>
        <p:spPr>
          <a:xfrm>
            <a:off x="3819559" y="5157263"/>
            <a:ext cx="3784256" cy="1200329"/>
          </a:xfrm>
          <a:prstGeom prst="rect">
            <a:avLst/>
          </a:prstGeom>
          <a:noFill/>
        </p:spPr>
        <p:txBody>
          <a:bodyPr wrap="square" rtlCol="0">
            <a:spAutoFit/>
          </a:bodyPr>
          <a:lstStyle/>
          <a:p>
            <a:pPr algn="ctr"/>
            <a:r>
              <a:rPr lang="es-MX" dirty="0">
                <a:latin typeface="Century Gothic" panose="020B0502020202020204" pitchFamily="34" charset="0"/>
              </a:rPr>
              <a:t>A r i s t </a:t>
            </a:r>
            <a:r>
              <a:rPr lang="es-MX" dirty="0" err="1">
                <a:latin typeface="Century Gothic" panose="020B0502020202020204" pitchFamily="34" charset="0"/>
              </a:rPr>
              <a:t>ó</a:t>
            </a:r>
            <a:r>
              <a:rPr lang="es-MX" dirty="0">
                <a:latin typeface="Century Gothic" panose="020B0502020202020204" pitchFamily="34" charset="0"/>
              </a:rPr>
              <a:t> t e l e s</a:t>
            </a:r>
          </a:p>
          <a:p>
            <a:pPr algn="ctr"/>
            <a:endParaRPr lang="es-MX" dirty="0"/>
          </a:p>
          <a:p>
            <a:pPr algn="ctr"/>
            <a:r>
              <a:rPr lang="es-MX" dirty="0">
                <a:latin typeface="Arial Narrow" panose="020B0606020202030204" pitchFamily="34" charset="0"/>
              </a:rPr>
              <a:t>Presenta el razonamiento deductivo y sistematizado</a:t>
            </a:r>
          </a:p>
        </p:txBody>
      </p:sp>
      <p:sp>
        <p:nvSpPr>
          <p:cNvPr id="7" name="CuadroTexto 6">
            <a:extLst>
              <a:ext uri="{FF2B5EF4-FFF2-40B4-BE49-F238E27FC236}">
                <a16:creationId xmlns:a16="http://schemas.microsoft.com/office/drawing/2014/main" id="{92EDD7D5-31B8-478E-9096-E063624481FA}"/>
              </a:ext>
            </a:extLst>
          </p:cNvPr>
          <p:cNvSpPr txBox="1"/>
          <p:nvPr/>
        </p:nvSpPr>
        <p:spPr>
          <a:xfrm>
            <a:off x="8023226" y="5146178"/>
            <a:ext cx="3784256" cy="1477328"/>
          </a:xfrm>
          <a:prstGeom prst="rect">
            <a:avLst/>
          </a:prstGeom>
          <a:noFill/>
        </p:spPr>
        <p:txBody>
          <a:bodyPr wrap="square" rtlCol="0">
            <a:spAutoFit/>
          </a:bodyPr>
          <a:lstStyle/>
          <a:p>
            <a:pPr algn="ctr"/>
            <a:r>
              <a:rPr lang="es-MX" dirty="0">
                <a:latin typeface="Century Gothic" panose="020B0502020202020204" pitchFamily="34" charset="0"/>
              </a:rPr>
              <a:t>E u c l i d e s</a:t>
            </a:r>
          </a:p>
          <a:p>
            <a:pPr algn="ctr"/>
            <a:endParaRPr lang="es-MX" dirty="0"/>
          </a:p>
          <a:p>
            <a:pPr algn="ctr"/>
            <a:r>
              <a:rPr lang="es-MX" dirty="0">
                <a:latin typeface="Arial Narrow" panose="020B0606020202030204" pitchFamily="34" charset="0"/>
              </a:rPr>
              <a:t>Personaje que mayor influencia tuvo en las matemáticas, al establecer el método axiomático</a:t>
            </a:r>
            <a:r>
              <a:rPr lang="es-MX" dirty="0"/>
              <a:t>.</a:t>
            </a:r>
          </a:p>
        </p:txBody>
      </p:sp>
      <p:pic>
        <p:nvPicPr>
          <p:cNvPr id="8" name="Picture 2" descr="Las Bases de la Filosofía: ARISTÓTELES">
            <a:extLst>
              <a:ext uri="{FF2B5EF4-FFF2-40B4-BE49-F238E27FC236}">
                <a16:creationId xmlns:a16="http://schemas.microsoft.com/office/drawing/2014/main" id="{63784DAE-3618-4707-8B93-07B4A732E3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4161" y="1893612"/>
            <a:ext cx="2581067" cy="309728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Euclides Matemático Fotografías e imágenes de stock - Getty Images">
            <a:extLst>
              <a:ext uri="{FF2B5EF4-FFF2-40B4-BE49-F238E27FC236}">
                <a16:creationId xmlns:a16="http://schemas.microsoft.com/office/drawing/2014/main" id="{91D08CF6-C1F6-4B9E-9705-6CFBD0A046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9987" y="1897882"/>
            <a:ext cx="2629057" cy="322441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Platón. Biografia, Pensamiento y Obras">
            <a:extLst>
              <a:ext uri="{FF2B5EF4-FFF2-40B4-BE49-F238E27FC236}">
                <a16:creationId xmlns:a16="http://schemas.microsoft.com/office/drawing/2014/main" id="{EFA116B2-8E79-445F-8AC5-E72C99951E6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546" r="12449"/>
          <a:stretch/>
        </p:blipFill>
        <p:spPr bwMode="auto">
          <a:xfrm>
            <a:off x="562837" y="1897883"/>
            <a:ext cx="3044687" cy="3106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5240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63DDA0-7249-42C3-B2D7-5CAFEA9377BF}"/>
              </a:ext>
            </a:extLst>
          </p:cNvPr>
          <p:cNvSpPr>
            <a:spLocks noGrp="1"/>
          </p:cNvSpPr>
          <p:nvPr>
            <p:ph type="title"/>
          </p:nvPr>
        </p:nvSpPr>
        <p:spPr/>
        <p:txBody>
          <a:bodyPr/>
          <a:lstStyle/>
          <a:p>
            <a:r>
              <a:rPr lang="es-MX" dirty="0">
                <a:latin typeface="Dominique" pitchFamily="50" charset="0"/>
              </a:rPr>
              <a:t>Lógica informal: origen</a:t>
            </a:r>
          </a:p>
        </p:txBody>
      </p:sp>
      <p:sp>
        <p:nvSpPr>
          <p:cNvPr id="3" name="Marcador de contenido 2">
            <a:extLst>
              <a:ext uri="{FF2B5EF4-FFF2-40B4-BE49-F238E27FC236}">
                <a16:creationId xmlns:a16="http://schemas.microsoft.com/office/drawing/2014/main" id="{A21EC0E0-AED1-4E9E-AE7B-3E1856D62152}"/>
              </a:ext>
            </a:extLst>
          </p:cNvPr>
          <p:cNvSpPr>
            <a:spLocks noGrp="1"/>
          </p:cNvSpPr>
          <p:nvPr>
            <p:ph idx="1"/>
          </p:nvPr>
        </p:nvSpPr>
        <p:spPr/>
        <p:txBody>
          <a:bodyPr>
            <a:normAutofit/>
          </a:bodyPr>
          <a:lstStyle/>
          <a:p>
            <a:pPr algn="just"/>
            <a:r>
              <a:rPr lang="es-MX" sz="2400" dirty="0">
                <a:latin typeface="Arial Narrow" panose="020B0606020202030204" pitchFamily="34" charset="0"/>
              </a:rPr>
              <a:t>Es así como en la década de 1970 nace una nueva disciplina, aun en desarrollo: lógica informal, que es el resultado de la combinación de una ciencia como es la lógica con un arte como lo es la retórica. </a:t>
            </a:r>
          </a:p>
          <a:p>
            <a:pPr algn="just"/>
            <a:r>
              <a:rPr lang="es-MX" sz="2400" dirty="0">
                <a:latin typeface="Arial Narrow" panose="020B0606020202030204" pitchFamily="34" charset="0"/>
              </a:rPr>
              <a:t>Fue un movimiento educativo en Estados Unidos y Canadá con el objeto de preparar a los jóvenes en la resolución de problemas y el pensamiento crítico, que comenzó en los años 1950 pero que ha tenido amplio desarrollo desde los 1970. </a:t>
            </a:r>
          </a:p>
        </p:txBody>
      </p:sp>
    </p:spTree>
    <p:extLst>
      <p:ext uri="{BB962C8B-B14F-4D97-AF65-F5344CB8AC3E}">
        <p14:creationId xmlns:p14="http://schemas.microsoft.com/office/powerpoint/2010/main" val="144880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64DA5C-3120-4E9C-B5E2-554A07DB3875}"/>
              </a:ext>
            </a:extLst>
          </p:cNvPr>
          <p:cNvSpPr>
            <a:spLocks noGrp="1"/>
          </p:cNvSpPr>
          <p:nvPr>
            <p:ph type="title"/>
          </p:nvPr>
        </p:nvSpPr>
        <p:spPr>
          <a:xfrm>
            <a:off x="1602578" y="569843"/>
            <a:ext cx="10571998" cy="556246"/>
          </a:xfrm>
        </p:spPr>
        <p:txBody>
          <a:bodyPr/>
          <a:lstStyle/>
          <a:p>
            <a:pPr algn="r"/>
            <a:r>
              <a:rPr lang="es-MX" sz="2400" b="0" dirty="0"/>
              <a:t>Lógica informal: origen</a:t>
            </a:r>
          </a:p>
        </p:txBody>
      </p:sp>
      <p:sp>
        <p:nvSpPr>
          <p:cNvPr id="3" name="Marcador de contenido 2">
            <a:extLst>
              <a:ext uri="{FF2B5EF4-FFF2-40B4-BE49-F238E27FC236}">
                <a16:creationId xmlns:a16="http://schemas.microsoft.com/office/drawing/2014/main" id="{B9EE89BE-E19D-45F5-83FC-30A182C02237}"/>
              </a:ext>
            </a:extLst>
          </p:cNvPr>
          <p:cNvSpPr>
            <a:spLocks noGrp="1"/>
          </p:cNvSpPr>
          <p:nvPr>
            <p:ph idx="1"/>
          </p:nvPr>
        </p:nvSpPr>
        <p:spPr/>
        <p:txBody>
          <a:bodyPr>
            <a:normAutofit lnSpcReduction="10000"/>
          </a:bodyPr>
          <a:lstStyle/>
          <a:p>
            <a:pPr algn="just"/>
            <a:r>
              <a:rPr lang="es-MX" sz="2400" dirty="0">
                <a:latin typeface="Arial Narrow" panose="020B0606020202030204" pitchFamily="34" charset="0"/>
              </a:rPr>
              <a:t>El cambio de paradigma, en términos de Kuhn, queda completamente claro en los años 1960 cuando los textos más usados de lógica matemática como son los de </a:t>
            </a:r>
            <a:r>
              <a:rPr lang="es-MX" sz="2400" dirty="0" err="1">
                <a:latin typeface="Arial Narrow" panose="020B0606020202030204" pitchFamily="34" charset="0"/>
              </a:rPr>
              <a:t>Mendelson</a:t>
            </a:r>
            <a:r>
              <a:rPr lang="es-MX" sz="2400" dirty="0">
                <a:latin typeface="Arial Narrow" panose="020B0606020202030204" pitchFamily="34" charset="0"/>
              </a:rPr>
              <a:t> o </a:t>
            </a:r>
            <a:r>
              <a:rPr lang="es-MX" sz="2400" dirty="0" err="1">
                <a:latin typeface="Arial Narrow" panose="020B0606020202030204" pitchFamily="34" charset="0"/>
              </a:rPr>
              <a:t>Enderton</a:t>
            </a:r>
            <a:r>
              <a:rPr lang="es-MX" sz="2400" dirty="0">
                <a:latin typeface="Arial Narrow" panose="020B0606020202030204" pitchFamily="34" charset="0"/>
              </a:rPr>
              <a:t> no tratan el tema de la lógica aristotélica. En ellos desapareció la lógica aristotélica y el concepto de argumento como tema central de la lógica.</a:t>
            </a:r>
          </a:p>
          <a:p>
            <a:pPr algn="just"/>
            <a:endParaRPr lang="es-MX" sz="2400" dirty="0">
              <a:latin typeface="Arial Narrow" panose="020B0606020202030204" pitchFamily="34" charset="0"/>
            </a:endParaRPr>
          </a:p>
          <a:p>
            <a:pPr algn="just"/>
            <a:r>
              <a:rPr lang="es-MX" sz="2400" dirty="0">
                <a:latin typeface="Arial Narrow" panose="020B0606020202030204" pitchFamily="34" charset="0"/>
              </a:rPr>
              <a:t>En el último tercio del siglo XIX la lógica va a encontrar su transformación más profunda de la mano de las investigaciones matemáticas y lógicas, junto con el desarrollo de la investigación de las estructuras profundas del lenguaje, la lingüística, convirtiéndose definitivamente en una ciencia formal. </a:t>
            </a:r>
          </a:p>
        </p:txBody>
      </p:sp>
    </p:spTree>
    <p:extLst>
      <p:ext uri="{BB962C8B-B14F-4D97-AF65-F5344CB8AC3E}">
        <p14:creationId xmlns:p14="http://schemas.microsoft.com/office/powerpoint/2010/main" val="1090903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C5E993-1B67-41EC-B74F-2161F4EFF1DB}"/>
              </a:ext>
            </a:extLst>
          </p:cNvPr>
          <p:cNvSpPr>
            <a:spLocks noGrp="1"/>
          </p:cNvSpPr>
          <p:nvPr>
            <p:ph type="title"/>
          </p:nvPr>
        </p:nvSpPr>
        <p:spPr>
          <a:xfrm>
            <a:off x="1190625" y="771663"/>
            <a:ext cx="3547533" cy="1067533"/>
          </a:xfrm>
        </p:spPr>
        <p:txBody>
          <a:bodyPr/>
          <a:lstStyle/>
          <a:p>
            <a:pPr algn="ctr"/>
            <a:r>
              <a:rPr kumimoji="0" lang="es-MX" sz="2400" b="0" i="0" u="none" strike="noStrike" kern="1200" cap="none" spc="0" normalizeH="0" baseline="0" noProof="0" dirty="0">
                <a:ln>
                  <a:noFill/>
                </a:ln>
                <a:solidFill>
                  <a:srgbClr val="FEFEFE"/>
                </a:solidFill>
                <a:effectLst/>
                <a:uLnTx/>
                <a:uFillTx/>
                <a:latin typeface="Century Gothic" panose="020B0502020202020204"/>
                <a:ea typeface="+mj-ea"/>
                <a:cs typeface="+mj-cs"/>
              </a:rPr>
              <a:t>Lógica informal: origen</a:t>
            </a:r>
            <a:endParaRPr lang="es-MX" sz="3600" dirty="0"/>
          </a:p>
        </p:txBody>
      </p:sp>
      <p:sp>
        <p:nvSpPr>
          <p:cNvPr id="3" name="Marcador de contenido 2">
            <a:extLst>
              <a:ext uri="{FF2B5EF4-FFF2-40B4-BE49-F238E27FC236}">
                <a16:creationId xmlns:a16="http://schemas.microsoft.com/office/drawing/2014/main" id="{A7192172-DF8F-4A25-9FE1-009D84C19459}"/>
              </a:ext>
            </a:extLst>
          </p:cNvPr>
          <p:cNvSpPr>
            <a:spLocks noGrp="1"/>
          </p:cNvSpPr>
          <p:nvPr>
            <p:ph type="body" sz="half" idx="2"/>
          </p:nvPr>
        </p:nvSpPr>
        <p:spPr>
          <a:xfrm>
            <a:off x="560545" y="2446268"/>
            <a:ext cx="4641263" cy="4004883"/>
          </a:xfrm>
        </p:spPr>
        <p:txBody>
          <a:bodyPr>
            <a:normAutofit/>
          </a:bodyPr>
          <a:lstStyle/>
          <a:p>
            <a:pPr algn="just"/>
            <a:r>
              <a:rPr lang="es-MX" sz="2400" dirty="0">
                <a:latin typeface="Arial Narrow" panose="020B0606020202030204" pitchFamily="34" charset="0"/>
              </a:rPr>
              <a:t>Pero la verdadera revolución de la lógica vino de la mano de Gottlob Frege, quien frecuentemente es considerado como el lógico más importante de la historia, junto con Aristóteles. En su trabajo de 1879, la </a:t>
            </a:r>
            <a:r>
              <a:rPr lang="es-MX" sz="2400" dirty="0" err="1">
                <a:latin typeface="Arial Narrow" panose="020B0606020202030204" pitchFamily="34" charset="0"/>
              </a:rPr>
              <a:t>Conceptografía</a:t>
            </a:r>
            <a:r>
              <a:rPr lang="es-MX" sz="2400" dirty="0">
                <a:latin typeface="Arial Narrow" panose="020B0606020202030204" pitchFamily="34" charset="0"/>
              </a:rPr>
              <a:t>, Frege ofrece por primera vez un sistema completo de lógica de predicados y cálculo proposicional.</a:t>
            </a:r>
          </a:p>
        </p:txBody>
      </p:sp>
      <p:pic>
        <p:nvPicPr>
          <p:cNvPr id="3074" name="Picture 2" descr="Biografia de Gottlob Frege">
            <a:extLst>
              <a:ext uri="{FF2B5EF4-FFF2-40B4-BE49-F238E27FC236}">
                <a16:creationId xmlns:a16="http://schemas.microsoft.com/office/drawing/2014/main" id="{659C80F3-A89C-43DF-A477-A8D2E3E42E9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78804" y="1521274"/>
            <a:ext cx="4523788" cy="4004883"/>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C5BA55FC-40FD-49E0-8DB9-A868D17270C0}"/>
              </a:ext>
            </a:extLst>
          </p:cNvPr>
          <p:cNvSpPr txBox="1"/>
          <p:nvPr/>
        </p:nvSpPr>
        <p:spPr>
          <a:xfrm>
            <a:off x="6937185" y="5738191"/>
            <a:ext cx="3498574" cy="369332"/>
          </a:xfrm>
          <a:prstGeom prst="rect">
            <a:avLst/>
          </a:prstGeom>
          <a:noFill/>
          <a:ln>
            <a:solidFill>
              <a:schemeClr val="accent2">
                <a:lumMod val="75000"/>
              </a:schemeClr>
            </a:solidFill>
          </a:ln>
        </p:spPr>
        <p:txBody>
          <a:bodyPr wrap="square" rtlCol="0">
            <a:spAutoFit/>
          </a:bodyPr>
          <a:lstStyle/>
          <a:p>
            <a:pPr algn="ctr"/>
            <a:r>
              <a:rPr lang="es-MX" i="1" dirty="0"/>
              <a:t>Gottlob </a:t>
            </a:r>
            <a:r>
              <a:rPr lang="es-MX" i="1" dirty="0" err="1"/>
              <a:t>Fredge</a:t>
            </a:r>
            <a:endParaRPr lang="es-MX" i="1" dirty="0"/>
          </a:p>
        </p:txBody>
      </p:sp>
    </p:spTree>
    <p:extLst>
      <p:ext uri="{BB962C8B-B14F-4D97-AF65-F5344CB8AC3E}">
        <p14:creationId xmlns:p14="http://schemas.microsoft.com/office/powerpoint/2010/main" val="3986291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Citable">
      <a:dk1>
        <a:sysClr val="windowText" lastClr="000000"/>
      </a:dk1>
      <a:lt1>
        <a:sysClr val="window" lastClr="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Ci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i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docProps/app.xml><?xml version="1.0" encoding="utf-8"?>
<Properties xmlns="http://schemas.openxmlformats.org/officeDocument/2006/extended-properties" xmlns:vt="http://schemas.openxmlformats.org/officeDocument/2006/docPropsVTypes">
  <Template>Citable</Template>
  <TotalTime>547</TotalTime>
  <Words>2757</Words>
  <Application>Microsoft Office PowerPoint</Application>
  <PresentationFormat>Panorámica</PresentationFormat>
  <Paragraphs>128</Paragraphs>
  <Slides>34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34</vt:i4>
      </vt:variant>
    </vt:vector>
  </HeadingPairs>
  <TitlesOfParts>
    <vt:vector size="39" baseType="lpstr">
      <vt:lpstr>Arial Narrow</vt:lpstr>
      <vt:lpstr>Century Gothic</vt:lpstr>
      <vt:lpstr>Dominique</vt:lpstr>
      <vt:lpstr>Wingdings 2</vt:lpstr>
      <vt:lpstr>Citable</vt:lpstr>
      <vt:lpstr>Lógica informal</vt:lpstr>
      <vt:lpstr>Introducción</vt:lpstr>
      <vt:lpstr>¿Qué es la lógica?</vt:lpstr>
      <vt:lpstr>Presentación de PowerPoint</vt:lpstr>
      <vt:lpstr>Inicios de la lógica</vt:lpstr>
      <vt:lpstr>Presentación de PowerPoint</vt:lpstr>
      <vt:lpstr>Lógica informal: origen</vt:lpstr>
      <vt:lpstr>Lógica informal: origen</vt:lpstr>
      <vt:lpstr>Lógica informal: origen</vt:lpstr>
      <vt:lpstr>Presentación de PowerPoint</vt:lpstr>
      <vt:lpstr>La lógica como disciplina y herramienta</vt:lpstr>
      <vt:lpstr>La lógica como disciplina y herramienta</vt:lpstr>
      <vt:lpstr>La lógica como disciplina y herramienta</vt:lpstr>
      <vt:lpstr>Presentación de PowerPoint</vt:lpstr>
      <vt:lpstr>La retórica</vt:lpstr>
      <vt:lpstr>La retórica</vt:lpstr>
      <vt:lpstr>La retórica</vt:lpstr>
      <vt:lpstr>la retórica, su estudio en conjunción con la lógica informal</vt:lpstr>
      <vt:lpstr>La retórica, su estudio en conjunción con la lógica informal</vt:lpstr>
      <vt:lpstr>Entonces…</vt:lpstr>
      <vt:lpstr>Presentación de PowerPoint</vt:lpstr>
      <vt:lpstr>Lógica matemática</vt:lpstr>
      <vt:lpstr>Lógica matemática</vt:lpstr>
      <vt:lpstr>Lógica matemática</vt:lpstr>
      <vt:lpstr>Razonamiento deductivo</vt:lpstr>
      <vt:lpstr>Razonamiento deductivo</vt:lpstr>
      <vt:lpstr>Presentación de PowerPoint</vt:lpstr>
      <vt:lpstr>lógica matemática: análisis argumentativo</vt:lpstr>
      <vt:lpstr>La argumentación</vt:lpstr>
      <vt:lpstr>La argumentación</vt:lpstr>
      <vt:lpstr>La argumentación</vt:lpstr>
      <vt:lpstr>Referencias</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Lógica informal</dc:title>
  <dc:creator>amberesparza44@gmail.com</dc:creator>
  <cp:lastModifiedBy>ESPITIA MACIEL, CRISTOBAL EDUARDO</cp:lastModifiedBy>
  <cp:revision>29</cp:revision>
  <dcterms:created xsi:type="dcterms:W3CDTF">2021-05-17T04:49:02Z</dcterms:created>
  <dcterms:modified xsi:type="dcterms:W3CDTF">2021-06-03T19:32:30Z</dcterms:modified>
</cp:coreProperties>
</file>