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65" r:id="rId5"/>
    <p:sldId id="320" r:id="rId6"/>
    <p:sldId id="315" r:id="rId7"/>
    <p:sldId id="322" r:id="rId8"/>
    <p:sldId id="317" r:id="rId9"/>
    <p:sldId id="324" r:id="rId10"/>
    <p:sldId id="326" r:id="rId11"/>
    <p:sldId id="329" r:id="rId12"/>
    <p:sldId id="327" r:id="rId13"/>
    <p:sldId id="323" r:id="rId14"/>
    <p:sldId id="321" r:id="rId15"/>
  </p:sldIdLst>
  <p:sldSz cx="12188825" cy="6858000"/>
  <p:notesSz cx="6858000" cy="9144000"/>
  <p:custDataLst>
    <p:tags r:id="rId18"/>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29" autoAdjust="0"/>
  </p:normalViewPr>
  <p:slideViewPr>
    <p:cSldViewPr showGuides="1">
      <p:cViewPr varScale="1">
        <p:scale>
          <a:sx n="76" d="100"/>
          <a:sy n="76" d="100"/>
        </p:scale>
        <p:origin x="126" y="78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12/05/2021</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12/05/2021</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1AC609F-0362-4067-A47A-9F1CA2E45A65}" type="datetime1">
              <a:rPr lang="es-ES" smtClean="0"/>
              <a:pPr/>
              <a:t>12/05/2021</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381001"/>
            <a:ext cx="7391399" cy="56388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32AED9F-A6BB-400D-8F4D-616EB46A9405}" type="datetime1">
              <a:rPr lang="es-ES" smtClean="0"/>
              <a:pPr/>
              <a:t>12/05/2021</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3D505D98-D4C1-4348-8F39-108EE2C76C21}" type="datetime1">
              <a:rPr lang="es-ES" smtClean="0"/>
              <a:pPr/>
              <a:t>12/05/2021</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lgn="r">
              <a:defRPr/>
            </a:lvl1pPr>
          </a:lstStyle>
          <a:p>
            <a:fld id="{A12EF1AF-E5B2-41DB-BFF8-672C5BBF646A}" type="datetime1">
              <a:rPr lang="es-ES" smtClean="0"/>
              <a:pPr/>
              <a:t>12/05/2021</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8E17C630-F8FA-4DCB-87FA-91D30885A2FD}" type="datetime1">
              <a:rPr lang="es-ES" smtClean="0"/>
              <a:pPr algn="r"/>
              <a:t>12/05/2021</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724076C6-356A-48AB-A8EF-572AE4A11929}" type="datetime1">
              <a:rPr lang="es-ES" smtClean="0"/>
              <a:pPr/>
              <a:t>12/05/2021</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E4A686D9-BDBD-4090-B19D-04E04F3CB648}" type="datetime1">
              <a:rPr lang="es-ES" smtClean="0"/>
              <a:pPr/>
              <a:t>12/05/2021</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D1B4D0FB-1285-4974-8D4E-BCFCC0FA7978}" type="datetime1">
              <a:rPr lang="es-ES" smtClean="0"/>
              <a:pPr/>
              <a:t>12/05/2021</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9C3D96D5-80C9-4ED7-89C2-CE590C3C6CB2}" type="datetime1">
              <a:rPr lang="es-ES" smtClean="0"/>
              <a:pPr/>
              <a:t>12/05/2021</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DA911BAB-2490-48FD-81BA-E5EB85DA87AE}" type="datetime1">
              <a:rPr lang="es-ES" smtClean="0"/>
              <a:pPr/>
              <a:t>12/05/2021</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algn="r"/>
            <a:fld id="{7170E197-1079-4777-8273-53286CD6A787}" type="datetime1">
              <a:rPr lang="es-ES" smtClean="0"/>
              <a:pPr algn="r"/>
              <a:t>12/05/2021</a:t>
            </a:fld>
            <a:endParaRPr lang="es-ES" dirty="0"/>
          </a:p>
        </p:txBody>
      </p:sp>
      <p:sp>
        <p:nvSpPr>
          <p:cNvPr id="5" name="Marcador de posición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s.khanacademy.org/science/electrical-engineering/ee-electrostatics/ee-electric-force-and-electric-field/a/ee-electric-fiel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es-ES" dirty="0"/>
              <a:t>CAMPO ELÉCTRICO</a:t>
            </a:r>
          </a:p>
        </p:txBody>
      </p:sp>
      <p:sp>
        <p:nvSpPr>
          <p:cNvPr id="4" name="Subtítulo 3"/>
          <p:cNvSpPr>
            <a:spLocks noGrp="1"/>
          </p:cNvSpPr>
          <p:nvPr>
            <p:ph type="subTitle" idx="1"/>
          </p:nvPr>
        </p:nvSpPr>
        <p:spPr/>
        <p:txBody>
          <a:bodyPr rtlCol="0"/>
          <a:lstStyle/>
          <a:p>
            <a:pPr rtl="0"/>
            <a:r>
              <a:rPr lang="es-ES" dirty="0"/>
              <a:t>ARELLANO GRANADOS ANGEL MARIANO</a:t>
            </a:r>
          </a:p>
          <a:p>
            <a:pPr rtl="0"/>
            <a:r>
              <a:rPr lang="es-ES" dirty="0"/>
              <a:t>D10   I6123   2021 – A</a:t>
            </a:r>
          </a:p>
          <a:p>
            <a:pPr rtl="0"/>
            <a:r>
              <a:rPr lang="es-ES" dirty="0"/>
              <a:t>INTRODUCCIÓN A LA FÍSICA</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75F78-0005-44FD-B311-B2D060A41E53}"/>
              </a:ext>
            </a:extLst>
          </p:cNvPr>
          <p:cNvSpPr>
            <a:spLocks noGrp="1"/>
          </p:cNvSpPr>
          <p:nvPr>
            <p:ph type="title"/>
          </p:nvPr>
        </p:nvSpPr>
        <p:spPr>
          <a:xfrm>
            <a:off x="1512803" y="-99392"/>
            <a:ext cx="9144001" cy="1371600"/>
          </a:xfrm>
        </p:spPr>
        <p:txBody>
          <a:bodyPr/>
          <a:lstStyle/>
          <a:p>
            <a:r>
              <a:rPr lang="es-MX" dirty="0"/>
              <a:t>PROPIEDADES</a:t>
            </a:r>
          </a:p>
        </p:txBody>
      </p:sp>
      <p:sp>
        <p:nvSpPr>
          <p:cNvPr id="3" name="Marcador de contenido 2">
            <a:extLst>
              <a:ext uri="{FF2B5EF4-FFF2-40B4-BE49-F238E27FC236}">
                <a16:creationId xmlns:a16="http://schemas.microsoft.com/office/drawing/2014/main" id="{37537106-98BA-4DF4-B6E8-05B7225AA6DC}"/>
              </a:ext>
            </a:extLst>
          </p:cNvPr>
          <p:cNvSpPr>
            <a:spLocks noGrp="1"/>
          </p:cNvSpPr>
          <p:nvPr>
            <p:ph idx="1"/>
          </p:nvPr>
        </p:nvSpPr>
        <p:spPr>
          <a:xfrm>
            <a:off x="1522413" y="1272209"/>
            <a:ext cx="9134391" cy="5325144"/>
          </a:xfrm>
        </p:spPr>
        <p:txBody>
          <a:bodyPr>
            <a:normAutofit fontScale="92500"/>
          </a:bodyPr>
          <a:lstStyle/>
          <a:p>
            <a:r>
              <a:rPr lang="es-MX" dirty="0"/>
              <a:t>El vector campo eléctrico es tangente a las líneas de campo en cada punto.</a:t>
            </a:r>
          </a:p>
          <a:p>
            <a:r>
              <a:rPr lang="es-MX" dirty="0"/>
              <a:t>Las líneas de campo eléctrico son abiertas; salen siempre de las cargas positivas o del infinito y terminan en el infinito o en las cargas negativas.</a:t>
            </a:r>
          </a:p>
          <a:p>
            <a:r>
              <a:rPr lang="es-MX" dirty="0"/>
              <a:t>El número de líneas que salen de una carga positiva o entran en una carga negativa es proporcional a dicha carga.</a:t>
            </a:r>
          </a:p>
          <a:p>
            <a:r>
              <a:rPr lang="es-MX" dirty="0"/>
              <a:t>La densidad de líneas de campo en un punto es proporcional al valor del campo eléctrico en dicho punto.</a:t>
            </a:r>
          </a:p>
          <a:p>
            <a:r>
              <a:rPr lang="es-MX" dirty="0"/>
              <a:t>Las líneas de campo no pueden cortarse. De lo contrario en el punto de corte existirían dos vectores campo eléctrico distintos.</a:t>
            </a:r>
          </a:p>
          <a:p>
            <a:r>
              <a:rPr lang="es-MX" dirty="0"/>
              <a:t>A grandes distancias de un sistema de cargas, las líneas están igualmente espaciadas y son radiales, comportándose el sistema como una carga puntual.</a:t>
            </a:r>
          </a:p>
        </p:txBody>
      </p:sp>
    </p:spTree>
    <p:extLst>
      <p:ext uri="{BB962C8B-B14F-4D97-AF65-F5344CB8AC3E}">
        <p14:creationId xmlns:p14="http://schemas.microsoft.com/office/powerpoint/2010/main" val="133783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349E56-0E21-4AE3-A795-4AFBDB4AB085}"/>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FA84EE45-487A-4D62-950D-B0C521DD7315}"/>
              </a:ext>
            </a:extLst>
          </p:cNvPr>
          <p:cNvSpPr>
            <a:spLocks noGrp="1"/>
          </p:cNvSpPr>
          <p:nvPr>
            <p:ph idx="1"/>
          </p:nvPr>
        </p:nvSpPr>
        <p:spPr/>
        <p:txBody>
          <a:bodyPr/>
          <a:lstStyle/>
          <a:p>
            <a:r>
              <a:rPr lang="es-MX" dirty="0"/>
              <a:t>Khan </a:t>
            </a:r>
            <a:r>
              <a:rPr lang="es-MX" dirty="0" err="1"/>
              <a:t>Academy</a:t>
            </a:r>
            <a:r>
              <a:rPr lang="es-MX" dirty="0"/>
              <a:t>. (2021). El Campo eléctrico (artículo). </a:t>
            </a:r>
            <a:r>
              <a:rPr lang="es-MX" dirty="0">
                <a:hlinkClick r:id="rId2"/>
              </a:rPr>
              <a:t>https://es.khanacademy.org/science/electrical-engineering/ee-electrostatics/ee-electric-force-and-electric-field/a/ee-electric-field</a:t>
            </a:r>
            <a:endParaRPr lang="es-MX" dirty="0"/>
          </a:p>
          <a:p>
            <a:r>
              <a:rPr lang="es-MX" dirty="0"/>
              <a:t>Teresa Martín Blas y Ana Serrano Fernández. (</a:t>
            </a:r>
            <a:r>
              <a:rPr lang="es-MX" dirty="0" err="1"/>
              <a:t>n.d</a:t>
            </a:r>
            <a:r>
              <a:rPr lang="es-MX" dirty="0"/>
              <a:t>.). </a:t>
            </a:r>
            <a:r>
              <a:rPr lang="es-MX" i="1" dirty="0"/>
              <a:t>Electrostática. Campo eléctrico Y líneas de Campo</a:t>
            </a:r>
            <a:r>
              <a:rPr lang="es-MX" dirty="0"/>
              <a:t>. Universidad Politécnica de Madrid (UPM). https://www2.montes.upm.es/dptos/digfa/cfisica/electro/campo_electr.html</a:t>
            </a:r>
          </a:p>
          <a:p>
            <a:r>
              <a:rPr lang="en-US" dirty="0"/>
              <a:t>Hewitt, P. G. (2011). </a:t>
            </a:r>
            <a:r>
              <a:rPr lang="en-US" i="1" dirty="0" err="1"/>
              <a:t>Física</a:t>
            </a:r>
            <a:r>
              <a:rPr lang="en-US" i="1" dirty="0"/>
              <a:t> conceptual</a:t>
            </a:r>
            <a:r>
              <a:rPr lang="en-US" dirty="0"/>
              <a:t> (10th ed.). PEARSON.</a:t>
            </a:r>
          </a:p>
          <a:p>
            <a:pPr marL="0" indent="0">
              <a:buNone/>
            </a:pPr>
            <a:endParaRPr lang="es-MX" dirty="0"/>
          </a:p>
          <a:p>
            <a:endParaRPr lang="es-MX" dirty="0"/>
          </a:p>
          <a:p>
            <a:endParaRPr lang="es-MX" dirty="0"/>
          </a:p>
        </p:txBody>
      </p:sp>
    </p:spTree>
    <p:extLst>
      <p:ext uri="{BB962C8B-B14F-4D97-AF65-F5344CB8AC3E}">
        <p14:creationId xmlns:p14="http://schemas.microsoft.com/office/powerpoint/2010/main" val="251542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04710C-D07D-4C19-AB37-DF926902C13E}"/>
              </a:ext>
            </a:extLst>
          </p:cNvPr>
          <p:cNvSpPr>
            <a:spLocks noGrp="1"/>
          </p:cNvSpPr>
          <p:nvPr>
            <p:ph type="title"/>
          </p:nvPr>
        </p:nvSpPr>
        <p:spPr/>
        <p:txBody>
          <a:bodyPr>
            <a:normAutofit/>
          </a:bodyPr>
          <a:lstStyle/>
          <a:p>
            <a:r>
              <a:rPr lang="es-MX" sz="4400" b="1" dirty="0"/>
              <a:t>¿QUÉ ES EL CAMPO ELÉCTRICO?</a:t>
            </a:r>
          </a:p>
        </p:txBody>
      </p:sp>
      <p:sp>
        <p:nvSpPr>
          <p:cNvPr id="3" name="Marcador de contenido 2">
            <a:extLst>
              <a:ext uri="{FF2B5EF4-FFF2-40B4-BE49-F238E27FC236}">
                <a16:creationId xmlns:a16="http://schemas.microsoft.com/office/drawing/2014/main" id="{B1659FD2-2DC3-48B7-B173-1ED887A6A6E3}"/>
              </a:ext>
            </a:extLst>
          </p:cNvPr>
          <p:cNvSpPr>
            <a:spLocks noGrp="1"/>
          </p:cNvSpPr>
          <p:nvPr>
            <p:ph idx="1"/>
          </p:nvPr>
        </p:nvSpPr>
        <p:spPr>
          <a:xfrm>
            <a:off x="1522413" y="2276872"/>
            <a:ext cx="9134391" cy="4114801"/>
          </a:xfrm>
        </p:spPr>
        <p:txBody>
          <a:bodyPr>
            <a:normAutofit/>
          </a:bodyPr>
          <a:lstStyle/>
          <a:p>
            <a:r>
              <a:rPr lang="es-MX" sz="3600" dirty="0"/>
              <a:t>El campo eléctrico </a:t>
            </a:r>
            <a:r>
              <a:rPr lang="es-MX" sz="3600" i="1" dirty="0"/>
              <a:t>E</a:t>
            </a:r>
            <a:r>
              <a:rPr lang="es-MX" sz="3600" dirty="0"/>
              <a:t> es una cantidad vectorial que existe en todo punto del espacio. El campo eléctrico en una posición indica la fuerza que actuaría sobre una carga puntual positiva unitaria si estuviera en esa posición.</a:t>
            </a:r>
          </a:p>
          <a:p>
            <a:endParaRPr lang="es-MX" sz="2000" dirty="0"/>
          </a:p>
        </p:txBody>
      </p:sp>
    </p:spTree>
    <p:extLst>
      <p:ext uri="{BB962C8B-B14F-4D97-AF65-F5344CB8AC3E}">
        <p14:creationId xmlns:p14="http://schemas.microsoft.com/office/powerpoint/2010/main" val="379376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7824" y="183655"/>
            <a:ext cx="9144001" cy="1371600"/>
          </a:xfrm>
        </p:spPr>
        <p:txBody>
          <a:bodyPr rtlCol="0">
            <a:normAutofit/>
          </a:bodyPr>
          <a:lstStyle/>
          <a:p>
            <a:pPr rtl="0"/>
            <a:r>
              <a:rPr lang="es-ES" sz="4800" dirty="0"/>
              <a:t>FORMULAS</a:t>
            </a:r>
          </a:p>
        </p:txBody>
      </p:sp>
      <p:sp>
        <p:nvSpPr>
          <p:cNvPr id="3" name="Marcador de posición de texto 2"/>
          <p:cNvSpPr>
            <a:spLocks noGrp="1"/>
          </p:cNvSpPr>
          <p:nvPr>
            <p:ph type="body" idx="1"/>
          </p:nvPr>
        </p:nvSpPr>
        <p:spPr>
          <a:xfrm>
            <a:off x="1520452" y="5334000"/>
            <a:ext cx="4416552" cy="762000"/>
          </a:xfrm>
        </p:spPr>
        <p:txBody>
          <a:bodyPr rtlCol="0"/>
          <a:lstStyle/>
          <a:p>
            <a:r>
              <a:rPr lang="es-MX" dirty="0"/>
              <a:t>Las dimensiones del campo eléctrico son newtons/coulomb, N/C</a:t>
            </a:r>
            <a:endParaRPr lang="es-ES" dirty="0"/>
          </a:p>
        </p:txBody>
      </p:sp>
      <p:sp>
        <p:nvSpPr>
          <p:cNvPr id="4" name="Marcador de posición de contenido 3"/>
          <p:cNvSpPr>
            <a:spLocks noGrp="1"/>
          </p:cNvSpPr>
          <p:nvPr>
            <p:ph sz="half" idx="2"/>
          </p:nvPr>
        </p:nvSpPr>
        <p:spPr>
          <a:xfrm>
            <a:off x="1520452" y="1905000"/>
            <a:ext cx="4416552" cy="3276600"/>
          </a:xfrm>
        </p:spPr>
        <p:txBody>
          <a:bodyPr rtlCol="0">
            <a:normAutofit/>
          </a:bodyPr>
          <a:lstStyle/>
          <a:p>
            <a:r>
              <a:rPr lang="es-MX" dirty="0">
                <a:latin typeface="Lato"/>
              </a:rPr>
              <a:t>El campo eléctrico se relaciona con la fuerza eléctrica que actúa sobre una carga arbitraria </a:t>
            </a:r>
            <a:r>
              <a:rPr lang="es-MX" i="1" dirty="0">
                <a:latin typeface="KaTeX_Math"/>
              </a:rPr>
              <a:t>q</a:t>
            </a:r>
            <a:r>
              <a:rPr lang="es-MX" dirty="0">
                <a:latin typeface="Lato"/>
              </a:rPr>
              <a:t> con la expresión:</a:t>
            </a:r>
          </a:p>
          <a:p>
            <a:pPr marL="463550" lvl="2" indent="0">
              <a:buNone/>
            </a:pPr>
            <a:endParaRPr lang="es-ES" dirty="0"/>
          </a:p>
        </p:txBody>
      </p:sp>
      <p:sp>
        <p:nvSpPr>
          <p:cNvPr id="6" name="Marcador de posición de contenido 5"/>
          <p:cNvSpPr>
            <a:spLocks noGrp="1"/>
          </p:cNvSpPr>
          <p:nvPr>
            <p:ph sz="quarter" idx="4"/>
          </p:nvPr>
        </p:nvSpPr>
        <p:spPr>
          <a:xfrm>
            <a:off x="6099000" y="495300"/>
            <a:ext cx="4416552" cy="6096000"/>
          </a:xfrm>
        </p:spPr>
        <p:txBody>
          <a:bodyPr rtlCol="0">
            <a:normAutofit/>
          </a:bodyPr>
          <a:lstStyle/>
          <a:p>
            <a:r>
              <a:rPr lang="es-MX" dirty="0"/>
              <a:t>El campo eléctrico alrededor de una sola carga puntual aislada, </a:t>
            </a:r>
            <a:r>
              <a:rPr lang="es-MX" i="1" dirty="0" err="1">
                <a:latin typeface="KaTeX_Math"/>
              </a:rPr>
              <a:t>q</a:t>
            </a:r>
            <a:r>
              <a:rPr lang="es-MX" sz="2000" dirty="0" err="1"/>
              <a:t>i</a:t>
            </a:r>
            <a:r>
              <a:rPr lang="es-MX" dirty="0"/>
              <a:t> esta dado por:</a:t>
            </a:r>
          </a:p>
          <a:p>
            <a:endParaRPr lang="es-MX" dirty="0"/>
          </a:p>
          <a:p>
            <a:pPr marL="0" indent="0">
              <a:buNone/>
            </a:pPr>
            <a:endParaRPr lang="es-MX" dirty="0"/>
          </a:p>
          <a:p>
            <a:pPr marL="0" indent="0">
              <a:buNone/>
            </a:pPr>
            <a:endParaRPr lang="es-MX" sz="1400" dirty="0"/>
          </a:p>
          <a:p>
            <a:r>
              <a:rPr lang="es-MX" dirty="0"/>
              <a:t>Si hay muchas cargas puntuales esparcidas, expresamos el campo eléctrico como la suma de los campos de cada carga individual </a:t>
            </a:r>
            <a:r>
              <a:rPr lang="es-MX" i="1" dirty="0" err="1">
                <a:latin typeface="KaTeX_Math"/>
              </a:rPr>
              <a:t>q</a:t>
            </a:r>
            <a:r>
              <a:rPr lang="es-MX" sz="2000" dirty="0" err="1"/>
              <a:t>i</a:t>
            </a:r>
            <a:r>
              <a:rPr lang="es-MX" dirty="0"/>
              <a:t> es:</a:t>
            </a:r>
            <a:endParaRPr lang="es-ES" dirty="0"/>
          </a:p>
        </p:txBody>
      </p:sp>
      <p:pic>
        <p:nvPicPr>
          <p:cNvPr id="7" name="Imagen 6">
            <a:extLst>
              <a:ext uri="{FF2B5EF4-FFF2-40B4-BE49-F238E27FC236}">
                <a16:creationId xmlns:a16="http://schemas.microsoft.com/office/drawing/2014/main" id="{F533BD7F-290B-465F-9A9E-D95760C8A794}"/>
              </a:ext>
            </a:extLst>
          </p:cNvPr>
          <p:cNvPicPr>
            <a:picLocks noChangeAspect="1"/>
          </p:cNvPicPr>
          <p:nvPr/>
        </p:nvPicPr>
        <p:blipFill>
          <a:blip r:embed="rId2"/>
          <a:stretch>
            <a:fillRect/>
          </a:stretch>
        </p:blipFill>
        <p:spPr>
          <a:xfrm>
            <a:off x="2921067" y="3614055"/>
            <a:ext cx="1615322" cy="1534891"/>
          </a:xfrm>
          <a:prstGeom prst="rect">
            <a:avLst/>
          </a:prstGeom>
        </p:spPr>
      </p:pic>
      <p:pic>
        <p:nvPicPr>
          <p:cNvPr id="8" name="Imagen 7">
            <a:extLst>
              <a:ext uri="{FF2B5EF4-FFF2-40B4-BE49-F238E27FC236}">
                <a16:creationId xmlns:a16="http://schemas.microsoft.com/office/drawing/2014/main" id="{BACAA9EF-BA2C-4AC1-A2B3-F12D7CD35210}"/>
              </a:ext>
            </a:extLst>
          </p:cNvPr>
          <p:cNvPicPr>
            <a:picLocks noChangeAspect="1"/>
          </p:cNvPicPr>
          <p:nvPr/>
        </p:nvPicPr>
        <p:blipFill>
          <a:blip r:embed="rId3"/>
          <a:stretch>
            <a:fillRect/>
          </a:stretch>
        </p:blipFill>
        <p:spPr>
          <a:xfrm>
            <a:off x="6973988" y="1579306"/>
            <a:ext cx="2972215" cy="1228896"/>
          </a:xfrm>
          <a:prstGeom prst="rect">
            <a:avLst/>
          </a:prstGeom>
        </p:spPr>
      </p:pic>
      <p:pic>
        <p:nvPicPr>
          <p:cNvPr id="9" name="Imagen 8">
            <a:extLst>
              <a:ext uri="{FF2B5EF4-FFF2-40B4-BE49-F238E27FC236}">
                <a16:creationId xmlns:a16="http://schemas.microsoft.com/office/drawing/2014/main" id="{A1C4242A-F3A6-44D2-AEB1-F6E941333195}"/>
              </a:ext>
            </a:extLst>
          </p:cNvPr>
          <p:cNvPicPr>
            <a:picLocks noChangeAspect="1"/>
          </p:cNvPicPr>
          <p:nvPr/>
        </p:nvPicPr>
        <p:blipFill>
          <a:blip r:embed="rId4"/>
          <a:stretch>
            <a:fillRect/>
          </a:stretch>
        </p:blipFill>
        <p:spPr>
          <a:xfrm>
            <a:off x="6683434" y="4943314"/>
            <a:ext cx="3553321" cy="1152686"/>
          </a:xfrm>
          <a:prstGeom prst="rect">
            <a:avLst/>
          </a:prstGeom>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B0B268-B6AB-43AB-B64E-13E51FEF24E3}"/>
              </a:ext>
            </a:extLst>
          </p:cNvPr>
          <p:cNvSpPr>
            <a:spLocks noGrp="1"/>
          </p:cNvSpPr>
          <p:nvPr>
            <p:ph type="title"/>
          </p:nvPr>
        </p:nvSpPr>
        <p:spPr/>
        <p:txBody>
          <a:bodyPr>
            <a:normAutofit/>
          </a:bodyPr>
          <a:lstStyle/>
          <a:p>
            <a:r>
              <a:rPr lang="es-MX" sz="4800" dirty="0"/>
              <a:t>DIRECCIÓN</a:t>
            </a:r>
          </a:p>
        </p:txBody>
      </p:sp>
      <p:sp>
        <p:nvSpPr>
          <p:cNvPr id="3" name="Marcador de contenido 2">
            <a:extLst>
              <a:ext uri="{FF2B5EF4-FFF2-40B4-BE49-F238E27FC236}">
                <a16:creationId xmlns:a16="http://schemas.microsoft.com/office/drawing/2014/main" id="{026F8321-86AD-4370-8C8A-4C585504A83A}"/>
              </a:ext>
            </a:extLst>
          </p:cNvPr>
          <p:cNvSpPr>
            <a:spLocks noGrp="1"/>
          </p:cNvSpPr>
          <p:nvPr>
            <p:ph idx="1"/>
          </p:nvPr>
        </p:nvSpPr>
        <p:spPr/>
        <p:txBody>
          <a:bodyPr/>
          <a:lstStyle/>
          <a:p>
            <a:r>
              <a:rPr lang="es-MX" dirty="0"/>
              <a:t>La dirección y sentido del vector campo eléctrico en un punto vienen dados por la dirección y sentido de la fuerza que experimentaría una carga positiva colocada en ese punto: si la carga fuente es positiva, el campo eléctrico generado será un vector dirigido hacia afuera y si es negativa, el campo estará dirigido hacia la carga:</a:t>
            </a:r>
          </a:p>
        </p:txBody>
      </p:sp>
      <p:pic>
        <p:nvPicPr>
          <p:cNvPr id="5" name="Imagen 4">
            <a:extLst>
              <a:ext uri="{FF2B5EF4-FFF2-40B4-BE49-F238E27FC236}">
                <a16:creationId xmlns:a16="http://schemas.microsoft.com/office/drawing/2014/main" id="{F8CF25A6-C27F-47BD-B33F-FE9083CDD2AF}"/>
              </a:ext>
            </a:extLst>
          </p:cNvPr>
          <p:cNvPicPr>
            <a:picLocks noChangeAspect="1"/>
          </p:cNvPicPr>
          <p:nvPr/>
        </p:nvPicPr>
        <p:blipFill>
          <a:blip r:embed="rId2"/>
          <a:stretch>
            <a:fillRect/>
          </a:stretch>
        </p:blipFill>
        <p:spPr>
          <a:xfrm>
            <a:off x="3112630" y="3789040"/>
            <a:ext cx="5953956" cy="2534004"/>
          </a:xfrm>
          <a:prstGeom prst="rect">
            <a:avLst/>
          </a:prstGeom>
        </p:spPr>
      </p:pic>
    </p:spTree>
    <p:extLst>
      <p:ext uri="{BB962C8B-B14F-4D97-AF65-F5344CB8AC3E}">
        <p14:creationId xmlns:p14="http://schemas.microsoft.com/office/powerpoint/2010/main" val="250688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1E8C8A1-F7EE-479D-A072-24CA17866A21}"/>
              </a:ext>
            </a:extLst>
          </p:cNvPr>
          <p:cNvPicPr>
            <a:picLocks noChangeAspect="1"/>
          </p:cNvPicPr>
          <p:nvPr/>
        </p:nvPicPr>
        <p:blipFill>
          <a:blip r:embed="rId2"/>
          <a:stretch>
            <a:fillRect/>
          </a:stretch>
        </p:blipFill>
        <p:spPr>
          <a:xfrm>
            <a:off x="1054983" y="1190312"/>
            <a:ext cx="10078857" cy="4477375"/>
          </a:xfrm>
          <a:prstGeom prst="rect">
            <a:avLst/>
          </a:prstGeom>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3D336-E060-4DD4-A3F3-12F6A39C01F5}"/>
              </a:ext>
            </a:extLst>
          </p:cNvPr>
          <p:cNvSpPr>
            <a:spLocks noGrp="1"/>
          </p:cNvSpPr>
          <p:nvPr>
            <p:ph type="title"/>
          </p:nvPr>
        </p:nvSpPr>
        <p:spPr>
          <a:xfrm>
            <a:off x="765821" y="620564"/>
            <a:ext cx="6192688" cy="4680644"/>
          </a:xfrm>
        </p:spPr>
        <p:txBody>
          <a:bodyPr>
            <a:noAutofit/>
          </a:bodyPr>
          <a:lstStyle/>
          <a:p>
            <a:r>
              <a:rPr lang="es-MX" sz="3600" dirty="0"/>
              <a:t>El campo eléctrico cumple el principio de superposición, por lo que el campo total en un punto es la suma vectorial de los campos eléctricos creados en ese mismo punto por cada una de las cargas fuente.</a:t>
            </a:r>
          </a:p>
        </p:txBody>
      </p:sp>
      <p:pic>
        <p:nvPicPr>
          <p:cNvPr id="2050" name="Picture 2" descr="SUPERPOSICIÓN DE LOS CAMPOS ELÉCTRICOS">
            <a:extLst>
              <a:ext uri="{FF2B5EF4-FFF2-40B4-BE49-F238E27FC236}">
                <a16:creationId xmlns:a16="http://schemas.microsoft.com/office/drawing/2014/main" id="{4AF540CE-E824-49D1-8D33-AF40844A7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556" y="1566818"/>
            <a:ext cx="4383849" cy="373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31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939122-2474-4F0A-8785-31064F4C1069}"/>
              </a:ext>
            </a:extLst>
          </p:cNvPr>
          <p:cNvSpPr>
            <a:spLocks noGrp="1"/>
          </p:cNvSpPr>
          <p:nvPr>
            <p:ph type="title"/>
          </p:nvPr>
        </p:nvSpPr>
        <p:spPr/>
        <p:txBody>
          <a:bodyPr>
            <a:normAutofit/>
          </a:bodyPr>
          <a:lstStyle/>
          <a:p>
            <a:r>
              <a:rPr lang="es-MX" sz="4800" dirty="0"/>
              <a:t>LINEAS DE CAMPO</a:t>
            </a:r>
          </a:p>
        </p:txBody>
      </p:sp>
      <p:sp>
        <p:nvSpPr>
          <p:cNvPr id="3" name="Marcador de contenido 2">
            <a:extLst>
              <a:ext uri="{FF2B5EF4-FFF2-40B4-BE49-F238E27FC236}">
                <a16:creationId xmlns:a16="http://schemas.microsoft.com/office/drawing/2014/main" id="{FECB0583-170D-47B9-8780-3AE70FFDDAC3}"/>
              </a:ext>
            </a:extLst>
          </p:cNvPr>
          <p:cNvSpPr>
            <a:spLocks noGrp="1"/>
          </p:cNvSpPr>
          <p:nvPr>
            <p:ph idx="1"/>
          </p:nvPr>
        </p:nvSpPr>
        <p:spPr>
          <a:xfrm>
            <a:off x="1522413" y="1904999"/>
            <a:ext cx="5436095" cy="4114801"/>
          </a:xfrm>
        </p:spPr>
        <p:txBody>
          <a:bodyPr>
            <a:normAutofit/>
          </a:bodyPr>
          <a:lstStyle/>
          <a:p>
            <a:r>
              <a:rPr lang="es-MX" sz="3200" dirty="0"/>
              <a:t>El concepto de líneas de campo (o líneas de fuerza) fue introducido por Michael Faraday (1791-1867). Son líneas imaginarias que ayudan a visualizar cómo va variando la dirección del campo eléctrico al pasar de un punto a otro del espacio.</a:t>
            </a:r>
          </a:p>
        </p:txBody>
      </p:sp>
      <p:pic>
        <p:nvPicPr>
          <p:cNvPr id="1026" name="Picture 2">
            <a:extLst>
              <a:ext uri="{FF2B5EF4-FFF2-40B4-BE49-F238E27FC236}">
                <a16:creationId xmlns:a16="http://schemas.microsoft.com/office/drawing/2014/main" id="{89771564-077A-49E8-B68B-E1D8930581D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332662" y="2295524"/>
            <a:ext cx="333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28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58FE43C-8299-4EC8-97FE-CE5411C287D6}"/>
              </a:ext>
            </a:extLst>
          </p:cNvPr>
          <p:cNvPicPr>
            <a:picLocks noChangeAspect="1"/>
          </p:cNvPicPr>
          <p:nvPr/>
        </p:nvPicPr>
        <p:blipFill>
          <a:blip r:embed="rId2"/>
          <a:stretch>
            <a:fillRect/>
          </a:stretch>
        </p:blipFill>
        <p:spPr>
          <a:xfrm>
            <a:off x="2516128" y="0"/>
            <a:ext cx="7156567" cy="6858000"/>
          </a:xfrm>
          <a:prstGeom prst="rect">
            <a:avLst/>
          </a:prstGeom>
        </p:spPr>
      </p:pic>
    </p:spTree>
    <p:extLst>
      <p:ext uri="{BB962C8B-B14F-4D97-AF65-F5344CB8AC3E}">
        <p14:creationId xmlns:p14="http://schemas.microsoft.com/office/powerpoint/2010/main" val="25448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9386B-5282-4793-9A0F-52512119F4AA}"/>
              </a:ext>
            </a:extLst>
          </p:cNvPr>
          <p:cNvSpPr>
            <a:spLocks noGrp="1"/>
          </p:cNvSpPr>
          <p:nvPr>
            <p:ph type="title"/>
          </p:nvPr>
        </p:nvSpPr>
        <p:spPr>
          <a:xfrm>
            <a:off x="1522413" y="10964"/>
            <a:ext cx="9144001" cy="1371600"/>
          </a:xfrm>
        </p:spPr>
        <p:txBody>
          <a:bodyPr>
            <a:normAutofit/>
          </a:bodyPr>
          <a:lstStyle/>
          <a:p>
            <a:r>
              <a:rPr lang="es-MX" sz="4800" dirty="0"/>
              <a:t>BLINDAJE ELÉCTRICO</a:t>
            </a:r>
          </a:p>
        </p:txBody>
      </p:sp>
      <p:sp>
        <p:nvSpPr>
          <p:cNvPr id="3" name="Marcador de contenido 2">
            <a:extLst>
              <a:ext uri="{FF2B5EF4-FFF2-40B4-BE49-F238E27FC236}">
                <a16:creationId xmlns:a16="http://schemas.microsoft.com/office/drawing/2014/main" id="{7D757C96-9266-4189-8CDF-E02AD8D704AD}"/>
              </a:ext>
            </a:extLst>
          </p:cNvPr>
          <p:cNvSpPr>
            <a:spLocks noGrp="1"/>
          </p:cNvSpPr>
          <p:nvPr>
            <p:ph idx="1"/>
          </p:nvPr>
        </p:nvSpPr>
        <p:spPr>
          <a:xfrm>
            <a:off x="1522413" y="1407096"/>
            <a:ext cx="9134391" cy="4114801"/>
          </a:xfrm>
        </p:spPr>
        <p:txBody>
          <a:bodyPr>
            <a:normAutofit fontScale="92500" lnSpcReduction="20000"/>
          </a:bodyPr>
          <a:lstStyle/>
          <a:p>
            <a:r>
              <a:rPr lang="es-MX" sz="3200" dirty="0"/>
              <a:t>Una diferencia importante entre campos eléctricos y gravitacionales es que los campos eléctricos se pueden confinar con diversos metales, mientras que los campos gravitacionales no. La cantidad de confinamiento, o blindaje, depende del material que se use para tal objetivo.</a:t>
            </a:r>
          </a:p>
          <a:p>
            <a:r>
              <a:rPr lang="es-MX" sz="3200" dirty="0"/>
              <a:t>Los metales pueden confinar por completo un campo eléctrico. Cuando no pasa corriente por un metal, el campo eléctrico en su interior es cero, independientemente de la intensidad de campo fuera de él.</a:t>
            </a:r>
          </a:p>
        </p:txBody>
      </p:sp>
      <p:pic>
        <p:nvPicPr>
          <p:cNvPr id="4" name="Imagen 3">
            <a:extLst>
              <a:ext uri="{FF2B5EF4-FFF2-40B4-BE49-F238E27FC236}">
                <a16:creationId xmlns:a16="http://schemas.microsoft.com/office/drawing/2014/main" id="{E3FE0215-7C83-4363-8CCD-F5B1A2461E61}"/>
              </a:ext>
            </a:extLst>
          </p:cNvPr>
          <p:cNvPicPr>
            <a:picLocks noChangeAspect="1"/>
          </p:cNvPicPr>
          <p:nvPr/>
        </p:nvPicPr>
        <p:blipFill>
          <a:blip r:embed="rId2"/>
          <a:stretch>
            <a:fillRect/>
          </a:stretch>
        </p:blipFill>
        <p:spPr>
          <a:xfrm>
            <a:off x="2405151" y="5229200"/>
            <a:ext cx="7378522" cy="2016224"/>
          </a:xfrm>
          <a:prstGeom prst="rect">
            <a:avLst/>
          </a:prstGeom>
        </p:spPr>
      </p:pic>
    </p:spTree>
    <p:extLst>
      <p:ext uri="{BB962C8B-B14F-4D97-AF65-F5344CB8AC3E}">
        <p14:creationId xmlns:p14="http://schemas.microsoft.com/office/powerpoint/2010/main" val="55820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288</TotalTime>
  <Words>605</Words>
  <Application>Microsoft Office PowerPoint</Application>
  <PresentationFormat>Personalizado</PresentationFormat>
  <Paragraphs>34</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Corbel</vt:lpstr>
      <vt:lpstr>KaTeX_Math</vt:lpstr>
      <vt:lpstr>Lato</vt:lpstr>
      <vt:lpstr>Túnel azul digital 16 × 9</vt:lpstr>
      <vt:lpstr>CAMPO ELÉCTRICO</vt:lpstr>
      <vt:lpstr>¿QUÉ ES EL CAMPO ELÉCTRICO?</vt:lpstr>
      <vt:lpstr>FORMULAS</vt:lpstr>
      <vt:lpstr>DIRECCIÓN</vt:lpstr>
      <vt:lpstr>Presentación de PowerPoint</vt:lpstr>
      <vt:lpstr>El campo eléctrico cumple el principio de superposición, por lo que el campo total en un punto es la suma vectorial de los campos eléctricos creados en ese mismo punto por cada una de las cargas fuente.</vt:lpstr>
      <vt:lpstr>LINEAS DE CAMPO</vt:lpstr>
      <vt:lpstr>Presentación de PowerPoint</vt:lpstr>
      <vt:lpstr>BLINDAJE ELÉCTRICO</vt:lpstr>
      <vt:lpstr>PROPIEDADES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CAMPO ELECTRICO</dc:title>
  <dc:creator>Angel Arellano</dc:creator>
  <cp:lastModifiedBy>Angel Arellano</cp:lastModifiedBy>
  <cp:revision>11</cp:revision>
  <dcterms:created xsi:type="dcterms:W3CDTF">2021-05-12T22:29:27Z</dcterms:created>
  <dcterms:modified xsi:type="dcterms:W3CDTF">2021-05-13T03:18:14Z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