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55"/>
  </p:notesMasterIdLst>
  <p:sldIdLst>
    <p:sldId id="302" r:id="rId17"/>
    <p:sldId id="628" r:id="rId18"/>
    <p:sldId id="634" r:id="rId19"/>
    <p:sldId id="314" r:id="rId20"/>
    <p:sldId id="261" r:id="rId21"/>
    <p:sldId id="267" r:id="rId22"/>
    <p:sldId id="275" r:id="rId23"/>
    <p:sldId id="315" r:id="rId24"/>
    <p:sldId id="273" r:id="rId25"/>
    <p:sldId id="317" r:id="rId26"/>
    <p:sldId id="308" r:id="rId27"/>
    <p:sldId id="274" r:id="rId28"/>
    <p:sldId id="309" r:id="rId29"/>
    <p:sldId id="310" r:id="rId30"/>
    <p:sldId id="312" r:id="rId31"/>
    <p:sldId id="311" r:id="rId32"/>
    <p:sldId id="313" r:id="rId33"/>
    <p:sldId id="303" r:id="rId34"/>
    <p:sldId id="278" r:id="rId35"/>
    <p:sldId id="305" r:id="rId36"/>
    <p:sldId id="279" r:id="rId37"/>
    <p:sldId id="306" r:id="rId38"/>
    <p:sldId id="307" r:id="rId39"/>
    <p:sldId id="281" r:id="rId40"/>
    <p:sldId id="285" r:id="rId41"/>
    <p:sldId id="282" r:id="rId42"/>
    <p:sldId id="283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/>
    <p:restoredTop sz="90884"/>
  </p:normalViewPr>
  <p:slideViewPr>
    <p:cSldViewPr snapToGrid="0">
      <p:cViewPr varScale="1">
        <p:scale>
          <a:sx n="100" d="100"/>
          <a:sy n="100" d="100"/>
        </p:scale>
        <p:origin x="1448" y="17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tableStyles" Target="tableStyles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0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181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10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152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11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21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12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9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13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99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14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2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15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25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16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6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F86BF-A942-7143-864D-20AE1FEA9006}" type="slidenum">
              <a:rPr lang="es-ES"/>
              <a:pPr/>
              <a:t>17</a:t>
            </a:fld>
            <a:endParaRPr lang="es-E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448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18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0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19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96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520D-A947-4241-8F9A-5E1E8E7D5EAB}" type="slidenum">
              <a:rPr lang="en-US"/>
              <a:pPr/>
              <a:t>2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5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F98F-97FA-164C-B8CE-1EC3778C90BB}" type="slidenum">
              <a:rPr lang="es-ES"/>
              <a:pPr/>
              <a:t>20</a:t>
            </a:fld>
            <a:endParaRPr lang="es-E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601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21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01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22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710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739A4-4E6C-BE48-8EC3-69376ACF593B}" type="slidenum">
              <a:rPr lang="es-ES"/>
              <a:pPr/>
              <a:t>23</a:t>
            </a:fld>
            <a:endParaRPr lang="es-E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396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901E6-C7AA-BA4B-B93E-5F2D07A80782}" type="slidenum">
              <a:rPr lang="es-ES"/>
              <a:pPr/>
              <a:t>24</a:t>
            </a:fld>
            <a:endParaRPr lang="es-E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0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46B2E-E4F7-D448-96E4-D8929785A8BB}" type="slidenum">
              <a:rPr lang="es-ES"/>
              <a:pPr/>
              <a:t>25</a:t>
            </a:fld>
            <a:endParaRPr lang="es-E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3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42774-FDF1-B043-B6E9-3EBBC8C47968}" type="slidenum">
              <a:rPr lang="es-ES"/>
              <a:pPr/>
              <a:t>26</a:t>
            </a:fld>
            <a:endParaRPr lang="es-E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68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EB5C-C7EE-104C-B908-987889DEFF69}" type="slidenum">
              <a:rPr lang="es-ES"/>
              <a:pPr/>
              <a:t>27</a:t>
            </a:fld>
            <a:endParaRPr lang="es-E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EB599-AF12-7949-A624-FACE80D3DB13}" type="slidenum">
              <a:rPr lang="es-ES"/>
              <a:pPr/>
              <a:t>28</a:t>
            </a:fld>
            <a:endParaRPr lang="es-E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B0F9A-CCFD-FE44-BD4C-F19DBF468DDE}" type="slidenum">
              <a:rPr lang="es-ES"/>
              <a:pPr/>
              <a:t>29</a:t>
            </a:fld>
            <a:endParaRPr lang="es-E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1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8422D4-5771-904F-A5C6-7670D430FD93}" type="slidenum">
              <a:rPr lang="en-US"/>
              <a:pPr/>
              <a:t>3</a:t>
            </a:fld>
            <a:endParaRPr lang="en-US"/>
          </a:p>
        </p:txBody>
      </p:sp>
      <p:sp>
        <p:nvSpPr>
          <p:cNvPr id="133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9EEB8-6B72-5A43-8E60-C31B09886038}" type="slidenum">
              <a:rPr lang="es-ES"/>
              <a:pPr/>
              <a:t>30</a:t>
            </a:fld>
            <a:endParaRPr lang="es-E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184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94953-AA10-3248-9F10-DF36EA197F75}" type="slidenum">
              <a:rPr lang="es-ES"/>
              <a:pPr/>
              <a:t>31</a:t>
            </a:fld>
            <a:endParaRPr lang="es-E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293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E3352-3A53-5740-B710-9625D3BA63BC}" type="slidenum">
              <a:rPr lang="es-ES"/>
              <a:pPr/>
              <a:t>32</a:t>
            </a:fld>
            <a:endParaRPr lang="es-E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99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3F53A-4E26-E04E-955A-A6588D791435}" type="slidenum">
              <a:rPr lang="es-ES"/>
              <a:pPr/>
              <a:t>33</a:t>
            </a:fld>
            <a:endParaRPr lang="es-E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7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B96D1-9C29-564B-B669-0B73B3D1150F}" type="slidenum">
              <a:rPr lang="es-ES"/>
              <a:pPr/>
              <a:t>34</a:t>
            </a:fld>
            <a:endParaRPr lang="es-E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00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44111E-4C02-1942-B5CB-8D765ABED129}" type="slidenum">
              <a:rPr lang="es-ES"/>
              <a:pPr/>
              <a:t>35</a:t>
            </a:fld>
            <a:endParaRPr lang="es-E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474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E8F71-34F6-9D4C-8554-4E7A8BE0549E}" type="slidenum">
              <a:rPr lang="es-ES"/>
              <a:pPr/>
              <a:t>36</a:t>
            </a:fld>
            <a:endParaRPr lang="es-E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1300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BD032-7C26-3C48-8844-4C4D376654E6}" type="slidenum">
              <a:rPr lang="es-ES"/>
              <a:pPr/>
              <a:t>37</a:t>
            </a:fld>
            <a:endParaRPr lang="es-E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289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585CF-61B0-F940-8B10-01B6D9561DA2}" type="slidenum">
              <a:rPr lang="es-ES"/>
              <a:pPr/>
              <a:t>38</a:t>
            </a:fld>
            <a:endParaRPr lang="es-E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10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4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01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E5E04-752C-874E-A981-0729038D6728}" type="slidenum">
              <a:rPr lang="es-ES"/>
              <a:pPr/>
              <a:t>5</a:t>
            </a:fld>
            <a:endParaRPr lang="es-E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9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5F754-0424-7B44-9D45-08BE13480C47}" type="slidenum">
              <a:rPr lang="es-ES"/>
              <a:pPr/>
              <a:t>6</a:t>
            </a:fld>
            <a:endParaRPr lang="es-E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29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7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82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AAA1B-B290-6D4E-8B87-72AA447AC380}" type="slidenum">
              <a:rPr lang="es-ES"/>
              <a:pPr/>
              <a:t>8</a:t>
            </a:fld>
            <a:endParaRPr lang="es-E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62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7FB6-8586-1E47-AAA4-6EDB0CE26F1C}" type="slidenum">
              <a:rPr lang="es-ES"/>
              <a:pPr/>
              <a:t>9</a:t>
            </a:fld>
            <a:endParaRPr lang="es-E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3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5.emf"/><Relationship Id="rId4" Type="http://schemas.openxmlformats.org/officeDocument/2006/relationships/image" Target="../media/image11.png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38.emf"/><Relationship Id="rId10" Type="http://schemas.openxmlformats.org/officeDocument/2006/relationships/image" Target="../media/image33.png"/><Relationship Id="rId4" Type="http://schemas.openxmlformats.org/officeDocument/2006/relationships/image" Target="../media/image37.emf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11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4.w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70.wmf"/><Relationship Id="rId9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wmf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6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6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(Transparencias originales de Marcelo Guarini)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n-US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854934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Teoría Transformada de Fourier en 1D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6921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EA16A-1534-C34B-B356-187F73E0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993" y="4763423"/>
            <a:ext cx="2640825" cy="10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BA102E-0222-604D-AE61-14F353417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0264" y="2748623"/>
            <a:ext cx="546100" cy="609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72510D-738D-0447-B2C7-F8ECBA7FF329}"/>
              </a:ext>
            </a:extLst>
          </p:cNvPr>
          <p:cNvCxnSpPr/>
          <p:nvPr/>
        </p:nvCxnSpPr>
        <p:spPr bwMode="auto">
          <a:xfrm>
            <a:off x="5715000" y="3556000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181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38500"/>
            <a:ext cx="8699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C0743-0E70-2B4F-9EF4-29156196B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7" y="3757717"/>
            <a:ext cx="773449" cy="266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89772-0238-364E-B2C1-F5A185A1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46" y="4590911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3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8378916-002B-E041-A203-485E7FBEA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5D5E750-ED96-5D4E-81ED-14B3E2CBD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3459C8F-8823-1E49-A580-E44AA08B9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4328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8957F61-2D48-6C45-B9A1-A3CFE310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2959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5EE29486-509B-0944-8B64-00B33947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4131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21" name="Line 38">
            <a:extLst>
              <a:ext uri="{FF2B5EF4-FFF2-40B4-BE49-F238E27FC236}">
                <a16:creationId xmlns:a16="http://schemas.microsoft.com/office/drawing/2014/main" id="{A34EE889-C471-9045-8A61-34D296BDB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194" y="377732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AF0D084-9C6A-2245-9E9F-FDFC31FB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F92E29-5FC0-6A4E-B3FF-D4EE749F3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41EE2-CC74-DB46-B668-B49768A9B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39" y="2748623"/>
            <a:ext cx="685800" cy="596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4FE66A-79A7-7642-BCC4-8EDE1F90D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110" y="2767673"/>
            <a:ext cx="1143000" cy="584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8DA14-C653-EB4F-B455-5AABF1057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605" y="4465370"/>
            <a:ext cx="279400" cy="444500"/>
          </a:xfrm>
          <a:prstGeom prst="rect">
            <a:avLst/>
          </a:prstGeom>
        </p:spPr>
      </p:pic>
      <p:grpSp>
        <p:nvGrpSpPr>
          <p:cNvPr id="18" name="Group 36">
            <a:extLst>
              <a:ext uri="{FF2B5EF4-FFF2-40B4-BE49-F238E27FC236}">
                <a16:creationId xmlns:a16="http://schemas.microsoft.com/office/drawing/2014/main" id="{E2699BB9-E149-4640-87B6-377918C81D1E}"/>
              </a:ext>
            </a:extLst>
          </p:cNvPr>
          <p:cNvGrpSpPr>
            <a:grpSpLocks/>
          </p:cNvGrpSpPr>
          <p:nvPr/>
        </p:nvGrpSpPr>
        <p:grpSpPr bwMode="auto">
          <a:xfrm>
            <a:off x="6084884" y="3920858"/>
            <a:ext cx="2305050" cy="754062"/>
            <a:chOff x="597" y="191"/>
            <a:chExt cx="4764" cy="3756"/>
          </a:xfrm>
        </p:grpSpPr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658C37CF-3429-4F4B-8ABA-E5FB84AB0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AD24CDEC-8E01-2446-BC76-651C1B9CC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5BBFC007-C3FB-C541-9894-DEEDE482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F476EE6F-E9EF-A94E-881E-57FC27774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2B83C6FA-2AE9-B442-87CE-AB858CC0A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E027C2D5-B957-EF45-AA21-4FAD85CD0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5399D7B3-4431-6642-B5D8-851233CFD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67727052-9BFD-784E-BCDC-C10CD5AC0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899AEC8-68B3-0748-A954-22805B03F1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8278" y="3439054"/>
            <a:ext cx="1141965" cy="437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71E4B7-3116-3C41-8E52-1AA61179F2CF}"/>
              </a:ext>
            </a:extLst>
          </p:cNvPr>
          <p:cNvSpPr txBox="1"/>
          <p:nvPr/>
        </p:nvSpPr>
        <p:spPr>
          <a:xfrm>
            <a:off x="7844187" y="478015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4114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3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grpSp>
        <p:nvGrpSpPr>
          <p:cNvPr id="22" name="Group 36">
            <a:extLst>
              <a:ext uri="{FF2B5EF4-FFF2-40B4-BE49-F238E27FC236}">
                <a16:creationId xmlns:a16="http://schemas.microsoft.com/office/drawing/2014/main" id="{A868355C-3C51-5348-8755-B55133506AEC}"/>
              </a:ext>
            </a:extLst>
          </p:cNvPr>
          <p:cNvGrpSpPr>
            <a:grpSpLocks/>
          </p:cNvGrpSpPr>
          <p:nvPr/>
        </p:nvGrpSpPr>
        <p:grpSpPr bwMode="auto">
          <a:xfrm>
            <a:off x="1390091" y="5970454"/>
            <a:ext cx="2305050" cy="754062"/>
            <a:chOff x="597" y="191"/>
            <a:chExt cx="4764" cy="3756"/>
          </a:xfrm>
        </p:grpSpPr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C98F90A1-0DE3-C44F-A3AD-D0267B7EC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2BF0BB68-6096-054D-827B-F4CDDC771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004EA077-F98E-ED4B-B0B6-8D982778C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5AB57084-63A1-404D-927F-754BC669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C018ECEB-F680-374E-8BA0-DC95DD917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8" name="Freeform 42">
              <a:extLst>
                <a:ext uri="{FF2B5EF4-FFF2-40B4-BE49-F238E27FC236}">
                  <a16:creationId xmlns:a16="http://schemas.microsoft.com/office/drawing/2014/main" id="{54132230-83E2-B149-8A36-4EBA9FA98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9" name="Freeform 43">
              <a:extLst>
                <a:ext uri="{FF2B5EF4-FFF2-40B4-BE49-F238E27FC236}">
                  <a16:creationId xmlns:a16="http://schemas.microsoft.com/office/drawing/2014/main" id="{725DBE9B-98C9-8146-A1E0-6A32FD8A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30" name="Freeform 44">
              <a:extLst>
                <a:ext uri="{FF2B5EF4-FFF2-40B4-BE49-F238E27FC236}">
                  <a16:creationId xmlns:a16="http://schemas.microsoft.com/office/drawing/2014/main" id="{422077A9-6097-3548-95A5-13D71F2D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863DC-BFCA-7045-9987-3241DB28E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457" y="5503220"/>
            <a:ext cx="929971" cy="510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A449B0-901B-724A-A3C8-76A3AB4DE32C}"/>
              </a:ext>
            </a:extLst>
          </p:cNvPr>
          <p:cNvSpPr txBox="1"/>
          <p:nvPr/>
        </p:nvSpPr>
        <p:spPr>
          <a:xfrm>
            <a:off x="3257083" y="685096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latin typeface="Consolas" panose="020B0609020204030204" pitchFamily="49" charset="0"/>
                <a:cs typeface="Consolas" panose="020B0609020204030204" pitchFamily="49" charset="0"/>
              </a:rPr>
              <a:t>(real)</a:t>
            </a:r>
          </a:p>
        </p:txBody>
      </p:sp>
    </p:spTree>
    <p:extLst>
      <p:ext uri="{BB962C8B-B14F-4D97-AF65-F5344CB8AC3E}">
        <p14:creationId xmlns:p14="http://schemas.microsoft.com/office/powerpoint/2010/main" val="22628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Fourier de un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61102-C406-5647-807E-7318F394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2444750"/>
            <a:ext cx="7950200" cy="1079500"/>
          </a:xfrm>
          <a:prstGeom prst="rect">
            <a:avLst/>
          </a:prstGeom>
        </p:spPr>
      </p:pic>
      <p:sp>
        <p:nvSpPr>
          <p:cNvPr id="11" name="Line 12">
            <a:extLst>
              <a:ext uri="{FF2B5EF4-FFF2-40B4-BE49-F238E27FC236}">
                <a16:creationId xmlns:a16="http://schemas.microsoft.com/office/drawing/2014/main" id="{6FBB91A9-D877-D540-B8A5-C587097A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08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C0EDF78-E319-5649-97E4-8DD868E888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4694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0525839-18E4-FB4A-973A-E1B18288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983" y="636018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0569703-5EDC-A044-BDA1-EFC690752F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5869" y="499176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9E6F053-DCBF-384F-B89C-36441AF6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2" y="616333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16" name="Line 38">
            <a:extLst>
              <a:ext uri="{FF2B5EF4-FFF2-40B4-BE49-F238E27FC236}">
                <a16:creationId xmlns:a16="http://schemas.microsoft.com/office/drawing/2014/main" id="{27CE6D96-8D4D-0D45-95FA-5ED3E083D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7139" y="5773372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1D0638-4EF8-144D-9378-58C77BEA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457" y="5747410"/>
            <a:ext cx="641964" cy="328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A3EFD-78F4-FD42-BC7D-4F684C6C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055" y="6276686"/>
            <a:ext cx="266700" cy="266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EADAF2-248E-3D4C-B968-6130D2E55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39" y="4780623"/>
            <a:ext cx="6858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17AD1-803B-C642-BFAC-E23D83FAE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190" y="6451586"/>
            <a:ext cx="515907" cy="4598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01EF5E6-E125-B149-BE65-C053F7256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034" y="4780623"/>
            <a:ext cx="675971" cy="6296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ECB906E-D2CC-6F44-AE3C-0FC28A631ABD}"/>
              </a:ext>
            </a:extLst>
          </p:cNvPr>
          <p:cNvSpPr txBox="1"/>
          <p:nvPr/>
        </p:nvSpPr>
        <p:spPr>
          <a:xfrm>
            <a:off x="5209885" y="3810000"/>
            <a:ext cx="3161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_tradnl" dirty="0"/>
              <a:t>Para              ,   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AE8A01D-7EF7-CE42-9BBD-F6FE4D5341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4103" y="3923185"/>
            <a:ext cx="1320800" cy="393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7804879-B355-8C43-A6CA-C9D9329EB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1721" y="3846985"/>
            <a:ext cx="1574800" cy="4699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BBD9D5-5329-6E42-BEC4-F74CDCD5A655}"/>
              </a:ext>
            </a:extLst>
          </p:cNvPr>
          <p:cNvCxnSpPr/>
          <p:nvPr/>
        </p:nvCxnSpPr>
        <p:spPr bwMode="auto">
          <a:xfrm>
            <a:off x="1359933" y="5798772"/>
            <a:ext cx="2552700" cy="0"/>
          </a:xfrm>
          <a:prstGeom prst="line">
            <a:avLst/>
          </a:prstGeom>
          <a:solidFill>
            <a:srgbClr val="CCCC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62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08B53-49ED-1845-A582-C3D3FAC5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2095500"/>
            <a:ext cx="5880100" cy="93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4692EC-EF0D-824A-B3A2-30C70E3F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3467100"/>
            <a:ext cx="61722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23B71-3929-0F48-B4C3-FA02E34CB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4838700"/>
            <a:ext cx="2565400" cy="469900"/>
          </a:xfrm>
          <a:prstGeom prst="rect">
            <a:avLst/>
          </a:prstGeom>
        </p:spPr>
      </p:pic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3509" y="64493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65098F4-68F4-BC4D-8325-FED2F484AB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920" y="7137400"/>
            <a:ext cx="279400" cy="4445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6592888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309" y="6436653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394F118-4FBF-2D43-8B07-C89ED5DB2D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1720" y="7124700"/>
            <a:ext cx="279400" cy="44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62609-7D74-9749-958F-6E0A80C2F809}"/>
              </a:ext>
            </a:extLst>
          </p:cNvPr>
          <p:cNvSpPr txBox="1"/>
          <p:nvPr/>
        </p:nvSpPr>
        <p:spPr>
          <a:xfrm>
            <a:off x="2105478" y="6997125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171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un </a:t>
            </a:r>
            <a:r>
              <a:rPr lang="en-US" dirty="0" err="1"/>
              <a:t>Coseno</a:t>
            </a:r>
            <a:endParaRPr lang="en-US" dirty="0"/>
          </a:p>
        </p:txBody>
      </p:sp>
      <p:sp>
        <p:nvSpPr>
          <p:cNvPr id="31" name="Line 12">
            <a:extLst>
              <a:ext uri="{FF2B5EF4-FFF2-40B4-BE49-F238E27FC236}">
                <a16:creationId xmlns:a16="http://schemas.microsoft.com/office/drawing/2014/main" id="{7E3EDF56-B945-CE40-AAE9-D6FD2DD6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6123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13">
            <a:extLst>
              <a:ext uri="{FF2B5EF4-FFF2-40B4-BE49-F238E27FC236}">
                <a16:creationId xmlns:a16="http://schemas.microsoft.com/office/drawing/2014/main" id="{8C3C059A-3660-8C42-AAD2-38A395E2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9009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A4579ACF-2E0C-F441-9745-6C53D9017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298" y="700021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E9B1DA80-6A57-824A-9D2B-A616DB59D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0184" y="563179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E6B08F4F-893B-A04B-8567-2991FC73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7" y="6803365"/>
            <a:ext cx="298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 dirty="0">
                <a:latin typeface="Times" pitchFamily="2" charset="0"/>
              </a:rPr>
              <a:t>t</a:t>
            </a:r>
            <a:endParaRPr lang="es-ES" i="1" u="none" dirty="0">
              <a:latin typeface="Times" pitchFamily="2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AEFD71CC-C6AD-A44A-9DEA-C53A8DCA8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63" y="64128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072D5A4-E6CA-114D-9C9D-458C5106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772" y="6387440"/>
            <a:ext cx="641964" cy="3286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9A0D28-6BFF-594E-B6AA-7A116C4F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70" y="6916716"/>
            <a:ext cx="266700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2A7C0B-894F-6A43-AF14-1437499D2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754" y="5420653"/>
            <a:ext cx="685800" cy="596900"/>
          </a:xfrm>
          <a:prstGeom prst="rect">
            <a:avLst/>
          </a:prstGeom>
        </p:spPr>
      </p:pic>
      <p:grpSp>
        <p:nvGrpSpPr>
          <p:cNvPr id="43" name="Group 36">
            <a:extLst>
              <a:ext uri="{FF2B5EF4-FFF2-40B4-BE49-F238E27FC236}">
                <a16:creationId xmlns:a16="http://schemas.microsoft.com/office/drawing/2014/main" id="{4D433612-F0D7-8D40-8D5A-8D2E14EE0D8D}"/>
              </a:ext>
            </a:extLst>
          </p:cNvPr>
          <p:cNvGrpSpPr>
            <a:grpSpLocks/>
          </p:cNvGrpSpPr>
          <p:nvPr/>
        </p:nvGrpSpPr>
        <p:grpSpPr bwMode="auto">
          <a:xfrm>
            <a:off x="1605277" y="6551752"/>
            <a:ext cx="2305050" cy="754062"/>
            <a:chOff x="597" y="191"/>
            <a:chExt cx="4764" cy="3756"/>
          </a:xfrm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2667B9-62C0-7F42-ABC5-8419B5E1B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1B7EB15-B504-624C-8F03-0EFBA2FC7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8CC8D6E-F9FB-224F-AAA8-E64E485D0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0FD096DC-411C-EE47-9501-43431DD1D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2B01458-C528-C446-90B0-7AB4E63C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01C9B9F-DF0A-1243-AC1D-9C8EA6788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3CBE4F6-10FF-514D-965A-DFCC8C54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B316070-343F-0F41-8192-2C1907B3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53" name="Line 38">
            <a:extLst>
              <a:ext uri="{FF2B5EF4-FFF2-40B4-BE49-F238E27FC236}">
                <a16:creationId xmlns:a16="http://schemas.microsoft.com/office/drawing/2014/main" id="{26FE2332-E9F6-E942-8841-0E2059941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9263" y="6400140"/>
            <a:ext cx="0" cy="5762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566D736-7109-7241-8715-FE46A88A5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5523" y="5564140"/>
            <a:ext cx="675971" cy="629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D7D57-41B7-8B47-A9FE-93430B1D3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570" y="2100263"/>
            <a:ext cx="29591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07078-6887-714A-A3A2-1D8619A77A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442" y="3085405"/>
            <a:ext cx="66167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800FE-62E6-CE42-94FD-1CE4E294C8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3936" y="7107206"/>
            <a:ext cx="379738" cy="3365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121EB0-6154-814A-A501-D7FD89F18367}"/>
              </a:ext>
            </a:extLst>
          </p:cNvPr>
          <p:cNvSpPr txBox="1"/>
          <p:nvPr/>
        </p:nvSpPr>
        <p:spPr>
          <a:xfrm>
            <a:off x="6324636" y="697233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-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CABA669-087E-584C-89D7-A544F6885E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8437" y="7144320"/>
            <a:ext cx="379738" cy="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94C7E-5AF2-2B4F-9EE6-7DB373E0D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47535"/>
          <a:stretch/>
        </p:blipFill>
        <p:spPr bwMode="auto">
          <a:xfrm>
            <a:off x="495300" y="4336472"/>
            <a:ext cx="9169400" cy="244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AA2868-B90D-E34A-BDF1-8828E1FCD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" b="63290"/>
          <a:stretch/>
        </p:blipFill>
        <p:spPr bwMode="auto">
          <a:xfrm>
            <a:off x="495300" y="1968500"/>
            <a:ext cx="91694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58CC7-23B2-8144-BDA8-B928356CF4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6" r="1"/>
          <a:stretch/>
        </p:blipFill>
        <p:spPr>
          <a:xfrm>
            <a:off x="4821105" y="4836256"/>
            <a:ext cx="441589" cy="3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01900"/>
            <a:ext cx="91694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C8F372-721C-3240-AE1A-3476DDD6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7" y="5491124"/>
            <a:ext cx="566740" cy="230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3" name="Line 3"/>
          <p:cNvSpPr>
            <a:spLocks noChangeShapeType="1"/>
          </p:cNvSpPr>
          <p:nvPr/>
        </p:nvSpPr>
        <p:spPr bwMode="auto">
          <a:xfrm flipV="1">
            <a:off x="3959931" y="1730376"/>
            <a:ext cx="0" cy="312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4" name="Line 4"/>
          <p:cNvSpPr>
            <a:spLocks noChangeShapeType="1"/>
          </p:cNvSpPr>
          <p:nvPr/>
        </p:nvSpPr>
        <p:spPr bwMode="auto">
          <a:xfrm>
            <a:off x="1959681" y="4690181"/>
            <a:ext cx="65599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sp>
        <p:nvSpPr>
          <p:cNvPr id="1346565" name="Line 5"/>
          <p:cNvSpPr>
            <a:spLocks noChangeShapeType="1"/>
          </p:cNvSpPr>
          <p:nvPr/>
        </p:nvSpPr>
        <p:spPr bwMode="auto">
          <a:xfrm flipH="1" flipV="1">
            <a:off x="5545490" y="2049638"/>
            <a:ext cx="14273" cy="264054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 dirty="0"/>
          </a:p>
        </p:txBody>
      </p:sp>
      <p:graphicFrame>
        <p:nvGraphicFramePr>
          <p:cNvPr id="134656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720293" y="3490737"/>
          <a:ext cx="1278819" cy="490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596880" imgH="228600" progId="Equation.3">
                  <p:embed/>
                </p:oleObj>
              </mc:Choice>
              <mc:Fallback>
                <p:oleObj name="Ecuación" r:id="rId3" imgW="596880" imgH="228600" progId="Equation.3">
                  <p:embed/>
                  <p:pic>
                    <p:nvPicPr>
                      <p:cNvPr id="134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293" y="3490737"/>
                        <a:ext cx="1278819" cy="490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67" name="Text Box 7"/>
          <p:cNvSpPr txBox="1">
            <a:spLocks noChangeArrowheads="1"/>
          </p:cNvSpPr>
          <p:nvPr/>
        </p:nvSpPr>
        <p:spPr bwMode="auto">
          <a:xfrm>
            <a:off x="3799417" y="4930070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 sz="3556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6568" name="Object 8"/>
          <p:cNvGraphicFramePr>
            <a:graphicFrameLocks noChangeAspect="1"/>
          </p:cNvGraphicFramePr>
          <p:nvPr/>
        </p:nvGraphicFramePr>
        <p:xfrm>
          <a:off x="5399265" y="4760737"/>
          <a:ext cx="354541" cy="488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64880" imgH="228600" progId="Equation.3">
                  <p:embed/>
                </p:oleObj>
              </mc:Choice>
              <mc:Fallback>
                <p:oleObj name="Ecuación" r:id="rId5" imgW="164880" imgH="228600" progId="Equation.3">
                  <p:embed/>
                  <p:pic>
                    <p:nvPicPr>
                      <p:cNvPr id="13465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265" y="4760737"/>
                        <a:ext cx="354541" cy="488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8876" y="5649736"/>
          <a:ext cx="8161513" cy="13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2857320" imgH="469800" progId="Equation.3">
                  <p:embed/>
                </p:oleObj>
              </mc:Choice>
              <mc:Fallback>
                <p:oleObj name="Ecuación" r:id="rId7" imgW="2857320" imgH="469800" progId="Equation.3">
                  <p:embed/>
                  <p:pic>
                    <p:nvPicPr>
                      <p:cNvPr id="13465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6" y="5649736"/>
                        <a:ext cx="8161513" cy="13405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0" name="Freeform 10"/>
          <p:cNvSpPr>
            <a:spLocks/>
          </p:cNvSpPr>
          <p:nvPr/>
        </p:nvSpPr>
        <p:spPr bwMode="auto">
          <a:xfrm>
            <a:off x="1880306" y="2450043"/>
            <a:ext cx="6720417" cy="1654528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 sz="3556"/>
          </a:p>
        </p:txBody>
      </p:sp>
      <p:graphicFrame>
        <p:nvGraphicFramePr>
          <p:cNvPr id="13465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090813"/>
              </p:ext>
            </p:extLst>
          </p:nvPr>
        </p:nvGraphicFramePr>
        <p:xfrm>
          <a:off x="2958910" y="1749780"/>
          <a:ext cx="911931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342720" imgH="203040" progId="Equation.3">
                  <p:embed/>
                </p:oleObj>
              </mc:Choice>
              <mc:Fallback>
                <p:oleObj name="Ecuación" r:id="rId9" imgW="342720" imgH="203040" progId="Equation.3">
                  <p:embed/>
                  <p:pic>
                    <p:nvPicPr>
                      <p:cNvPr id="13465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910" y="1749780"/>
                        <a:ext cx="911931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2" name="Text Box 12"/>
          <p:cNvSpPr txBox="1">
            <a:spLocks noChangeArrowheads="1"/>
          </p:cNvSpPr>
          <p:nvPr/>
        </p:nvSpPr>
        <p:spPr bwMode="auto">
          <a:xfrm>
            <a:off x="8680098" y="4450292"/>
            <a:ext cx="331611" cy="6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3556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sz="3556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" name="Line 1">
            <a:extLst>
              <a:ext uri="{FF2B5EF4-FFF2-40B4-BE49-F238E27FC236}">
                <a16:creationId xmlns:a16="http://schemas.microsoft.com/office/drawing/2014/main" id="{F9948D5B-0754-204E-A1AE-8334C0988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C386F82-49F1-2441-94B9-2B4ADCD5D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500" y="254000"/>
            <a:ext cx="9271000" cy="1092200"/>
          </a:xfrm>
          <a:ln/>
        </p:spPr>
        <p:txBody>
          <a:bodyPr/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Impulso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BA3FBD-AE44-584D-B516-8F7758538419}"/>
              </a:ext>
            </a:extLst>
          </p:cNvPr>
          <p:cNvGrpSpPr/>
          <p:nvPr/>
        </p:nvGrpSpPr>
        <p:grpSpPr>
          <a:xfrm>
            <a:off x="5474050" y="1980143"/>
            <a:ext cx="1286407" cy="630413"/>
            <a:chOff x="5474050" y="1980143"/>
            <a:chExt cx="1286407" cy="63041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128B7A7-C131-174F-ADE5-CE574D96AAF6}"/>
                </a:ext>
              </a:extLst>
            </p:cNvPr>
            <p:cNvSpPr/>
            <p:nvPr/>
          </p:nvSpPr>
          <p:spPr bwMode="auto">
            <a:xfrm>
              <a:off x="5474050" y="2450043"/>
              <a:ext cx="174803" cy="160513"/>
            </a:xfrm>
            <a:prstGeom prst="ellipse">
              <a:avLst/>
            </a:prstGeom>
            <a:solidFill>
              <a:srgbClr val="CCCCCC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_tradnl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F796B3-A6BB-4F4C-86DF-940315E0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19057" y="1980143"/>
              <a:ext cx="1041400" cy="4699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AEFE28-35B0-6049-9459-AF753C10DE41}"/>
              </a:ext>
            </a:extLst>
          </p:cNvPr>
          <p:cNvGrpSpPr/>
          <p:nvPr/>
        </p:nvGrpSpPr>
        <p:grpSpPr>
          <a:xfrm>
            <a:off x="1121808" y="2959760"/>
            <a:ext cx="7416800" cy="1756350"/>
            <a:chOff x="626508" y="2959760"/>
            <a:chExt cx="7416800" cy="1756350"/>
          </a:xfrm>
        </p:grpSpPr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7CC3BD25-6DF4-BB43-AEC6-697D8588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599E17AE-FD98-E748-B5D7-C770747B4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2C77C37C-2FC6-5D4D-983C-5F724A70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7E2B3468-E369-7640-ACE9-E6D4BB4E5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2A8932C5-B429-9644-9E48-1C97F3C01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672" y="4131335"/>
              <a:ext cx="2984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>
                  <a:latin typeface="Times" pitchFamily="2" charset="0"/>
                </a:rPr>
                <a:t>t</a:t>
              </a:r>
              <a:endParaRPr lang="es-ES" i="1" u="none" dirty="0">
                <a:latin typeface="Times" pitchFamily="2" charset="0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2E2A0384-992B-5749-B9FA-FD35B32E8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314B0E17-487E-CA48-B585-A2671B68E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C3EAB9F4-063F-D24F-AE2C-754B08B2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3C9517F4-AC4A-764C-BC69-D0E47D5B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5EBF5B5C-0D43-1E4E-AE68-613DB1C6A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2BED1670-48E3-A14E-9A4D-ABE71432D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086B9E61-224A-3843-85D7-DBA76EC79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F73C0B8F-2086-904E-B2FA-BF438A273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>
              <a:extLst>
                <a:ext uri="{FF2B5EF4-FFF2-40B4-BE49-F238E27FC236}">
                  <a16:creationId xmlns:a16="http://schemas.microsoft.com/office/drawing/2014/main" id="{C630E30B-2A62-1045-8FC0-239C15842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1">
              <a:extLst>
                <a:ext uri="{FF2B5EF4-FFF2-40B4-BE49-F238E27FC236}">
                  <a16:creationId xmlns:a16="http://schemas.microsoft.com/office/drawing/2014/main" id="{DE97CA95-4897-C645-832E-E4E16BBED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11195759-9F48-2E43-8C68-507E5CD87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D06272E-06F8-5044-82AC-02F705693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5">
              <a:extLst>
                <a:ext uri="{FF2B5EF4-FFF2-40B4-BE49-F238E27FC236}">
                  <a16:creationId xmlns:a16="http://schemas.microsoft.com/office/drawing/2014/main" id="{65EEE00B-5B6D-014E-8F62-ABC81DAB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6">
              <a:extLst>
                <a:ext uri="{FF2B5EF4-FFF2-40B4-BE49-F238E27FC236}">
                  <a16:creationId xmlns:a16="http://schemas.microsoft.com/office/drawing/2014/main" id="{B459B0F3-3B15-7342-B74D-ED86F2E8C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7">
              <a:extLst>
                <a:ext uri="{FF2B5EF4-FFF2-40B4-BE49-F238E27FC236}">
                  <a16:creationId xmlns:a16="http://schemas.microsoft.com/office/drawing/2014/main" id="{A8E86C5C-40ED-7B44-A31A-D4F07CDA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C2F4B3F6-CAD1-9441-8C2C-14EF27D5F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9">
              <a:extLst>
                <a:ext uri="{FF2B5EF4-FFF2-40B4-BE49-F238E27FC236}">
                  <a16:creationId xmlns:a16="http://schemas.microsoft.com/office/drawing/2014/main" id="{9FDE73AC-95FE-B04A-A63D-A70C65925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0">
              <a:extLst>
                <a:ext uri="{FF2B5EF4-FFF2-40B4-BE49-F238E27FC236}">
                  <a16:creationId xmlns:a16="http://schemas.microsoft.com/office/drawing/2014/main" id="{E7EF2ACD-A154-4F4C-84D3-EB7912997E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1">
              <a:extLst>
                <a:ext uri="{FF2B5EF4-FFF2-40B4-BE49-F238E27FC236}">
                  <a16:creationId xmlns:a16="http://schemas.microsoft.com/office/drawing/2014/main" id="{AD1C3243-9279-2B4E-9C8C-F3B6490BE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C968F06-3554-0B41-BB97-4961F976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57" y="3715410"/>
            <a:ext cx="641964" cy="3286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8D71853-4EE5-8A4D-A96B-E68CC5E2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957" y="2741201"/>
            <a:ext cx="635000" cy="55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63D662-1A70-5E48-A06C-00014AAA7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065" y="2639314"/>
            <a:ext cx="850900" cy="62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F99E7-4528-EC4C-9147-C59AD61D2C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76" r="1"/>
          <a:stretch/>
        </p:blipFill>
        <p:spPr>
          <a:xfrm>
            <a:off x="3032438" y="3288012"/>
            <a:ext cx="313768" cy="266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AAD8EC5-4113-0944-8A90-E50A04285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0231" y="4486812"/>
            <a:ext cx="495300" cy="711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43D841-9B71-FC45-B0A5-8A1B85CB7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0055" y="424468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489200"/>
            <a:ext cx="915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0F009F-C180-D449-BBA0-7412B0B7E855}"/>
              </a:ext>
            </a:extLst>
          </p:cNvPr>
          <p:cNvSpPr/>
          <p:nvPr/>
        </p:nvSpPr>
        <p:spPr bwMode="auto">
          <a:xfrm>
            <a:off x="8975436" y="3345295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62118-25A5-224A-A384-1C3F21D5DF06}"/>
              </a:ext>
            </a:extLst>
          </p:cNvPr>
          <p:cNvSpPr/>
          <p:nvPr/>
        </p:nvSpPr>
        <p:spPr bwMode="auto">
          <a:xfrm>
            <a:off x="8117608" y="4718050"/>
            <a:ext cx="845128" cy="74410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9AB5-DFEB-6E45-B79C-CDF05BFD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47900"/>
            <a:ext cx="91694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5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 la </a:t>
            </a:r>
            <a:r>
              <a:rPr lang="en-US" dirty="0" err="1"/>
              <a:t>Convolución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ADBDF5F-AD29-334E-99CA-535BE7BF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3086100"/>
            <a:ext cx="914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F0DE7B-0F12-6E47-90F0-EEC34FC8C54B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7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225800"/>
            <a:ext cx="9169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600" y="2374900"/>
            <a:ext cx="5956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Rectangle 5"/>
          <p:cNvSpPr>
            <a:spLocks/>
          </p:cNvSpPr>
          <p:nvPr/>
        </p:nvSpPr>
        <p:spPr bwMode="auto">
          <a:xfrm>
            <a:off x="6935788" y="3352800"/>
            <a:ext cx="187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Función contínua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6923088" y="52070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Tren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impulsos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modelar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proceso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muestreo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2921000"/>
            <a:ext cx="62230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Rectangle 4"/>
          <p:cNvSpPr>
            <a:spLocks/>
          </p:cNvSpPr>
          <p:nvPr/>
        </p:nvSpPr>
        <p:spPr bwMode="auto">
          <a:xfrm>
            <a:off x="6757988" y="3314700"/>
            <a:ext cx="2565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Producto de la señal contínua (a muestrear) y el trén de impulsos</a:t>
            </a:r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6757988" y="5168900"/>
            <a:ext cx="2565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Valores muestreados obtenidos por integración y utilizando la propiedad del cedazo del impulso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52700"/>
            <a:ext cx="91821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8D9AD-EAD9-3343-8187-9DC8ECDF71B2}"/>
              </a:ext>
            </a:extLst>
          </p:cNvPr>
          <p:cNvSpPr/>
          <p:nvPr/>
        </p:nvSpPr>
        <p:spPr bwMode="auto">
          <a:xfrm>
            <a:off x="8988136" y="40564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43FAE5-C295-CC40-BE3E-7D6E7FD5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563" y="2405062"/>
            <a:ext cx="617538" cy="525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03500"/>
            <a:ext cx="91440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CAA223-2C95-4948-ACFE-1FB6FC754620}"/>
              </a:ext>
            </a:extLst>
          </p:cNvPr>
          <p:cNvSpPr/>
          <p:nvPr/>
        </p:nvSpPr>
        <p:spPr bwMode="auto">
          <a:xfrm>
            <a:off x="8975436" y="33452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65400"/>
            <a:ext cx="91694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DD1B64-9507-9C45-A01A-D3A3968176AD}"/>
              </a:ext>
            </a:extLst>
          </p:cNvPr>
          <p:cNvSpPr/>
          <p:nvPr/>
        </p:nvSpPr>
        <p:spPr bwMode="auto">
          <a:xfrm>
            <a:off x="8988136" y="5174095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075570" y="3816125"/>
            <a:ext cx="1604927" cy="5027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667" dirty="0">
                <a:solidFill>
                  <a:srgbClr val="0000FF"/>
                </a:solidFill>
              </a:rPr>
              <a:t>Continua:</a:t>
            </a:r>
            <a:endParaRPr lang="es-ES" sz="2667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27" y="3386325"/>
            <a:ext cx="6067778" cy="1270000"/>
          </a:xfrm>
          <a:prstGeom prst="rect">
            <a:avLst/>
          </a:prstGeom>
        </p:spPr>
      </p:pic>
      <p:sp>
        <p:nvSpPr>
          <p:cNvPr id="7" name="Line 1">
            <a:extLst>
              <a:ext uri="{FF2B5EF4-FFF2-40B4-BE49-F238E27FC236}">
                <a16:creationId xmlns:a16="http://schemas.microsoft.com/office/drawing/2014/main" id="{7AA17954-BB27-C142-B822-9FAA383D5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95A7AE-669A-8F4C-8403-5DA725EAB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 Light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 Neue Light" charset="0"/>
                <a:ea typeface="ヒラギノ角ゴ Pro W3" charset="-128"/>
                <a:cs typeface="ヒラギノ角ゴ Pro W3" charset="-128"/>
                <a:sym typeface="Helvetica Neue Light" charset="0"/>
              </a:defRPr>
            </a:lvl9pPr>
          </a:lstStyle>
          <a:p>
            <a:r>
              <a:rPr lang="en-US" kern="0" dirty="0" err="1"/>
              <a:t>Convolución</a:t>
            </a:r>
            <a:r>
              <a:rPr lang="en-US" kern="0" dirty="0"/>
              <a:t> 1D</a:t>
            </a:r>
          </a:p>
        </p:txBody>
      </p:sp>
    </p:spTree>
    <p:extLst>
      <p:ext uri="{BB962C8B-B14F-4D97-AF65-F5344CB8AC3E}">
        <p14:creationId xmlns:p14="http://schemas.microsoft.com/office/powerpoint/2010/main" val="37659250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6946900" y="6261100"/>
            <a:ext cx="3022600" cy="914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6" name="Line 2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209800"/>
            <a:ext cx="93599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309C60-2177-6342-982E-326180916F5F}"/>
              </a:ext>
            </a:extLst>
          </p:cNvPr>
          <p:cNvSpPr/>
          <p:nvPr/>
        </p:nvSpPr>
        <p:spPr bwMode="auto">
          <a:xfrm>
            <a:off x="9010072" y="2621399"/>
            <a:ext cx="845128" cy="118860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B9C9B-F20E-6746-92ED-80A3D6E7E0F9}"/>
              </a:ext>
            </a:extLst>
          </p:cNvPr>
          <p:cNvSpPr/>
          <p:nvPr/>
        </p:nvSpPr>
        <p:spPr bwMode="auto">
          <a:xfrm>
            <a:off x="8921172" y="7175500"/>
            <a:ext cx="845128" cy="3683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" y="2794000"/>
            <a:ext cx="7200900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5"/>
          <p:cNvSpPr>
            <a:spLocks/>
          </p:cNvSpPr>
          <p:nvPr/>
        </p:nvSpPr>
        <p:spPr bwMode="auto">
          <a:xfrm>
            <a:off x="3632200" y="4495800"/>
            <a:ext cx="647700" cy="3429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1300" y="27940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1300" y="4749800"/>
            <a:ext cx="584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6500" y="41021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69200" y="60833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8" name="Rectangle 10"/>
          <p:cNvSpPr>
            <a:spLocks/>
          </p:cNvSpPr>
          <p:nvPr/>
        </p:nvSpPr>
        <p:spPr bwMode="auto">
          <a:xfrm>
            <a:off x="6148388" y="3086100"/>
            <a:ext cx="35147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Transformada de Fourier de una</a:t>
            </a:r>
          </a:p>
          <a:p>
            <a:pPr algn="l"/>
            <a:r>
              <a:rPr lang="en-US" sz="2000">
                <a:solidFill>
                  <a:schemeClr val="tx1"/>
                </a:solidFill>
              </a:rPr>
              <a:t>señal limitada en frecuencia.</a:t>
            </a:r>
          </a:p>
        </p:txBody>
      </p:sp>
      <p:sp>
        <p:nvSpPr>
          <p:cNvPr id="53259" name="Rectangle 11"/>
          <p:cNvSpPr>
            <a:spLocks/>
          </p:cNvSpPr>
          <p:nvPr/>
        </p:nvSpPr>
        <p:spPr bwMode="auto">
          <a:xfrm>
            <a:off x="6605588" y="4800600"/>
            <a:ext cx="2690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Señal sobre-muestreada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Muestreo y Transformada de Fourier de </a:t>
            </a:r>
            <a:br>
              <a:rPr lang="en-US"/>
            </a:br>
            <a:r>
              <a:rPr lang="en-US"/>
              <a:t>Señales Muestreadas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08000" y="2654300"/>
            <a:ext cx="9285288" cy="4330700"/>
            <a:chOff x="0" y="8"/>
            <a:chExt cx="5849" cy="2728"/>
          </a:xfrm>
        </p:grpSpPr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200"/>
              <a:ext cx="4464" cy="2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3721" y="40"/>
              <a:ext cx="21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críticamente muestreada</a:t>
              </a:r>
            </a:p>
          </p:txBody>
        </p:sp>
        <p:sp>
          <p:nvSpPr>
            <p:cNvPr id="54279" name="Rectangle 7"/>
            <p:cNvSpPr>
              <a:spLocks/>
            </p:cNvSpPr>
            <p:nvPr/>
          </p:nvSpPr>
          <p:spPr bwMode="auto">
            <a:xfrm>
              <a:off x="3745" y="1512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>
                  <a:solidFill>
                    <a:schemeClr val="tx1"/>
                  </a:solidFill>
                </a:rPr>
                <a:t>Señal sub-muestreada</a:t>
              </a:r>
            </a:p>
          </p:txBody>
        </p:sp>
        <p:sp>
          <p:nvSpPr>
            <p:cNvPr id="54280" name="Rectangle 8"/>
            <p:cNvSpPr>
              <a:spLocks/>
            </p:cNvSpPr>
            <p:nvPr/>
          </p:nvSpPr>
          <p:spPr bwMode="auto">
            <a:xfrm>
              <a:off x="2024" y="1288"/>
              <a:ext cx="408" cy="216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pic>
          <p:nvPicPr>
            <p:cNvPr id="5428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132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82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32" y="8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6900" y="4775200"/>
            <a:ext cx="64135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" y="2616200"/>
            <a:ext cx="91694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1200" y="7264400"/>
            <a:ext cx="812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6900" y="7264400"/>
            <a:ext cx="6096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37100" y="7251700"/>
            <a:ext cx="127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43900" y="7061200"/>
            <a:ext cx="177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08500" y="4495800"/>
            <a:ext cx="58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108200"/>
            <a:ext cx="91694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171700" y="2908300"/>
            <a:ext cx="5816600" cy="2933700"/>
            <a:chOff x="0" y="0"/>
            <a:chExt cx="3664" cy="1848"/>
          </a:xfrm>
        </p:grpSpPr>
        <p:grpSp>
          <p:nvGrpSpPr>
            <p:cNvPr id="56326" name="Group 6"/>
            <p:cNvGrpSpPr>
              <a:grpSpLocks/>
            </p:cNvGrpSpPr>
            <p:nvPr/>
          </p:nvGrpSpPr>
          <p:grpSpPr bwMode="auto">
            <a:xfrm>
              <a:off x="0" y="96"/>
              <a:ext cx="3528" cy="1752"/>
              <a:chOff x="0" y="0"/>
              <a:chExt cx="3528" cy="1752"/>
            </a:xfrm>
          </p:grpSpPr>
          <p:pic>
            <p:nvPicPr>
              <p:cNvPr id="5632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3528" cy="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28" name="Rectangle 8"/>
              <p:cNvSpPr>
                <a:spLocks/>
              </p:cNvSpPr>
              <p:nvPr/>
            </p:nvSpPr>
            <p:spPr bwMode="auto">
              <a:xfrm>
                <a:off x="760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56329" name="Rectangle 9"/>
              <p:cNvSpPr>
                <a:spLocks/>
              </p:cNvSpPr>
              <p:nvPr/>
            </p:nvSpPr>
            <p:spPr bwMode="auto">
              <a:xfrm>
                <a:off x="1952" y="632"/>
                <a:ext cx="424" cy="28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pic>
          <p:nvPicPr>
            <p:cNvPr id="56330" name="Picture 1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6" y="824"/>
              <a:ext cx="51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00" y="824"/>
              <a:ext cx="384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2" name="Picture 1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52" y="1344"/>
              <a:ext cx="11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3" name="Picture 1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64" y="0"/>
              <a:ext cx="36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6334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5300" y="6197600"/>
            <a:ext cx="91694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4813300" y="4114800"/>
            <a:ext cx="2692400" cy="4064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6" name="Rectangle 2"/>
          <p:cNvSpPr>
            <a:spLocks/>
          </p:cNvSpPr>
          <p:nvPr/>
        </p:nvSpPr>
        <p:spPr bwMode="auto">
          <a:xfrm>
            <a:off x="2374900" y="5067300"/>
            <a:ext cx="6527800" cy="3556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7" name="Rectangle 3"/>
          <p:cNvSpPr>
            <a:spLocks/>
          </p:cNvSpPr>
          <p:nvPr/>
        </p:nvSpPr>
        <p:spPr bwMode="auto">
          <a:xfrm>
            <a:off x="2806700" y="3111500"/>
            <a:ext cx="4787900" cy="876300"/>
          </a:xfrm>
          <a:prstGeom prst="rect">
            <a:avLst/>
          </a:prstGeom>
          <a:solidFill>
            <a:srgbClr val="EEFF00"/>
          </a:solidFill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Teorema</a:t>
            </a:r>
            <a:r>
              <a:rPr lang="en-US" dirty="0"/>
              <a:t> del </a:t>
            </a:r>
            <a:r>
              <a:rPr lang="en-US" dirty="0" err="1"/>
              <a:t>Muestreo</a:t>
            </a:r>
            <a:endParaRPr lang="en-US" dirty="0"/>
          </a:p>
        </p:txBody>
      </p:sp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679700"/>
            <a:ext cx="9169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1D3587-8808-654F-B73E-D9279B34962A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13000"/>
            <a:ext cx="915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B9EA98-8B7C-1547-89E0-DE60223511F0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42B88-81C1-D94E-ACD9-FA15835DD8BA}"/>
              </a:ext>
            </a:extLst>
          </p:cNvPr>
          <p:cNvSpPr/>
          <p:nvPr/>
        </p:nvSpPr>
        <p:spPr bwMode="auto">
          <a:xfrm>
            <a:off x="8902700" y="53848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0"/>
            <a:ext cx="86868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39751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4813300" y="3200400"/>
            <a:ext cx="0" cy="8255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 rot="10800000">
            <a:off x="3911600" y="3149600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2794000"/>
            <a:ext cx="622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1" name="Rectangle 9"/>
          <p:cNvSpPr>
            <a:spLocks/>
          </p:cNvSpPr>
          <p:nvPr/>
        </p:nvSpPr>
        <p:spPr bwMode="auto">
          <a:xfrm>
            <a:off x="466725" y="2413000"/>
            <a:ext cx="23241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Frecuencia</a:t>
            </a:r>
          </a:p>
        </p:txBody>
      </p:sp>
      <p:sp>
        <p:nvSpPr>
          <p:cNvPr id="59402" name="Rectangle 10"/>
          <p:cNvSpPr>
            <a:spLocks/>
          </p:cNvSpPr>
          <p:nvPr/>
        </p:nvSpPr>
        <p:spPr bwMode="auto">
          <a:xfrm>
            <a:off x="403225" y="5041900"/>
            <a:ext cx="35433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r>
              <a:rPr lang="en-US">
                <a:solidFill>
                  <a:schemeClr val="tx1"/>
                </a:solidFill>
              </a:rPr>
              <a:t>Espacio (tiempo)</a:t>
            </a: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4343400"/>
            <a:ext cx="56515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Recuperación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endParaRPr 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451100"/>
            <a:ext cx="916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176F1F-6FFA-A64D-8071-3BBB1627045C}"/>
              </a:ext>
            </a:extLst>
          </p:cNvPr>
          <p:cNvSpPr/>
          <p:nvPr/>
        </p:nvSpPr>
        <p:spPr bwMode="auto">
          <a:xfrm>
            <a:off x="8902700" y="31115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C69E9-3807-444D-9809-AFED8AB0EAE7}"/>
              </a:ext>
            </a:extLst>
          </p:cNvPr>
          <p:cNvSpPr/>
          <p:nvPr/>
        </p:nvSpPr>
        <p:spPr bwMode="auto">
          <a:xfrm>
            <a:off x="8902700" y="5575300"/>
            <a:ext cx="927100" cy="6985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811218"/>
            <a:ext cx="9271000" cy="1092200"/>
          </a:xfrm>
          <a:ln/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 err="1"/>
              <a:t>Transformada</a:t>
            </a:r>
            <a:r>
              <a:rPr lang="en-US" dirty="0"/>
              <a:t> de Fourier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8EB96-8E14-CE45-B549-75AE3EBFB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27" y="1981573"/>
            <a:ext cx="7479561" cy="154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1306F-CE64-FF4A-9F04-E0D77CA2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14" y="6666359"/>
            <a:ext cx="1206837" cy="334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FF18D-2C7F-5E4F-9975-FFEE784CF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27" y="4848442"/>
            <a:ext cx="7479561" cy="1547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71182-B7D0-0740-9EA9-2479AED7C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396600" y="3906855"/>
            <a:ext cx="1245566" cy="6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Series de Fourier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984500"/>
            <a:ext cx="91567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47A36-CC67-DC4C-890E-925792ED15C0}"/>
              </a:ext>
            </a:extLst>
          </p:cNvPr>
          <p:cNvSpPr/>
          <p:nvPr/>
        </p:nvSpPr>
        <p:spPr bwMode="auto">
          <a:xfrm>
            <a:off x="9102436" y="3810000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267200"/>
            <a:ext cx="589280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2590800"/>
            <a:ext cx="91440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C0A3EA-DDA2-5B4F-ABC0-226E4CD15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309" y="3782291"/>
            <a:ext cx="203200" cy="266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22F2C6-3383-2946-84E6-684348B72118}"/>
              </a:ext>
            </a:extLst>
          </p:cNvPr>
          <p:cNvSpPr/>
          <p:nvPr/>
        </p:nvSpPr>
        <p:spPr bwMode="auto">
          <a:xfrm>
            <a:off x="9097818" y="3312391"/>
            <a:ext cx="845128" cy="277090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Light" charset="0"/>
              <a:ea typeface="ヒラギノ角ゴ Pro W3" charset="-128"/>
              <a:cs typeface="ヒラギノ角ゴ Pro W3" charset="-128"/>
              <a:sym typeface="Helvetica Neue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 rotWithShape="1">
          <a:blip r:embed="rId3"/>
          <a:srcRect b="36994"/>
          <a:stretch/>
        </p:blipFill>
        <p:spPr bwMode="auto">
          <a:xfrm>
            <a:off x="495300" y="1968500"/>
            <a:ext cx="9169400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Serie de Fourier del </a:t>
            </a:r>
            <a:r>
              <a:rPr lang="en-US" dirty="0" err="1"/>
              <a:t>Tren</a:t>
            </a:r>
            <a:r>
              <a:rPr lang="en-US" dirty="0"/>
              <a:t> de </a:t>
            </a:r>
            <a:r>
              <a:rPr lang="en-US" dirty="0" err="1"/>
              <a:t>Impulsos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968500"/>
            <a:ext cx="9169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24D64-342C-F644-A46D-1EDCA77E8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3825610" y="4645756"/>
            <a:ext cx="441589" cy="37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8906A-C839-3041-B114-F95B1506C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6" r="1"/>
          <a:stretch/>
        </p:blipFill>
        <p:spPr>
          <a:xfrm>
            <a:off x="4046404" y="6643119"/>
            <a:ext cx="441589" cy="37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8E553-F071-044B-BC1F-26628613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400" y="6204969"/>
            <a:ext cx="1930400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36454E-AC9A-AD4E-9266-4C004862E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150" y="2844800"/>
            <a:ext cx="2400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 del </a:t>
            </a:r>
            <a:r>
              <a:rPr lang="en-US" dirty="0" err="1"/>
              <a:t>Impulso</a:t>
            </a:r>
            <a:endParaRPr 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 rotWithShape="1">
          <a:blip r:embed="rId3"/>
          <a:srcRect b="49372"/>
          <a:stretch/>
        </p:blipFill>
        <p:spPr bwMode="auto">
          <a:xfrm>
            <a:off x="495300" y="3149600"/>
            <a:ext cx="9169400" cy="161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2FF0A-F296-B447-A108-3223C22D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34" y="3948074"/>
            <a:ext cx="773449" cy="2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3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Pages>0</Pages>
  <Words>374</Words>
  <Characters>0</Characters>
  <Application>Microsoft Macintosh PowerPoint</Application>
  <PresentationFormat>Custom</PresentationFormat>
  <Lines>0</Lines>
  <Paragraphs>118</Paragraphs>
  <Slides>38</Slides>
  <Notes>38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61" baseType="lpstr">
      <vt:lpstr>Consolas</vt:lpstr>
      <vt:lpstr>Helvetica Neue</vt:lpstr>
      <vt:lpstr>Helvetica Neue Light</vt:lpstr>
      <vt:lpstr>Times</vt:lpstr>
      <vt:lpstr>Times New Roman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Ecuación</vt:lpstr>
      <vt:lpstr>PowerPoint Presentation</vt:lpstr>
      <vt:lpstr>Función Impulso</vt:lpstr>
      <vt:lpstr>PowerPoint Presentation</vt:lpstr>
      <vt:lpstr>  Transformada de Fourier </vt:lpstr>
      <vt:lpstr>Series de Fourier</vt:lpstr>
      <vt:lpstr>Tren de Impulsos</vt:lpstr>
      <vt:lpstr>Serie de Fourier del Tren de Impulsos</vt:lpstr>
      <vt:lpstr>Serie de Fourier del Tren de Impulsos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de Fourier del Impulso</vt:lpstr>
      <vt:lpstr>Transformada Inversa de Fourier de un Impulso</vt:lpstr>
      <vt:lpstr>Transformada Inversa de Fourier de un Impulso</vt:lpstr>
      <vt:lpstr>Transformada Inversa de un Coseno</vt:lpstr>
      <vt:lpstr>Transformada de un Coseno</vt:lpstr>
      <vt:lpstr>Transformada de Fourier del Tren de Impulsos</vt:lpstr>
      <vt:lpstr>Transformada de Fourier del Tren de Impulsos</vt:lpstr>
      <vt:lpstr>Transformada de Fourier del Tren de Impulsos</vt:lpstr>
      <vt:lpstr>Transformada de Fourier de la Convolución</vt:lpstr>
      <vt:lpstr>Transformada de Fourier de la Convolución</vt:lpstr>
      <vt:lpstr>Transformada de Fourier de la Convolución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Muestreo y Transformada de Fourier de  Señales Muestreadas</vt:lpstr>
      <vt:lpstr>Teorema del Muestreo</vt:lpstr>
      <vt:lpstr>Teorema del Muestreo</vt:lpstr>
      <vt:lpstr>Teorema del Muestreo</vt:lpstr>
      <vt:lpstr>Recuperación de una Función</vt:lpstr>
      <vt:lpstr>Recuperación de una Función</vt:lpstr>
      <vt:lpstr>Recuperación de una Función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18</cp:revision>
  <dcterms:created xsi:type="dcterms:W3CDTF">2010-09-13T12:35:45Z</dcterms:created>
  <dcterms:modified xsi:type="dcterms:W3CDTF">2022-09-22T14:06:07Z</dcterms:modified>
</cp:coreProperties>
</file>