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70" r:id="rId2"/>
    <p:sldId id="405" r:id="rId3"/>
    <p:sldId id="792" r:id="rId4"/>
    <p:sldId id="793" r:id="rId5"/>
    <p:sldId id="794" r:id="rId6"/>
    <p:sldId id="795" r:id="rId7"/>
    <p:sldId id="799" r:id="rId8"/>
    <p:sldId id="800" r:id="rId9"/>
    <p:sldId id="809" r:id="rId10"/>
    <p:sldId id="802" r:id="rId11"/>
    <p:sldId id="804" r:id="rId12"/>
    <p:sldId id="805" r:id="rId13"/>
    <p:sldId id="806" r:id="rId14"/>
    <p:sldId id="807" r:id="rId15"/>
    <p:sldId id="808" r:id="rId16"/>
    <p:sldId id="796" r:id="rId17"/>
    <p:sldId id="797" r:id="rId18"/>
    <p:sldId id="810" r:id="rId19"/>
    <p:sldId id="79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FF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57" autoAdjust="0"/>
    <p:restoredTop sz="50000" autoAdjust="0"/>
  </p:normalViewPr>
  <p:slideViewPr>
    <p:cSldViewPr snapToGrid="0" snapToObjects="1">
      <p:cViewPr varScale="1">
        <p:scale>
          <a:sx n="128" d="100"/>
          <a:sy n="128" d="100"/>
        </p:scale>
        <p:origin x="7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E74E5-43EB-8941-84E7-E76CE2DEF1CC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F689-7EFB-7B46-8E3E-1F060339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09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334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0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9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3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8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0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5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5799D-8AC1-7647-9F4D-35F31457520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67457" y="1690179"/>
            <a:ext cx="3975768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FFFF"/>
                </a:solidFill>
                <a:latin typeface="Trebuchet MS"/>
                <a:cs typeface="Trebuchet MS"/>
              </a:rPr>
              <a:t>Filtro</a:t>
            </a:r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Trebuchet MS"/>
                <a:cs typeface="Trebuchet MS"/>
              </a:rPr>
              <a:t>Mediana</a:t>
            </a:r>
            <a:endParaRPr lang="en-US" sz="2400" b="1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7 ]</a:t>
            </a:r>
          </a:p>
        </p:txBody>
      </p:sp>
    </p:spTree>
    <p:extLst>
      <p:ext uri="{BB962C8B-B14F-4D97-AF65-F5344CB8AC3E}">
        <p14:creationId xmlns:p14="http://schemas.microsoft.com/office/powerpoint/2010/main" val="312878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428491-FC9E-3843-89D3-8029434236EC}"/>
              </a:ext>
            </a:extLst>
          </p:cNvPr>
          <p:cNvSpPr txBox="1"/>
          <p:nvPr/>
        </p:nvSpPr>
        <p:spPr>
          <a:xfrm>
            <a:off x="715617" y="258413"/>
            <a:ext cx="7911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Ejemplo: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94C698-EB23-944F-AA9C-1743DDE21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027" y="1250061"/>
            <a:ext cx="6108700" cy="4889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9B5F09-4597-9247-B907-F72B7B738427}"/>
              </a:ext>
            </a:extLst>
          </p:cNvPr>
          <p:cNvSpPr txBox="1"/>
          <p:nvPr/>
        </p:nvSpPr>
        <p:spPr>
          <a:xfrm>
            <a:off x="6611730" y="118483"/>
            <a:ext cx="2098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Se desea eliminar el ruido de este pulso de ancho 11.</a:t>
            </a:r>
          </a:p>
        </p:txBody>
      </p:sp>
    </p:spTree>
    <p:extLst>
      <p:ext uri="{BB962C8B-B14F-4D97-AF65-F5344CB8AC3E}">
        <p14:creationId xmlns:p14="http://schemas.microsoft.com/office/powerpoint/2010/main" val="2025265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428491-FC9E-3843-89D3-8029434236EC}"/>
              </a:ext>
            </a:extLst>
          </p:cNvPr>
          <p:cNvSpPr txBox="1"/>
          <p:nvPr/>
        </p:nvSpPr>
        <p:spPr>
          <a:xfrm>
            <a:off x="715617" y="258413"/>
            <a:ext cx="7911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Ejemplo: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1090D7-D989-A646-841A-9BEAF4CD97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673" y="1269413"/>
            <a:ext cx="6121400" cy="4978400"/>
          </a:xfrm>
          <a:prstGeom prst="rect">
            <a:avLst/>
          </a:prstGeom>
        </p:spPr>
      </p:pic>
      <p:sp>
        <p:nvSpPr>
          <p:cNvPr id="9" name="Up-down Arrow 8">
            <a:extLst>
              <a:ext uri="{FF2B5EF4-FFF2-40B4-BE49-F238E27FC236}">
                <a16:creationId xmlns:a16="http://schemas.microsoft.com/office/drawing/2014/main" id="{A441E9F3-CD7B-8244-8BD8-970E1D731BE7}"/>
              </a:ext>
            </a:extLst>
          </p:cNvPr>
          <p:cNvSpPr/>
          <p:nvPr/>
        </p:nvSpPr>
        <p:spPr>
          <a:xfrm rot="16200000">
            <a:off x="3876249" y="5378599"/>
            <a:ext cx="55220" cy="540000"/>
          </a:xfrm>
          <a:prstGeom prst="upDownArrow">
            <a:avLst>
              <a:gd name="adj1" fmla="val 30640"/>
              <a:gd name="adj2" fmla="val 3644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EC2A0-F243-1943-89FE-3489B8D6C335}"/>
              </a:ext>
            </a:extLst>
          </p:cNvPr>
          <p:cNvSpPr txBox="1"/>
          <p:nvPr/>
        </p:nvSpPr>
        <p:spPr>
          <a:xfrm>
            <a:off x="3317358" y="6247813"/>
            <a:ext cx="1523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(ancho de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filtro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7FADDB-DAAD-2341-87BE-01BC32B2F451}"/>
              </a:ext>
            </a:extLst>
          </p:cNvPr>
          <p:cNvCxnSpPr>
            <a:endCxn id="4" idx="0"/>
          </p:cNvCxnSpPr>
          <p:nvPr/>
        </p:nvCxnSpPr>
        <p:spPr>
          <a:xfrm>
            <a:off x="3976577" y="5676209"/>
            <a:ext cx="102304" cy="571604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0B73F0-947F-1B46-9B24-A389E9F2CFEE}"/>
              </a:ext>
            </a:extLst>
          </p:cNvPr>
          <p:cNvSpPr txBox="1"/>
          <p:nvPr/>
        </p:nvSpPr>
        <p:spPr>
          <a:xfrm>
            <a:off x="6611730" y="118483"/>
            <a:ext cx="2098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Se desea eliminar el ruido de este pulso de ancho 11.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CDA5E8-A770-0048-8F36-C5630E474960}"/>
              </a:ext>
            </a:extLst>
          </p:cNvPr>
          <p:cNvSpPr txBox="1"/>
          <p:nvPr/>
        </p:nvSpPr>
        <p:spPr>
          <a:xfrm>
            <a:off x="6611730" y="1301449"/>
            <a:ext cx="2098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1) Solución con filtro lineal (promedio de 27 elementos)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D20379-0DE5-2249-8B91-7BEFE58E8166}"/>
              </a:ext>
            </a:extLst>
          </p:cNvPr>
          <p:cNvSpPr/>
          <p:nvPr/>
        </p:nvSpPr>
        <p:spPr>
          <a:xfrm>
            <a:off x="6638877" y="2761414"/>
            <a:ext cx="1988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>
                <a:solidFill>
                  <a:schemeClr val="bg1">
                    <a:lumMod val="75000"/>
                  </a:schemeClr>
                </a:solidFill>
              </a:rPr>
              <a:t>2) Solución con filtro no lineal (mediana de 27 elementos)</a:t>
            </a:r>
          </a:p>
        </p:txBody>
      </p:sp>
    </p:spTree>
    <p:extLst>
      <p:ext uri="{BB962C8B-B14F-4D97-AF65-F5344CB8AC3E}">
        <p14:creationId xmlns:p14="http://schemas.microsoft.com/office/powerpoint/2010/main" val="3548861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428491-FC9E-3843-89D3-8029434236EC}"/>
              </a:ext>
            </a:extLst>
          </p:cNvPr>
          <p:cNvSpPr txBox="1"/>
          <p:nvPr/>
        </p:nvSpPr>
        <p:spPr>
          <a:xfrm>
            <a:off x="715617" y="258413"/>
            <a:ext cx="7911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Ejemplo: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EA5874-BC89-3B41-8C5F-BD3A5455BB61}"/>
              </a:ext>
            </a:extLst>
          </p:cNvPr>
          <p:cNvSpPr txBox="1"/>
          <p:nvPr/>
        </p:nvSpPr>
        <p:spPr>
          <a:xfrm>
            <a:off x="6611730" y="118483"/>
            <a:ext cx="2098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Se desea eliminar el ruido de este pulso de ancho 11.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40B6B-2DB6-4B4B-B87C-4E8106938025}"/>
              </a:ext>
            </a:extLst>
          </p:cNvPr>
          <p:cNvSpPr txBox="1"/>
          <p:nvPr/>
        </p:nvSpPr>
        <p:spPr>
          <a:xfrm>
            <a:off x="6611730" y="1301449"/>
            <a:ext cx="2098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bg1">
                    <a:lumMod val="75000"/>
                  </a:schemeClr>
                </a:solidFill>
              </a:rPr>
              <a:t>1) Solución con filtro lineal (promedio de 27 elementos)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485969-3ACC-FE46-8C3C-B8BB09325B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9477" y="1284033"/>
            <a:ext cx="6019800" cy="48641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7E3F93A-B16E-2743-8021-68760857851D}"/>
              </a:ext>
            </a:extLst>
          </p:cNvPr>
          <p:cNvSpPr/>
          <p:nvPr/>
        </p:nvSpPr>
        <p:spPr>
          <a:xfrm>
            <a:off x="6638877" y="2761414"/>
            <a:ext cx="1988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2) Solución con filtro no lineal (mediana de 27 elementos)</a:t>
            </a:r>
          </a:p>
        </p:txBody>
      </p:sp>
      <p:sp>
        <p:nvSpPr>
          <p:cNvPr id="10" name="Up-down Arrow 9">
            <a:extLst>
              <a:ext uri="{FF2B5EF4-FFF2-40B4-BE49-F238E27FC236}">
                <a16:creationId xmlns:a16="http://schemas.microsoft.com/office/drawing/2014/main" id="{56B02EA3-792D-F945-B25E-6C1BEBB00DB5}"/>
              </a:ext>
            </a:extLst>
          </p:cNvPr>
          <p:cNvSpPr/>
          <p:nvPr/>
        </p:nvSpPr>
        <p:spPr>
          <a:xfrm rot="16200000">
            <a:off x="3876249" y="5378599"/>
            <a:ext cx="55220" cy="540000"/>
          </a:xfrm>
          <a:prstGeom prst="upDownArrow">
            <a:avLst>
              <a:gd name="adj1" fmla="val 30640"/>
              <a:gd name="adj2" fmla="val 3644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C05E34-F33A-904D-9F2F-DBCF2880803C}"/>
              </a:ext>
            </a:extLst>
          </p:cNvPr>
          <p:cNvSpPr txBox="1"/>
          <p:nvPr/>
        </p:nvSpPr>
        <p:spPr>
          <a:xfrm>
            <a:off x="3317358" y="6247813"/>
            <a:ext cx="1523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(ancho de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filtro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8112F0-2E24-C546-B47D-93B2BA45D048}"/>
              </a:ext>
            </a:extLst>
          </p:cNvPr>
          <p:cNvCxnSpPr>
            <a:endCxn id="11" idx="0"/>
          </p:cNvCxnSpPr>
          <p:nvPr/>
        </p:nvCxnSpPr>
        <p:spPr>
          <a:xfrm>
            <a:off x="3976577" y="5676209"/>
            <a:ext cx="102304" cy="571604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156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428491-FC9E-3843-89D3-8029434236EC}"/>
              </a:ext>
            </a:extLst>
          </p:cNvPr>
          <p:cNvSpPr txBox="1"/>
          <p:nvPr/>
        </p:nvSpPr>
        <p:spPr>
          <a:xfrm>
            <a:off x="715617" y="258413"/>
            <a:ext cx="7911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Ejemplo: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9FF4D-085B-0245-8FCD-684306BD93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9788" y="1313716"/>
            <a:ext cx="5981700" cy="4826000"/>
          </a:xfrm>
          <a:prstGeom prst="rect">
            <a:avLst/>
          </a:prstGeom>
        </p:spPr>
      </p:pic>
      <p:sp>
        <p:nvSpPr>
          <p:cNvPr id="10" name="Up-down Arrow 9">
            <a:extLst>
              <a:ext uri="{FF2B5EF4-FFF2-40B4-BE49-F238E27FC236}">
                <a16:creationId xmlns:a16="http://schemas.microsoft.com/office/drawing/2014/main" id="{E5AD983D-C69D-0E49-A672-8A7A7491BC0D}"/>
              </a:ext>
            </a:extLst>
          </p:cNvPr>
          <p:cNvSpPr/>
          <p:nvPr/>
        </p:nvSpPr>
        <p:spPr>
          <a:xfrm rot="16200000">
            <a:off x="3922618" y="5496209"/>
            <a:ext cx="72000" cy="288000"/>
          </a:xfrm>
          <a:prstGeom prst="upDownArrow">
            <a:avLst>
              <a:gd name="adj1" fmla="val 30640"/>
              <a:gd name="adj2" fmla="val 3644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3EFC8-D900-CE4C-8A7D-982E66806DE4}"/>
              </a:ext>
            </a:extLst>
          </p:cNvPr>
          <p:cNvSpPr txBox="1"/>
          <p:nvPr/>
        </p:nvSpPr>
        <p:spPr>
          <a:xfrm>
            <a:off x="3317358" y="6247813"/>
            <a:ext cx="1523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(ancho de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filtro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C60999-5F9F-824D-BAEB-59F364CD088E}"/>
              </a:ext>
            </a:extLst>
          </p:cNvPr>
          <p:cNvCxnSpPr>
            <a:endCxn id="11" idx="0"/>
          </p:cNvCxnSpPr>
          <p:nvPr/>
        </p:nvCxnSpPr>
        <p:spPr>
          <a:xfrm>
            <a:off x="3976577" y="5676209"/>
            <a:ext cx="102304" cy="571604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99EB3E-C944-3249-A3F7-14A0A3C17F37}"/>
              </a:ext>
            </a:extLst>
          </p:cNvPr>
          <p:cNvSpPr txBox="1"/>
          <p:nvPr/>
        </p:nvSpPr>
        <p:spPr>
          <a:xfrm>
            <a:off x="6611730" y="118483"/>
            <a:ext cx="2098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Se desea eliminar el ruido de este pulso de ancho 11.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28A1A2-1D8E-4E48-86E3-C1ADBB298C6E}"/>
              </a:ext>
            </a:extLst>
          </p:cNvPr>
          <p:cNvSpPr txBox="1"/>
          <p:nvPr/>
        </p:nvSpPr>
        <p:spPr>
          <a:xfrm>
            <a:off x="6611730" y="1301449"/>
            <a:ext cx="2098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1) Solución con filtro lineal (promedio de 17 elementos)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95AD6C-8DB4-9B42-A9F5-EBD244CFBAD4}"/>
              </a:ext>
            </a:extLst>
          </p:cNvPr>
          <p:cNvSpPr/>
          <p:nvPr/>
        </p:nvSpPr>
        <p:spPr>
          <a:xfrm>
            <a:off x="6638877" y="2761414"/>
            <a:ext cx="1988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>
                <a:solidFill>
                  <a:schemeClr val="bg1">
                    <a:lumMod val="75000"/>
                  </a:schemeClr>
                </a:solidFill>
              </a:rPr>
              <a:t>2) Solución con filtro no lineal (mediana de 17 elementos)</a:t>
            </a:r>
          </a:p>
        </p:txBody>
      </p:sp>
    </p:spTree>
    <p:extLst>
      <p:ext uri="{BB962C8B-B14F-4D97-AF65-F5344CB8AC3E}">
        <p14:creationId xmlns:p14="http://schemas.microsoft.com/office/powerpoint/2010/main" val="2725405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428491-FC9E-3843-89D3-8029434236EC}"/>
              </a:ext>
            </a:extLst>
          </p:cNvPr>
          <p:cNvSpPr txBox="1"/>
          <p:nvPr/>
        </p:nvSpPr>
        <p:spPr>
          <a:xfrm>
            <a:off x="715617" y="258413"/>
            <a:ext cx="7911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Ejemplo: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4FFABA-7B74-9B4C-8183-770C9B943E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6779" y="1284033"/>
            <a:ext cx="6121400" cy="4851400"/>
          </a:xfrm>
          <a:prstGeom prst="rect">
            <a:avLst/>
          </a:prstGeom>
        </p:spPr>
      </p:pic>
      <p:sp>
        <p:nvSpPr>
          <p:cNvPr id="11" name="Up-down Arrow 10">
            <a:extLst>
              <a:ext uri="{FF2B5EF4-FFF2-40B4-BE49-F238E27FC236}">
                <a16:creationId xmlns:a16="http://schemas.microsoft.com/office/drawing/2014/main" id="{900FEAB7-E055-0041-BE80-25A47F25F7EC}"/>
              </a:ext>
            </a:extLst>
          </p:cNvPr>
          <p:cNvSpPr/>
          <p:nvPr/>
        </p:nvSpPr>
        <p:spPr>
          <a:xfrm rot="16200000">
            <a:off x="3922618" y="5496209"/>
            <a:ext cx="72000" cy="288000"/>
          </a:xfrm>
          <a:prstGeom prst="upDownArrow">
            <a:avLst>
              <a:gd name="adj1" fmla="val 30640"/>
              <a:gd name="adj2" fmla="val 3644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0E574E-FA6D-1043-AB8F-BC3B0A34284C}"/>
              </a:ext>
            </a:extLst>
          </p:cNvPr>
          <p:cNvSpPr txBox="1"/>
          <p:nvPr/>
        </p:nvSpPr>
        <p:spPr>
          <a:xfrm>
            <a:off x="3317358" y="6247813"/>
            <a:ext cx="1523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(ancho de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filtro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D3382D-2F64-A841-A0CD-33562545E3EB}"/>
              </a:ext>
            </a:extLst>
          </p:cNvPr>
          <p:cNvCxnSpPr>
            <a:endCxn id="12" idx="0"/>
          </p:cNvCxnSpPr>
          <p:nvPr/>
        </p:nvCxnSpPr>
        <p:spPr>
          <a:xfrm>
            <a:off x="3976577" y="5676209"/>
            <a:ext cx="102304" cy="571604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73F728-F58D-854B-B4FD-B0938DE91AD0}"/>
              </a:ext>
            </a:extLst>
          </p:cNvPr>
          <p:cNvSpPr txBox="1"/>
          <p:nvPr/>
        </p:nvSpPr>
        <p:spPr>
          <a:xfrm>
            <a:off x="6611730" y="118483"/>
            <a:ext cx="2098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Se desea eliminar el ruido de este pulso de ancho 11.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331412-1F2B-E34C-A641-F3487D40EEC9}"/>
              </a:ext>
            </a:extLst>
          </p:cNvPr>
          <p:cNvSpPr txBox="1"/>
          <p:nvPr/>
        </p:nvSpPr>
        <p:spPr>
          <a:xfrm>
            <a:off x="6611730" y="1301449"/>
            <a:ext cx="2098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bg1">
                    <a:lumMod val="75000"/>
                  </a:schemeClr>
                </a:solidFill>
              </a:rPr>
              <a:t>1) Solución con filtro lineal (promedio de 17 elementos)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63929A-2CD3-684B-B078-80BB10952203}"/>
              </a:ext>
            </a:extLst>
          </p:cNvPr>
          <p:cNvSpPr/>
          <p:nvPr/>
        </p:nvSpPr>
        <p:spPr>
          <a:xfrm>
            <a:off x="6638877" y="2761414"/>
            <a:ext cx="1988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2) Solución con filtro no lineal (mediana de 17 elementos)</a:t>
            </a:r>
          </a:p>
        </p:txBody>
      </p:sp>
    </p:spTree>
    <p:extLst>
      <p:ext uri="{BB962C8B-B14F-4D97-AF65-F5344CB8AC3E}">
        <p14:creationId xmlns:p14="http://schemas.microsoft.com/office/powerpoint/2010/main" val="4251762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C33F19-ACDF-5E42-94C2-BA9773957D6C}"/>
              </a:ext>
            </a:extLst>
          </p:cNvPr>
          <p:cNvSpPr txBox="1"/>
          <p:nvPr/>
        </p:nvSpPr>
        <p:spPr>
          <a:xfrm>
            <a:off x="715617" y="1083363"/>
            <a:ext cx="79115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Mediana: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r>
              <a:rPr lang="es-ES_tradnl" dirty="0">
                <a:latin typeface="Trebuchet MS" panose="020B0703020202090204" pitchFamily="34" charset="0"/>
              </a:rPr>
              <a:t>Toma una lista de números, los ordena de menor a mayor y se escoge el del medio</a:t>
            </a: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DE5EF9-1020-D048-8BE0-051188DB51F9}"/>
              </a:ext>
            </a:extLst>
          </p:cNvPr>
          <p:cNvSpPr txBox="1"/>
          <p:nvPr/>
        </p:nvSpPr>
        <p:spPr>
          <a:xfrm>
            <a:off x="715617" y="3739502"/>
            <a:ext cx="7911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>
                <a:solidFill>
                  <a:srgbClr val="FF9300"/>
                </a:solidFill>
                <a:latin typeface="Trebuchet MS" panose="020B0703020202090204" pitchFamily="34" charset="0"/>
              </a:rPr>
              <a:t>Propiedad 1:</a:t>
            </a:r>
          </a:p>
          <a:p>
            <a:r>
              <a:rPr lang="es-ES_tradnl" dirty="0">
                <a:latin typeface="Trebuchet MS" panose="020B0703020202090204" pitchFamily="34" charset="0"/>
              </a:rPr>
              <a:t>Se conservan los cambios bruscos tipo escalón (sin suavizarlos).</a:t>
            </a: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91DBF-0CEE-9844-8F2B-48F0032EA06D}"/>
              </a:ext>
            </a:extLst>
          </p:cNvPr>
          <p:cNvSpPr txBox="1"/>
          <p:nvPr/>
        </p:nvSpPr>
        <p:spPr>
          <a:xfrm>
            <a:off x="715617" y="4454199"/>
            <a:ext cx="7911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>
                <a:solidFill>
                  <a:srgbClr val="FF9300"/>
                </a:solidFill>
                <a:latin typeface="Trebuchet MS" panose="020B0703020202090204" pitchFamily="34" charset="0"/>
              </a:rPr>
              <a:t>Propiedad 2:</a:t>
            </a:r>
          </a:p>
          <a:p>
            <a:r>
              <a:rPr lang="es-ES_tradnl" dirty="0">
                <a:latin typeface="Trebuchet MS" panose="020B0703020202090204" pitchFamily="34" charset="0"/>
              </a:rPr>
              <a:t>Se eliminan pulsos de tamaño n si el tamaño del filtro &gt; 2n.</a:t>
            </a: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071B5-FEC1-8A4E-8F5A-30B52801A29C}"/>
              </a:ext>
            </a:extLst>
          </p:cNvPr>
          <p:cNvSpPr txBox="1"/>
          <p:nvPr/>
        </p:nvSpPr>
        <p:spPr>
          <a:xfrm>
            <a:off x="715616" y="5220680"/>
            <a:ext cx="81971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>
                <a:solidFill>
                  <a:srgbClr val="FF9300"/>
                </a:solidFill>
                <a:latin typeface="Trebuchet MS" panose="020B0703020202090204" pitchFamily="34" charset="0"/>
              </a:rPr>
              <a:t>Propiedad 3:</a:t>
            </a:r>
          </a:p>
          <a:p>
            <a:r>
              <a:rPr lang="es-ES_tradnl" dirty="0">
                <a:latin typeface="Trebuchet MS" panose="020B0703020202090204" pitchFamily="34" charset="0"/>
              </a:rPr>
              <a:t>Se conservan pulsos de tamaño n si el tamaño del filtro &lt; 2n (sin suavizarlos) </a:t>
            </a: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093C7B-504A-3248-8E49-0BA780732CE4}"/>
              </a:ext>
            </a:extLst>
          </p:cNvPr>
          <p:cNvSpPr txBox="1"/>
          <p:nvPr/>
        </p:nvSpPr>
        <p:spPr>
          <a:xfrm>
            <a:off x="715617" y="2973021"/>
            <a:ext cx="7911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>
                <a:solidFill>
                  <a:srgbClr val="FF9300"/>
                </a:solidFill>
                <a:latin typeface="Trebuchet MS" panose="020B0703020202090204" pitchFamily="34" charset="0"/>
              </a:rPr>
              <a:t>Propiedad 0:</a:t>
            </a:r>
          </a:p>
          <a:p>
            <a:r>
              <a:rPr lang="es-ES_tradnl" dirty="0">
                <a:latin typeface="Trebuchet MS" panose="020B0703020202090204" pitchFamily="34" charset="0"/>
              </a:rPr>
              <a:t>Filtra ruido y robusto frente a ‘</a:t>
            </a:r>
            <a:r>
              <a:rPr lang="es-ES_tradnl" dirty="0" err="1">
                <a:latin typeface="Trebuchet MS" panose="020B0703020202090204" pitchFamily="34" charset="0"/>
              </a:rPr>
              <a:t>outliers</a:t>
            </a:r>
            <a:r>
              <a:rPr lang="es-ES_tradnl" dirty="0">
                <a:latin typeface="Trebuchet MS" panose="020B0703020202090204" pitchFamily="34" charset="0"/>
              </a:rPr>
              <a:t>’.</a:t>
            </a: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85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C9BEE5-76A2-1545-ACE7-BB0E03C0F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531"/>
            <a:ext cx="8959332" cy="48410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0709ED-2FCD-0740-AEFD-9960BB9E7F6C}"/>
              </a:ext>
            </a:extLst>
          </p:cNvPr>
          <p:cNvSpPr txBox="1"/>
          <p:nvPr/>
        </p:nvSpPr>
        <p:spPr>
          <a:xfrm>
            <a:off x="1513492" y="31531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input 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69F7DF-B80A-9C40-AB0D-060B4DDCBE86}"/>
              </a:ext>
            </a:extLst>
          </p:cNvPr>
          <p:cNvSpPr txBox="1"/>
          <p:nvPr/>
        </p:nvSpPr>
        <p:spPr>
          <a:xfrm>
            <a:off x="3638840" y="314282"/>
            <a:ext cx="243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</a:t>
            </a:r>
            <a:r>
              <a:rPr lang="en-US" dirty="0" err="1"/>
              <a:t>mediana</a:t>
            </a:r>
            <a:r>
              <a:rPr lang="en-US" dirty="0"/>
              <a:t> con ancho 9 ]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8F1BF8-8901-894D-BC69-BDB5E30F36ED}"/>
              </a:ext>
            </a:extLst>
          </p:cNvPr>
          <p:cNvSpPr txBox="1"/>
          <p:nvPr/>
        </p:nvSpPr>
        <p:spPr>
          <a:xfrm>
            <a:off x="6985448" y="314282"/>
            <a:ext cx="136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</a:t>
            </a:r>
            <a:r>
              <a:rPr lang="en-US" dirty="0" err="1"/>
              <a:t>diferencia</a:t>
            </a:r>
            <a:r>
              <a:rPr lang="en-US" dirty="0"/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800153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EE30E4-03A7-114A-A293-569D9DB83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09" y="1126262"/>
            <a:ext cx="8755391" cy="33369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775EED-035C-194A-B0C8-964E39C676AA}"/>
              </a:ext>
            </a:extLst>
          </p:cNvPr>
          <p:cNvSpPr/>
          <p:nvPr/>
        </p:nvSpPr>
        <p:spPr>
          <a:xfrm>
            <a:off x="483476" y="1450428"/>
            <a:ext cx="672662" cy="178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40A49-0473-5D42-AA66-8DEDDC896DA1}"/>
              </a:ext>
            </a:extLst>
          </p:cNvPr>
          <p:cNvSpPr txBox="1"/>
          <p:nvPr/>
        </p:nvSpPr>
        <p:spPr>
          <a:xfrm>
            <a:off x="483476" y="135509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AB7D18F-F818-5541-A8AB-508F4BCB6D02}"/>
              </a:ext>
            </a:extLst>
          </p:cNvPr>
          <p:cNvCxnSpPr/>
          <p:nvPr/>
        </p:nvCxnSpPr>
        <p:spPr>
          <a:xfrm>
            <a:off x="2837793" y="704193"/>
            <a:ext cx="13978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9DBD2F-20AC-364E-9DE1-0E701B3D17CD}"/>
              </a:ext>
            </a:extLst>
          </p:cNvPr>
          <p:cNvSpPr txBox="1"/>
          <p:nvPr/>
        </p:nvSpPr>
        <p:spPr>
          <a:xfrm>
            <a:off x="257504" y="4616358"/>
            <a:ext cx="1770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Tamaño</a:t>
            </a:r>
            <a:r>
              <a:rPr lang="en-US" dirty="0"/>
              <a:t> de la </a:t>
            </a:r>
            <a:r>
              <a:rPr lang="en-US" dirty="0" err="1"/>
              <a:t>máscara</a:t>
            </a:r>
            <a:r>
              <a:rPr lang="en-US" dirty="0"/>
              <a:t> m x 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63E5B3-AEB5-D143-98C2-EDFDA93087B2}"/>
              </a:ext>
            </a:extLst>
          </p:cNvPr>
          <p:cNvCxnSpPr>
            <a:cxnSpLocks/>
          </p:cNvCxnSpPr>
          <p:nvPr/>
        </p:nvCxnSpPr>
        <p:spPr>
          <a:xfrm flipH="1">
            <a:off x="1103306" y="1865586"/>
            <a:ext cx="15765" cy="259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761BBE-F06B-9847-8298-B2EF811AC4B7}"/>
              </a:ext>
            </a:extLst>
          </p:cNvPr>
          <p:cNvSpPr txBox="1"/>
          <p:nvPr/>
        </p:nvSpPr>
        <p:spPr>
          <a:xfrm>
            <a:off x="1550276" y="404649"/>
            <a:ext cx="1292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Tamaño</a:t>
            </a:r>
            <a:r>
              <a:rPr lang="en-US" dirty="0"/>
              <a:t> del </a:t>
            </a:r>
            <a:r>
              <a:rPr lang="en-US" dirty="0" err="1"/>
              <a:t>objeto</a:t>
            </a:r>
            <a:r>
              <a:rPr lang="en-US" dirty="0"/>
              <a:t> n x n</a:t>
            </a:r>
          </a:p>
        </p:txBody>
      </p:sp>
    </p:spTree>
    <p:extLst>
      <p:ext uri="{BB962C8B-B14F-4D97-AF65-F5344CB8AC3E}">
        <p14:creationId xmlns:p14="http://schemas.microsoft.com/office/powerpoint/2010/main" val="1763836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3D766E-D9A4-DC4B-A456-262A43B1C87D}"/>
              </a:ext>
            </a:extLst>
          </p:cNvPr>
          <p:cNvSpPr txBox="1"/>
          <p:nvPr/>
        </p:nvSpPr>
        <p:spPr>
          <a:xfrm>
            <a:off x="715617" y="337130"/>
            <a:ext cx="8039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rgbClr val="FF9300"/>
                </a:solidFill>
                <a:latin typeface="Trebuchet MS" panose="020B0703020202090204" pitchFamily="34" charset="0"/>
              </a:rPr>
              <a:t>Aplicación de la Mediana en imágenes:</a:t>
            </a:r>
            <a:endParaRPr lang="es-ES_tradnl" sz="2800" dirty="0">
              <a:solidFill>
                <a:srgbClr val="0070C0"/>
              </a:solidFill>
              <a:latin typeface="Trebuchet MS" panose="020B0703020202090204" pitchFamily="34" charset="0"/>
            </a:endParaRPr>
          </a:p>
          <a:p>
            <a:r>
              <a:rPr lang="es-ES_tradnl" sz="2800" dirty="0">
                <a:solidFill>
                  <a:srgbClr val="0070C0"/>
                </a:solidFill>
                <a:latin typeface="Trebuchet MS" panose="020B0703020202090204" pitchFamily="34" charset="0"/>
              </a:rPr>
              <a:t>Detección de Defectos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14BACD7-1DEE-A541-AAFC-AC3CB1B75A67}"/>
              </a:ext>
            </a:extLst>
          </p:cNvPr>
          <p:cNvSpPr/>
          <p:nvPr/>
        </p:nvSpPr>
        <p:spPr>
          <a:xfrm>
            <a:off x="2701159" y="2942897"/>
            <a:ext cx="1282261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Mediana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23E5BD-B04C-BE4C-9DEC-134B968573D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019503" y="3541986"/>
            <a:ext cx="16816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6D1CCB-0DA8-4944-9AD7-7B5C406AE532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>
            <a:off x="3983420" y="3552497"/>
            <a:ext cx="48348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B7E1FC0-E637-FA4A-BC6B-F9C2A1FDDBA3}"/>
              </a:ext>
            </a:extLst>
          </p:cNvPr>
          <p:cNvSpPr/>
          <p:nvPr/>
        </p:nvSpPr>
        <p:spPr>
          <a:xfrm>
            <a:off x="4466902" y="3226677"/>
            <a:ext cx="651641" cy="6516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334240BF-3123-CD4E-B698-4BC11B6DE8CA}"/>
              </a:ext>
            </a:extLst>
          </p:cNvPr>
          <p:cNvCxnSpPr>
            <a:cxnSpLocks/>
            <a:endCxn id="9" idx="4"/>
          </p:cNvCxnSpPr>
          <p:nvPr/>
        </p:nvCxnSpPr>
        <p:spPr>
          <a:xfrm rot="16200000" flipH="1">
            <a:off x="3097926" y="2183521"/>
            <a:ext cx="336332" cy="3053261"/>
          </a:xfrm>
          <a:prstGeom prst="bentConnector3">
            <a:avLst>
              <a:gd name="adj1" fmla="val 26484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F53023-02F2-FF4C-998B-489F91515698}"/>
              </a:ext>
            </a:extLst>
          </p:cNvPr>
          <p:cNvCxnSpPr/>
          <p:nvPr/>
        </p:nvCxnSpPr>
        <p:spPr>
          <a:xfrm>
            <a:off x="4666604" y="3573514"/>
            <a:ext cx="262759" cy="0"/>
          </a:xfrm>
          <a:prstGeom prst="line">
            <a:avLst/>
          </a:prstGeom>
          <a:ln w="635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CD55089-702D-7342-9C20-A0F801A1C4CF}"/>
              </a:ext>
            </a:extLst>
          </p:cNvPr>
          <p:cNvCxnSpPr>
            <a:cxnSpLocks/>
          </p:cNvCxnSpPr>
          <p:nvPr/>
        </p:nvCxnSpPr>
        <p:spPr>
          <a:xfrm>
            <a:off x="5118543" y="3557753"/>
            <a:ext cx="48348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1C684AA-6B12-174C-A620-C71315E65F2A}"/>
              </a:ext>
            </a:extLst>
          </p:cNvPr>
          <p:cNvSpPr/>
          <p:nvPr/>
        </p:nvSpPr>
        <p:spPr>
          <a:xfrm>
            <a:off x="5602025" y="2974428"/>
            <a:ext cx="1282261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Umbral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F83630-8BAA-0B4B-9531-53B27CB0ED97}"/>
              </a:ext>
            </a:extLst>
          </p:cNvPr>
          <p:cNvCxnSpPr>
            <a:cxnSpLocks/>
          </p:cNvCxnSpPr>
          <p:nvPr/>
        </p:nvCxnSpPr>
        <p:spPr>
          <a:xfrm>
            <a:off x="6884286" y="3552497"/>
            <a:ext cx="11880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0789A9B7-E3E8-AD44-8B87-A5D27E7BE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353" y="1858835"/>
            <a:ext cx="939800" cy="9398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4287709-AC7A-B340-9E9D-D4DA1F4F4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277" y="1858835"/>
            <a:ext cx="939800" cy="939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E724AFA-2F23-084E-9C9B-C411AD472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510" y="1858835"/>
            <a:ext cx="939800" cy="9398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9423B67-2053-934E-ABB9-8C3DA85A56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8847" y="1868654"/>
            <a:ext cx="939800" cy="9398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A67D00A-51CB-FB4C-8FFA-41B7FE645B2B}"/>
              </a:ext>
            </a:extLst>
          </p:cNvPr>
          <p:cNvCxnSpPr>
            <a:stCxn id="33" idx="2"/>
          </p:cNvCxnSpPr>
          <p:nvPr/>
        </p:nvCxnSpPr>
        <p:spPr>
          <a:xfrm>
            <a:off x="1750410" y="2798635"/>
            <a:ext cx="0" cy="5016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89D765-B31E-8940-8123-6024CCF5C93B}"/>
              </a:ext>
            </a:extLst>
          </p:cNvPr>
          <p:cNvCxnSpPr/>
          <p:nvPr/>
        </p:nvCxnSpPr>
        <p:spPr>
          <a:xfrm>
            <a:off x="4306177" y="2808454"/>
            <a:ext cx="0" cy="5016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2C1716D-450A-9042-B8FD-9723380409B1}"/>
              </a:ext>
            </a:extLst>
          </p:cNvPr>
          <p:cNvCxnSpPr/>
          <p:nvPr/>
        </p:nvCxnSpPr>
        <p:spPr>
          <a:xfrm>
            <a:off x="5362475" y="2803199"/>
            <a:ext cx="0" cy="5016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5ED0BC-DC97-4D45-B7EF-C991463AF343}"/>
              </a:ext>
            </a:extLst>
          </p:cNvPr>
          <p:cNvCxnSpPr/>
          <p:nvPr/>
        </p:nvCxnSpPr>
        <p:spPr>
          <a:xfrm>
            <a:off x="7459707" y="2798635"/>
            <a:ext cx="0" cy="5016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853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C3B7CF-75BE-E647-AA03-774E05A5D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967"/>
            <a:ext cx="9144000" cy="469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C33F19-ACDF-5E42-94C2-BA9773957D6C}"/>
              </a:ext>
            </a:extLst>
          </p:cNvPr>
          <p:cNvSpPr txBox="1"/>
          <p:nvPr/>
        </p:nvSpPr>
        <p:spPr>
          <a:xfrm>
            <a:off x="715617" y="1083363"/>
            <a:ext cx="79115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Mediana: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r>
              <a:rPr lang="es-ES_tradnl" dirty="0">
                <a:latin typeface="Trebuchet MS" panose="020B0703020202090204" pitchFamily="34" charset="0"/>
              </a:rPr>
              <a:t>Toma una lista de números, los ordena de menor a mayor y se escoge el del medio</a:t>
            </a: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9BC8A9-92A3-4741-8AE2-62B027E7CCD4}"/>
              </a:ext>
            </a:extLst>
          </p:cNvPr>
          <p:cNvSpPr txBox="1"/>
          <p:nvPr/>
        </p:nvSpPr>
        <p:spPr>
          <a:xfrm>
            <a:off x="715617" y="3143149"/>
            <a:ext cx="7911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FF9300"/>
                </a:solidFill>
                <a:latin typeface="Trebuchet MS" panose="020B0703020202090204" pitchFamily="34" charset="0"/>
              </a:rPr>
              <a:t>Ejemplo 1:  </a:t>
            </a:r>
            <a:r>
              <a:rPr lang="es-ES_tradnl" dirty="0">
                <a:latin typeface="Trebuchet MS" panose="020B0703020202090204" pitchFamily="34" charset="0"/>
              </a:rPr>
              <a:t>Calcular la mediana de y = (9,2,3,1,1,5,4)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pPr marL="342900" indent="-342900">
              <a:buAutoNum type="arabicPeriod"/>
            </a:pPr>
            <a:r>
              <a:rPr lang="es-ES_tradnl" dirty="0">
                <a:latin typeface="Trebuchet MS" panose="020B0703020202090204" pitchFamily="34" charset="0"/>
              </a:rPr>
              <a:t>Ordenamiento: (1,1,2,3,4,5,9)</a:t>
            </a:r>
          </a:p>
          <a:p>
            <a:pPr marL="342900" indent="-342900">
              <a:buAutoNum type="arabicPeriod"/>
            </a:pPr>
            <a:r>
              <a:rPr lang="es-ES_tradnl" dirty="0">
                <a:latin typeface="Trebuchet MS" panose="020B0703020202090204" pitchFamily="34" charset="0"/>
              </a:rPr>
              <a:t>Valor del medio: 3 (mediana)</a:t>
            </a: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985548-0F23-B54E-B626-07A2900F8B42}"/>
              </a:ext>
            </a:extLst>
          </p:cNvPr>
          <p:cNvSpPr txBox="1"/>
          <p:nvPr/>
        </p:nvSpPr>
        <p:spPr>
          <a:xfrm>
            <a:off x="715617" y="4925937"/>
            <a:ext cx="7911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FF9300"/>
                </a:solidFill>
                <a:latin typeface="Trebuchet MS" panose="020B0703020202090204" pitchFamily="34" charset="0"/>
              </a:rPr>
              <a:t>Ejemplo 2:  </a:t>
            </a:r>
            <a:r>
              <a:rPr lang="es-ES_tradnl" dirty="0">
                <a:latin typeface="Trebuchet MS" panose="020B0703020202090204" pitchFamily="34" charset="0"/>
              </a:rPr>
              <a:t>Calcular la mediana de y = (109,2,3,1,1,5,4)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pPr marL="342900" indent="-342900">
              <a:buAutoNum type="arabicPeriod"/>
            </a:pPr>
            <a:r>
              <a:rPr lang="es-ES_tradnl" dirty="0">
                <a:latin typeface="Trebuchet MS" panose="020B0703020202090204" pitchFamily="34" charset="0"/>
              </a:rPr>
              <a:t>Ordenamiento: (1,1,2,3,4,5,109)</a:t>
            </a:r>
          </a:p>
          <a:p>
            <a:pPr marL="342900" indent="-342900">
              <a:buAutoNum type="arabicPeriod"/>
            </a:pPr>
            <a:r>
              <a:rPr lang="es-ES_tradnl" dirty="0">
                <a:latin typeface="Trebuchet MS" panose="020B0703020202090204" pitchFamily="34" charset="0"/>
              </a:rPr>
              <a:t>Valor del medio: 3 (mediana)</a:t>
            </a: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413D7-7C87-ED45-B00A-B575B0E53A3D}"/>
              </a:ext>
            </a:extLst>
          </p:cNvPr>
          <p:cNvSpPr txBox="1"/>
          <p:nvPr/>
        </p:nvSpPr>
        <p:spPr>
          <a:xfrm>
            <a:off x="715617" y="2621087"/>
            <a:ext cx="691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(si el número de datos es par entonces se promedian los dos del medio)</a:t>
            </a:r>
          </a:p>
        </p:txBody>
      </p:sp>
    </p:spTree>
    <p:extLst>
      <p:ext uri="{BB962C8B-B14F-4D97-AF65-F5344CB8AC3E}">
        <p14:creationId xmlns:p14="http://schemas.microsoft.com/office/powerpoint/2010/main" val="22113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C33F19-ACDF-5E42-94C2-BA9773957D6C}"/>
              </a:ext>
            </a:extLst>
          </p:cNvPr>
          <p:cNvSpPr txBox="1"/>
          <p:nvPr/>
        </p:nvSpPr>
        <p:spPr>
          <a:xfrm>
            <a:off x="715617" y="1083363"/>
            <a:ext cx="79115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Mediana: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r>
              <a:rPr lang="es-ES_tradnl" dirty="0">
                <a:latin typeface="Trebuchet MS" panose="020B0703020202090204" pitchFamily="34" charset="0"/>
              </a:rPr>
              <a:t>Toma una lista de números, los ordena de menor a mayor y se escoge el del medio</a:t>
            </a: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9BC8A9-92A3-4741-8AE2-62B027E7CCD4}"/>
              </a:ext>
            </a:extLst>
          </p:cNvPr>
          <p:cNvSpPr txBox="1"/>
          <p:nvPr/>
        </p:nvSpPr>
        <p:spPr>
          <a:xfrm>
            <a:off x="715617" y="3143149"/>
            <a:ext cx="7911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FF9300"/>
                </a:solidFill>
                <a:latin typeface="Trebuchet MS" panose="020B0703020202090204" pitchFamily="34" charset="0"/>
              </a:rPr>
              <a:t>Ejemplo 1:  </a:t>
            </a:r>
            <a:r>
              <a:rPr lang="es-ES_tradnl" dirty="0">
                <a:latin typeface="Trebuchet MS" panose="020B0703020202090204" pitchFamily="34" charset="0"/>
              </a:rPr>
              <a:t>Calcular la mediana de y = (9,2,3,1,1,5,4)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pPr marL="342900" indent="-342900">
              <a:buAutoNum type="arabicPeriod"/>
            </a:pPr>
            <a:r>
              <a:rPr lang="es-ES_tradnl" dirty="0">
                <a:latin typeface="Trebuchet MS" panose="020B0703020202090204" pitchFamily="34" charset="0"/>
              </a:rPr>
              <a:t>Ordenamiento: (1,1,2,3,4,5,9)</a:t>
            </a:r>
          </a:p>
          <a:p>
            <a:pPr marL="342900" indent="-342900">
              <a:buAutoNum type="arabicPeriod"/>
            </a:pPr>
            <a:r>
              <a:rPr lang="es-ES_tradnl" dirty="0">
                <a:latin typeface="Trebuchet MS" panose="020B0703020202090204" pitchFamily="34" charset="0"/>
              </a:rPr>
              <a:t>Valor del medio: 3 (mediana)</a:t>
            </a: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985548-0F23-B54E-B626-07A2900F8B42}"/>
              </a:ext>
            </a:extLst>
          </p:cNvPr>
          <p:cNvSpPr txBox="1"/>
          <p:nvPr/>
        </p:nvSpPr>
        <p:spPr>
          <a:xfrm>
            <a:off x="715617" y="4925937"/>
            <a:ext cx="7911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FF9300"/>
                </a:solidFill>
                <a:latin typeface="Trebuchet MS" panose="020B0703020202090204" pitchFamily="34" charset="0"/>
              </a:rPr>
              <a:t>Ejemplo 2:  </a:t>
            </a:r>
            <a:r>
              <a:rPr lang="es-ES_tradnl" dirty="0">
                <a:latin typeface="Trebuchet MS" panose="020B0703020202090204" pitchFamily="34" charset="0"/>
              </a:rPr>
              <a:t>Calcular la mediana de y = (109,2,3,1,1,5,4)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pPr marL="342900" indent="-342900">
              <a:buAutoNum type="arabicPeriod"/>
            </a:pPr>
            <a:r>
              <a:rPr lang="es-ES_tradnl" dirty="0">
                <a:latin typeface="Trebuchet MS" panose="020B0703020202090204" pitchFamily="34" charset="0"/>
              </a:rPr>
              <a:t>Ordenamiento: (1,1,2,3,4,5,109)</a:t>
            </a:r>
          </a:p>
          <a:p>
            <a:pPr marL="342900" indent="-342900">
              <a:buAutoNum type="arabicPeriod"/>
            </a:pPr>
            <a:r>
              <a:rPr lang="es-ES_tradnl" dirty="0">
                <a:latin typeface="Trebuchet MS" panose="020B0703020202090204" pitchFamily="34" charset="0"/>
              </a:rPr>
              <a:t>Valor del medio: 3 (mediana)</a:t>
            </a: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E219F-A4AD-D441-9CFB-714BC940F24E}"/>
              </a:ext>
            </a:extLst>
          </p:cNvPr>
          <p:cNvSpPr txBox="1"/>
          <p:nvPr/>
        </p:nvSpPr>
        <p:spPr>
          <a:xfrm>
            <a:off x="4880114" y="3881813"/>
            <a:ext cx="16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96FF"/>
                </a:solidFill>
              </a:rPr>
              <a:t>Promedio</a:t>
            </a:r>
            <a:r>
              <a:rPr lang="en-US" dirty="0">
                <a:solidFill>
                  <a:srgbClr val="0096FF"/>
                </a:solidFill>
              </a:rPr>
              <a:t> = 3.6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11531-33CD-974E-AB51-77227BA3CC01}"/>
              </a:ext>
            </a:extLst>
          </p:cNvPr>
          <p:cNvSpPr txBox="1"/>
          <p:nvPr/>
        </p:nvSpPr>
        <p:spPr>
          <a:xfrm>
            <a:off x="4880114" y="5716373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96FF"/>
                </a:solidFill>
              </a:rPr>
              <a:t>Promedio</a:t>
            </a:r>
            <a:r>
              <a:rPr lang="en-US" dirty="0">
                <a:solidFill>
                  <a:srgbClr val="0096FF"/>
                </a:solidFill>
              </a:rPr>
              <a:t> = 17.6 </a:t>
            </a:r>
          </a:p>
        </p:txBody>
      </p:sp>
    </p:spTree>
    <p:extLst>
      <p:ext uri="{BB962C8B-B14F-4D97-AF65-F5344CB8AC3E}">
        <p14:creationId xmlns:p14="http://schemas.microsoft.com/office/powerpoint/2010/main" val="173418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A75CC-77EC-7343-986A-BBB9A6C7F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30" y="1264476"/>
            <a:ext cx="6146800" cy="482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428491-FC9E-3843-89D3-8029434236EC}"/>
              </a:ext>
            </a:extLst>
          </p:cNvPr>
          <p:cNvSpPr txBox="1"/>
          <p:nvPr/>
        </p:nvSpPr>
        <p:spPr>
          <a:xfrm>
            <a:off x="715617" y="258413"/>
            <a:ext cx="7911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Ejemplo: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43A66-C97F-174A-9FCE-43236C4409DC}"/>
              </a:ext>
            </a:extLst>
          </p:cNvPr>
          <p:cNvSpPr txBox="1"/>
          <p:nvPr/>
        </p:nvSpPr>
        <p:spPr>
          <a:xfrm>
            <a:off x="6611730" y="259780"/>
            <a:ext cx="2098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Se desea eliminar el ruido de este escalón.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137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428491-FC9E-3843-89D3-8029434236EC}"/>
              </a:ext>
            </a:extLst>
          </p:cNvPr>
          <p:cNvSpPr txBox="1"/>
          <p:nvPr/>
        </p:nvSpPr>
        <p:spPr>
          <a:xfrm>
            <a:off x="715617" y="258413"/>
            <a:ext cx="7911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Ejemplo: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46004E-CC89-0741-8C47-2D39766932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5530" y="1220026"/>
            <a:ext cx="6388100" cy="4914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63D07B-D4D4-274D-899D-01A7CD87B29A}"/>
              </a:ext>
            </a:extLst>
          </p:cNvPr>
          <p:cNvSpPr txBox="1"/>
          <p:nvPr/>
        </p:nvSpPr>
        <p:spPr>
          <a:xfrm>
            <a:off x="6611730" y="259780"/>
            <a:ext cx="20982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Se desea eliminar el ruido de este escalón.</a:t>
            </a:r>
          </a:p>
          <a:p>
            <a:endParaRPr lang="es-ES_tradnl" dirty="0"/>
          </a:p>
          <a:p>
            <a:r>
              <a:rPr lang="es-ES_tradnl" dirty="0"/>
              <a:t>1) Solución con filtro lineal (promedio de 27 elementos)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51001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428491-FC9E-3843-89D3-8029434236EC}"/>
              </a:ext>
            </a:extLst>
          </p:cNvPr>
          <p:cNvSpPr txBox="1"/>
          <p:nvPr/>
        </p:nvSpPr>
        <p:spPr>
          <a:xfrm>
            <a:off x="715617" y="258413"/>
            <a:ext cx="7911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Ejemplo: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EA5874-BC89-3B41-8C5F-BD3A5455BB61}"/>
              </a:ext>
            </a:extLst>
          </p:cNvPr>
          <p:cNvSpPr txBox="1"/>
          <p:nvPr/>
        </p:nvSpPr>
        <p:spPr>
          <a:xfrm>
            <a:off x="6611730" y="259780"/>
            <a:ext cx="20982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Se desea eliminar el ruido de este escalón.</a:t>
            </a:r>
          </a:p>
          <a:p>
            <a:endParaRPr lang="es-ES_tradnl" dirty="0"/>
          </a:p>
          <a:p>
            <a:r>
              <a:rPr lang="es-ES_tradnl" dirty="0"/>
              <a:t>1) Solución con filtro lineal (promedio de 27 elementos)</a:t>
            </a:r>
          </a:p>
          <a:p>
            <a:endParaRPr lang="es-ES_tradnl" dirty="0"/>
          </a:p>
          <a:p>
            <a:r>
              <a:rPr lang="es-ES_tradnl" dirty="0"/>
              <a:t>2) Solución con filtro no lineal (mediana de 27 elementos)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CA7D18-29F4-3849-87F0-9CDF8713FF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7814" y="1308651"/>
            <a:ext cx="6121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8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A75CC-77EC-7343-986A-BBB9A6C7F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30" y="1264476"/>
            <a:ext cx="6146800" cy="482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428491-FC9E-3843-89D3-8029434236EC}"/>
              </a:ext>
            </a:extLst>
          </p:cNvPr>
          <p:cNvSpPr txBox="1"/>
          <p:nvPr/>
        </p:nvSpPr>
        <p:spPr>
          <a:xfrm>
            <a:off x="715617" y="258413"/>
            <a:ext cx="7911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Ejemplo: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700BE9-32C6-C24F-B95A-A8CD68F967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30" y="1226750"/>
            <a:ext cx="6388100" cy="4914900"/>
          </a:xfrm>
          <a:prstGeom prst="rect">
            <a:avLst/>
          </a:prstGeom>
        </p:spPr>
      </p:pic>
      <p:sp>
        <p:nvSpPr>
          <p:cNvPr id="2" name="Up-down Arrow 1">
            <a:extLst>
              <a:ext uri="{FF2B5EF4-FFF2-40B4-BE49-F238E27FC236}">
                <a16:creationId xmlns:a16="http://schemas.microsoft.com/office/drawing/2014/main" id="{CEA5198E-E7AB-BE4D-9E1A-F22D7FA215D4}"/>
              </a:ext>
            </a:extLst>
          </p:cNvPr>
          <p:cNvSpPr/>
          <p:nvPr/>
        </p:nvSpPr>
        <p:spPr>
          <a:xfrm rot="16200000">
            <a:off x="1112012" y="5357102"/>
            <a:ext cx="55220" cy="476664"/>
          </a:xfrm>
          <a:prstGeom prst="upDownArrow">
            <a:avLst>
              <a:gd name="adj1" fmla="val 30640"/>
              <a:gd name="adj2" fmla="val 3644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624B70-0BAB-0D4F-8E48-ED4C33F5AB39}"/>
              </a:ext>
            </a:extLst>
          </p:cNvPr>
          <p:cNvSpPr txBox="1"/>
          <p:nvPr/>
        </p:nvSpPr>
        <p:spPr>
          <a:xfrm>
            <a:off x="6611730" y="259780"/>
            <a:ext cx="20982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Se desea eliminar el ruido de este escalón.</a:t>
            </a:r>
          </a:p>
          <a:p>
            <a:endParaRPr lang="es-ES_tradnl" dirty="0"/>
          </a:p>
          <a:p>
            <a:r>
              <a:rPr lang="es-ES_tradnl" dirty="0"/>
              <a:t>1) Solución con filtro lineal (promedio de 27 elementos)</a:t>
            </a:r>
          </a:p>
          <a:p>
            <a:endParaRPr lang="es-ES_tradnl" dirty="0"/>
          </a:p>
          <a:p>
            <a:r>
              <a:rPr lang="es-ES_tradnl" dirty="0">
                <a:solidFill>
                  <a:schemeClr val="bg1">
                    <a:lumMod val="65000"/>
                  </a:schemeClr>
                </a:solidFill>
              </a:rPr>
              <a:t>2) Solución con filtro no lineal (mediana de 27 elementos)</a:t>
            </a:r>
          </a:p>
        </p:txBody>
      </p:sp>
    </p:spTree>
    <p:extLst>
      <p:ext uri="{BB962C8B-B14F-4D97-AF65-F5344CB8AC3E}">
        <p14:creationId xmlns:p14="http://schemas.microsoft.com/office/powerpoint/2010/main" val="101995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093 L 0.54687 0.00417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40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A75CC-77EC-7343-986A-BBB9A6C7F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30" y="1264476"/>
            <a:ext cx="6146800" cy="482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428491-FC9E-3843-89D3-8029434236EC}"/>
              </a:ext>
            </a:extLst>
          </p:cNvPr>
          <p:cNvSpPr txBox="1"/>
          <p:nvPr/>
        </p:nvSpPr>
        <p:spPr>
          <a:xfrm>
            <a:off x="715617" y="258413"/>
            <a:ext cx="7911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Ejemplo: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DEC7D1-24EC-174D-8CE3-468FE7AFE23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14" y="1327312"/>
            <a:ext cx="6121400" cy="4876800"/>
          </a:xfrm>
          <a:prstGeom prst="rect">
            <a:avLst/>
          </a:prstGeom>
        </p:spPr>
      </p:pic>
      <p:sp>
        <p:nvSpPr>
          <p:cNvPr id="2" name="Up-down Arrow 1">
            <a:extLst>
              <a:ext uri="{FF2B5EF4-FFF2-40B4-BE49-F238E27FC236}">
                <a16:creationId xmlns:a16="http://schemas.microsoft.com/office/drawing/2014/main" id="{CEA5198E-E7AB-BE4D-9E1A-F22D7FA215D4}"/>
              </a:ext>
            </a:extLst>
          </p:cNvPr>
          <p:cNvSpPr/>
          <p:nvPr/>
        </p:nvSpPr>
        <p:spPr>
          <a:xfrm rot="16200000">
            <a:off x="1112012" y="5357102"/>
            <a:ext cx="55220" cy="476664"/>
          </a:xfrm>
          <a:prstGeom prst="upDownArrow">
            <a:avLst>
              <a:gd name="adj1" fmla="val 30640"/>
              <a:gd name="adj2" fmla="val 3644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CEB1-BEA2-9D4B-826E-84022A345E33}"/>
              </a:ext>
            </a:extLst>
          </p:cNvPr>
          <p:cNvSpPr txBox="1"/>
          <p:nvPr/>
        </p:nvSpPr>
        <p:spPr>
          <a:xfrm>
            <a:off x="6611730" y="259780"/>
            <a:ext cx="20982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Se desea eliminar el ruido de este escalón.</a:t>
            </a:r>
          </a:p>
          <a:p>
            <a:endParaRPr lang="es-ES_tradnl" dirty="0"/>
          </a:p>
          <a:p>
            <a:r>
              <a:rPr lang="es-ES_tradnl" dirty="0">
                <a:solidFill>
                  <a:schemeClr val="bg1">
                    <a:lumMod val="65000"/>
                  </a:schemeClr>
                </a:solidFill>
              </a:rPr>
              <a:t>1) Solución con filtro lineal (promedio de 27 elementos)</a:t>
            </a:r>
          </a:p>
          <a:p>
            <a:endParaRPr lang="es-ES_tradnl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s-ES_tradnl" dirty="0"/>
              <a:t>2) Solución con filtro no lineal (mediana de 27 elementos)</a:t>
            </a:r>
          </a:p>
        </p:txBody>
      </p:sp>
    </p:spTree>
    <p:extLst>
      <p:ext uri="{BB962C8B-B14F-4D97-AF65-F5344CB8AC3E}">
        <p14:creationId xmlns:p14="http://schemas.microsoft.com/office/powerpoint/2010/main" val="47593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093 L 0.54687 0.0041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40" y="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C33F19-ACDF-5E42-94C2-BA9773957D6C}"/>
              </a:ext>
            </a:extLst>
          </p:cNvPr>
          <p:cNvSpPr txBox="1"/>
          <p:nvPr/>
        </p:nvSpPr>
        <p:spPr>
          <a:xfrm>
            <a:off x="715617" y="1083363"/>
            <a:ext cx="79115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Mediana: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r>
              <a:rPr lang="es-ES_tradnl" dirty="0">
                <a:latin typeface="Trebuchet MS" panose="020B0703020202090204" pitchFamily="34" charset="0"/>
              </a:rPr>
              <a:t>Toma una lista de números, los ordena de menor a mayor y se escoge el del medio</a:t>
            </a: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0F59E3-6D44-7247-9ECA-516C8CBEFBB3}"/>
              </a:ext>
            </a:extLst>
          </p:cNvPr>
          <p:cNvSpPr txBox="1"/>
          <p:nvPr/>
        </p:nvSpPr>
        <p:spPr>
          <a:xfrm>
            <a:off x="715617" y="2973021"/>
            <a:ext cx="7911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>
                <a:solidFill>
                  <a:srgbClr val="FF9300"/>
                </a:solidFill>
                <a:latin typeface="Trebuchet MS" panose="020B0703020202090204" pitchFamily="34" charset="0"/>
              </a:rPr>
              <a:t>Propiedad 0:</a:t>
            </a:r>
          </a:p>
          <a:p>
            <a:r>
              <a:rPr lang="es-ES_tradnl" dirty="0">
                <a:latin typeface="Trebuchet MS" panose="020B0703020202090204" pitchFamily="34" charset="0"/>
              </a:rPr>
              <a:t>Filtra ruido y robusto frente a ‘</a:t>
            </a:r>
            <a:r>
              <a:rPr lang="es-ES_tradnl" dirty="0" err="1">
                <a:latin typeface="Trebuchet MS" panose="020B0703020202090204" pitchFamily="34" charset="0"/>
              </a:rPr>
              <a:t>outliers</a:t>
            </a:r>
            <a:r>
              <a:rPr lang="es-ES_tradnl" dirty="0">
                <a:latin typeface="Trebuchet MS" panose="020B0703020202090204" pitchFamily="34" charset="0"/>
              </a:rPr>
              <a:t>’.</a:t>
            </a: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DE5EF9-1020-D048-8BE0-051188DB51F9}"/>
              </a:ext>
            </a:extLst>
          </p:cNvPr>
          <p:cNvSpPr txBox="1"/>
          <p:nvPr/>
        </p:nvSpPr>
        <p:spPr>
          <a:xfrm>
            <a:off x="715617" y="3739502"/>
            <a:ext cx="7911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>
                <a:solidFill>
                  <a:srgbClr val="FF9300"/>
                </a:solidFill>
                <a:latin typeface="Trebuchet MS" panose="020B0703020202090204" pitchFamily="34" charset="0"/>
              </a:rPr>
              <a:t>Propiedad 1:</a:t>
            </a:r>
          </a:p>
          <a:p>
            <a:r>
              <a:rPr lang="es-ES_tradnl" dirty="0">
                <a:latin typeface="Trebuchet MS" panose="020B0703020202090204" pitchFamily="34" charset="0"/>
              </a:rPr>
              <a:t>Se conservan los cambios bruscos tipo escalón (sin suavizarlos).</a:t>
            </a: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74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10356</TotalTime>
  <Words>687</Words>
  <Application>Microsoft Macintosh PowerPoint</Application>
  <PresentationFormat>On-screen Show (4:3)</PresentationFormat>
  <Paragraphs>115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95</cp:revision>
  <dcterms:created xsi:type="dcterms:W3CDTF">2015-02-23T15:04:12Z</dcterms:created>
  <dcterms:modified xsi:type="dcterms:W3CDTF">2020-11-04T17:24:40Z</dcterms:modified>
</cp:coreProperties>
</file>