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07" r:id="rId2"/>
    <p:sldId id="317" r:id="rId3"/>
    <p:sldId id="318" r:id="rId4"/>
    <p:sldId id="273" r:id="rId5"/>
    <p:sldId id="274" r:id="rId6"/>
    <p:sldId id="276" r:id="rId7"/>
    <p:sldId id="275" r:id="rId8"/>
    <p:sldId id="277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24" r:id="rId37"/>
    <p:sldId id="319" r:id="rId38"/>
    <p:sldId id="308" r:id="rId39"/>
    <p:sldId id="309" r:id="rId40"/>
    <p:sldId id="327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21" r:id="rId49"/>
    <p:sldId id="322" r:id="rId50"/>
    <p:sldId id="325" r:id="rId51"/>
    <p:sldId id="32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7"/>
    <p:restoredTop sz="93537"/>
  </p:normalViewPr>
  <p:slideViewPr>
    <p:cSldViewPr snapToGrid="0" snapToObjects="1">
      <p:cViewPr>
        <p:scale>
          <a:sx n="200" d="100"/>
          <a:sy n="200" d="100"/>
        </p:scale>
        <p:origin x="144" y="-2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60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Region Growing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17252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312820" y="233801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A6A938C-B12F-6E42-92E0-C38892A8105C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189563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312820" y="2848178"/>
            <a:ext cx="971247" cy="880"/>
            <a:chOff x="4312820" y="3344510"/>
            <a:chExt cx="971247" cy="880"/>
          </a:xfrm>
        </p:grpSpPr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CF5E8BE6-9A68-A64A-A996-D3627293E438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23777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312820" y="2848178"/>
            <a:ext cx="971247" cy="880"/>
            <a:chOff x="4312820" y="3344510"/>
            <a:chExt cx="971247" cy="880"/>
          </a:xfrm>
        </p:grpSpPr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9DF3D91-4907-6B4D-88E0-18AE58880947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117733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761225" y="2825293"/>
            <a:ext cx="1039313" cy="1024715"/>
            <a:chOff x="4244754" y="2834350"/>
            <a:chExt cx="1039313" cy="1024715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5400000">
              <a:off x="4494787" y="3095356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26B6BCF-A2F3-A54A-92FF-19F5B91B1EA0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54743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282200" y="3335453"/>
            <a:ext cx="518338" cy="514555"/>
            <a:chOff x="4765729" y="3344510"/>
            <a:chExt cx="518338" cy="514555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05B44A08-BF73-F047-B707-B240162CDEC0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283356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282200" y="3335453"/>
            <a:ext cx="518338" cy="514555"/>
            <a:chOff x="4765729" y="3344510"/>
            <a:chExt cx="518338" cy="514555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08D6FDD1-F16D-5442-885B-738054E7D192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36355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318361" y="3343522"/>
            <a:ext cx="971247" cy="1024715"/>
            <a:chOff x="4312820" y="2834350"/>
            <a:chExt cx="971247" cy="1024715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A0FE48E-8485-224B-B5EB-C30B437DC149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376828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318361" y="3854562"/>
            <a:ext cx="452909" cy="513675"/>
            <a:chOff x="4312820" y="3345390"/>
            <a:chExt cx="452909" cy="513675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882DF22-82D6-264A-9AED-05E1B62DA101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52392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318361" y="3854562"/>
            <a:ext cx="452909" cy="513675"/>
            <a:chOff x="4312820" y="3345390"/>
            <a:chExt cx="452909" cy="513675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E56668A-2365-9447-A751-33D44D11AEAB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395837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805935" y="2833471"/>
            <a:ext cx="971246" cy="1024715"/>
            <a:chOff x="4244754" y="2834350"/>
            <a:chExt cx="971246" cy="1024715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5400000">
              <a:off x="4494787" y="3095356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>
              <a:off x="5000001" y="3128511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28C3D89-E8C1-A948-AE41-F1CD87B73FCB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55514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4B09C49-4241-8541-89E6-3CA0F55F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877888"/>
            <a:ext cx="82184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 err="1">
                <a:solidFill>
                  <a:srgbClr val="FF9300"/>
                </a:solidFill>
                <a:latin typeface="Trebuchet MS" pitchFamily="34" charset="0"/>
              </a:rPr>
              <a:t>Region</a:t>
            </a:r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 </a:t>
            </a:r>
            <a:r>
              <a:rPr lang="es-ES_tradnl" sz="2400" dirty="0" err="1">
                <a:solidFill>
                  <a:srgbClr val="FF9300"/>
                </a:solidFill>
                <a:latin typeface="Trebuchet MS" pitchFamily="34" charset="0"/>
              </a:rPr>
              <a:t>Growing</a:t>
            </a:r>
            <a:endParaRPr lang="es-ES_tradnl" sz="2400" dirty="0">
              <a:solidFill>
                <a:srgbClr val="FF9300"/>
              </a:solidFill>
              <a:latin typeface="Trebuchet MS" pitchFamily="34" charset="0"/>
            </a:endParaRP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Se inicia la segmentación con una semilla que se dilata de manera iterativa siempre y cuando cumpla con determinadas condiciones de pertenencia.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Existen algoritmos para imágenes binarias, en tonos de gris y a color.</a:t>
            </a:r>
          </a:p>
        </p:txBody>
      </p:sp>
    </p:spTree>
    <p:extLst>
      <p:ext uri="{BB962C8B-B14F-4D97-AF65-F5344CB8AC3E}">
        <p14:creationId xmlns:p14="http://schemas.microsoft.com/office/powerpoint/2010/main" val="69320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4055968" y="3094477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881C8F6-AB97-CC42-87B2-3D93782AEDFA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161516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4055968" y="3094477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68FCFC0-E7D5-E546-9253-964EAAF340CB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220783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0E7B29-C41D-7B43-9592-D25B53A9BF3C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1517769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882179" y="233801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5C9DAC42-7919-1743-9008-53030FE68F9E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338637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486E80-B11B-6E42-BD79-4DFA3C9D09A1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402071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736162" y="233801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5137C63-CE48-3546-B1FD-67EE6CD27DE5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80085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5168162" y="2861827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9DD2471-9062-8D4F-BB52-927DEFCCA0C6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124039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752119" y="336545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63FEF75-F6CA-0A49-AB00-0DA27E7456E9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1098121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752119" y="336545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D81E6FA5-A7F2-E244-BF70-E1E6262DF0A6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398686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306880" y="3854491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6BBFCCE-ACE4-7F43-91A3-9B837C5FD1DE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279900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4B09C49-4241-8541-89E6-3CA0F55F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" y="2967335"/>
            <a:ext cx="8218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ES_tradnl" sz="3600" dirty="0" err="1">
                <a:solidFill>
                  <a:srgbClr val="FF9300"/>
                </a:solidFill>
                <a:latin typeface="Trebuchet MS" pitchFamily="34" charset="0"/>
              </a:rPr>
              <a:t>Region</a:t>
            </a:r>
            <a:r>
              <a:rPr lang="es-ES_tradnl" sz="3600" dirty="0">
                <a:solidFill>
                  <a:srgbClr val="FF9300"/>
                </a:solidFill>
                <a:latin typeface="Trebuchet MS" pitchFamily="34" charset="0"/>
              </a:rPr>
              <a:t> </a:t>
            </a:r>
            <a:r>
              <a:rPr lang="es-ES_tradnl" sz="3600" dirty="0" err="1">
                <a:solidFill>
                  <a:srgbClr val="FF9300"/>
                </a:solidFill>
                <a:latin typeface="Trebuchet MS" pitchFamily="34" charset="0"/>
              </a:rPr>
              <a:t>Growing</a:t>
            </a:r>
            <a:r>
              <a:rPr lang="es-ES_tradnl" sz="3600" dirty="0">
                <a:solidFill>
                  <a:srgbClr val="0000FF"/>
                </a:solidFill>
                <a:latin typeface="Trebuchet MS" pitchFamily="34" charset="0"/>
              </a:rPr>
              <a:t> Binario</a:t>
            </a:r>
            <a:endParaRPr lang="es-ES_tradnl" sz="3600" dirty="0">
              <a:solidFill>
                <a:srgbClr val="FF93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1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890837" y="3358159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C9B6717-35B9-9246-AA9D-BECC00D425FB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26177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445598" y="2861827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2B3BCCD-FFAA-EB4D-8280-3B03438D1920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442645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445598" y="2861827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D48C285A-85F6-EB47-B220-56BC5C8181ED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377595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2E2BF5B-BA4F-1848-B450-19325E915D5F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2965852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7ABEB47-1F91-5441-A451-0D3EBCFF59FF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2357807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6934" y="3421525"/>
            <a:ext cx="7605059" cy="24652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3765" y="1616164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I = </a:t>
            </a:r>
            <a:r>
              <a:rPr lang="en-US" dirty="0" err="1">
                <a:latin typeface="Courier"/>
                <a:cs typeface="Courier"/>
              </a:rPr>
              <a:t>imread</a:t>
            </a:r>
            <a:r>
              <a:rPr lang="en-US" dirty="0">
                <a:latin typeface="Courier"/>
                <a:cs typeface="Courier"/>
              </a:rPr>
              <a:t>('</a:t>
            </a:r>
            <a:r>
              <a:rPr lang="en-US" dirty="0" err="1">
                <a:latin typeface="Courier"/>
                <a:cs typeface="Courier"/>
              </a:rPr>
              <a:t>rice.png</a:t>
            </a:r>
            <a:r>
              <a:rPr lang="en-US" dirty="0">
                <a:latin typeface="Courier"/>
                <a:cs typeface="Courier"/>
              </a:rPr>
              <a:t>');</a:t>
            </a:r>
          </a:p>
          <a:p>
            <a:r>
              <a:rPr lang="en-US" dirty="0">
                <a:latin typeface="Courier"/>
                <a:cs typeface="Courier"/>
              </a:rPr>
              <a:t>X </a:t>
            </a:r>
            <a:r>
              <a:rPr lang="en-US">
                <a:latin typeface="Courier"/>
                <a:cs typeface="Courier"/>
              </a:rPr>
              <a:t>= I(155:194,125:160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E = edge(x,'log',5e-3,2);</a:t>
            </a:r>
          </a:p>
          <a:p>
            <a:r>
              <a:rPr lang="en-US" dirty="0">
                <a:latin typeface="Courier"/>
                <a:cs typeface="Courier"/>
              </a:rPr>
              <a:t>L = </a:t>
            </a:r>
            <a:r>
              <a:rPr lang="en-US" dirty="0" err="1">
                <a:latin typeface="Courier"/>
                <a:cs typeface="Courier"/>
              </a:rPr>
              <a:t>bwlabel</a:t>
            </a:r>
            <a:r>
              <a:rPr lang="en-US" dirty="0">
                <a:latin typeface="Courier"/>
                <a:cs typeface="Courier"/>
              </a:rPr>
              <a:t>(not(E),4);</a:t>
            </a:r>
          </a:p>
        </p:txBody>
      </p:sp>
      <p:pic>
        <p:nvPicPr>
          <p:cNvPr id="5" name="Picture 4" descr="Screen Shot 2014-09-29 at 9.40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39" y="3787584"/>
            <a:ext cx="1651000" cy="1676400"/>
          </a:xfrm>
          <a:prstGeom prst="rect">
            <a:avLst/>
          </a:prstGeom>
        </p:spPr>
      </p:pic>
      <p:pic>
        <p:nvPicPr>
          <p:cNvPr id="6" name="Picture 5" descr="Screen Shot 2014-09-29 at 9.4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37" y="3859302"/>
            <a:ext cx="1549400" cy="1574800"/>
          </a:xfrm>
          <a:prstGeom prst="rect">
            <a:avLst/>
          </a:prstGeom>
        </p:spPr>
      </p:pic>
      <p:pic>
        <p:nvPicPr>
          <p:cNvPr id="7" name="Picture 6" descr="Screen Shot 2014-09-29 at 9.41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41" y="3814479"/>
            <a:ext cx="1651000" cy="170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765" y="1016000"/>
            <a:ext cx="271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Example in </a:t>
            </a:r>
            <a:r>
              <a:rPr lang="en-US" sz="2400" dirty="0" err="1">
                <a:latin typeface="Trebuchet MS"/>
                <a:cs typeface="Trebuchet MS"/>
              </a:rPr>
              <a:t>Matlab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782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146BC937-05BF-004D-BDDB-F9BE369F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" y="579137"/>
            <a:ext cx="8218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3600" dirty="0">
                <a:solidFill>
                  <a:srgbClr val="FF9300"/>
                </a:solidFill>
                <a:latin typeface="Trebuchet MS" pitchFamily="34" charset="0"/>
              </a:rPr>
              <a:t>Ejemplo en imágenes binarias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3BF75-D70D-034A-9E25-FE48A7516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6"/>
          <a:stretch/>
        </p:blipFill>
        <p:spPr>
          <a:xfrm>
            <a:off x="559397" y="1843331"/>
            <a:ext cx="2982648" cy="2785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AD91C6-F6F6-D64F-A596-F7B3FAD1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40" y="1842109"/>
            <a:ext cx="3030755" cy="278562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A33820DE-1891-2B43-8B2C-857BBE0FB555}"/>
              </a:ext>
            </a:extLst>
          </p:cNvPr>
          <p:cNvSpPr/>
          <p:nvPr/>
        </p:nvSpPr>
        <p:spPr>
          <a:xfrm>
            <a:off x="3649267" y="3070185"/>
            <a:ext cx="318052" cy="2665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9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4B09C49-4241-8541-89E6-3CA0F55F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" y="2967335"/>
            <a:ext cx="8218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ES_tradnl" sz="3600" dirty="0" err="1">
                <a:solidFill>
                  <a:srgbClr val="FF9300"/>
                </a:solidFill>
                <a:latin typeface="Trebuchet MS" pitchFamily="34" charset="0"/>
              </a:rPr>
              <a:t>Region</a:t>
            </a:r>
            <a:r>
              <a:rPr lang="es-ES_tradnl" sz="3600" dirty="0">
                <a:solidFill>
                  <a:srgbClr val="FF9300"/>
                </a:solidFill>
                <a:latin typeface="Trebuchet MS" pitchFamily="34" charset="0"/>
              </a:rPr>
              <a:t> </a:t>
            </a:r>
            <a:r>
              <a:rPr lang="es-ES_tradnl" sz="3600" dirty="0" err="1">
                <a:solidFill>
                  <a:srgbClr val="FF9300"/>
                </a:solidFill>
                <a:latin typeface="Trebuchet MS" pitchFamily="34" charset="0"/>
              </a:rPr>
              <a:t>Growing</a:t>
            </a:r>
            <a:r>
              <a:rPr lang="es-ES_tradnl" sz="3600" dirty="0">
                <a:solidFill>
                  <a:srgbClr val="0000FF"/>
                </a:solidFill>
                <a:latin typeface="Trebuchet MS" pitchFamily="34" charset="0"/>
              </a:rPr>
              <a:t> en Tonos de Gris</a:t>
            </a:r>
            <a:endParaRPr lang="es-ES_tradnl" sz="3600" dirty="0">
              <a:solidFill>
                <a:srgbClr val="FF93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64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1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3FEE1F-602A-FA41-B081-5C2DF7974A7C}"/>
              </a:ext>
            </a:extLst>
          </p:cNvPr>
          <p:cNvSpPr txBox="1"/>
          <p:nvPr/>
        </p:nvSpPr>
        <p:spPr>
          <a:xfrm>
            <a:off x="7651431" y="1922513"/>
            <a:ext cx="9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semilla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F3E255C-DF04-984D-B961-7215B23F5ADB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5217459" y="2107179"/>
            <a:ext cx="2433972" cy="1238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68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D55DD-6AAA-3B44-922C-59912AC1D4F6}"/>
              </a:ext>
            </a:extLst>
          </p:cNvPr>
          <p:cNvSpPr txBox="1"/>
          <p:nvPr/>
        </p:nvSpPr>
        <p:spPr>
          <a:xfrm>
            <a:off x="86238" y="1760717"/>
            <a:ext cx="16351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dirty="0">
                <a:latin typeface="Trebuchet MS" panose="020B0703020202090204" pitchFamily="34" charset="0"/>
              </a:rPr>
              <a:t>En cada iteración agregamos pixeles según la dilatación siempre y cuando cumpla una condición.</a:t>
            </a:r>
          </a:p>
          <a:p>
            <a:pPr algn="r"/>
            <a:endParaRPr lang="es-ES_tradnl" dirty="0">
              <a:latin typeface="Trebuchet MS" panose="020B0703020202090204" pitchFamily="34" charset="0"/>
            </a:endParaRPr>
          </a:p>
          <a:p>
            <a:pPr algn="r"/>
            <a:r>
              <a:rPr lang="es-ES_tradnl" dirty="0">
                <a:latin typeface="Trebuchet MS" panose="020B0703020202090204" pitchFamily="34" charset="0"/>
              </a:rPr>
              <a:t>Ejemplo tono de gris similar.</a:t>
            </a:r>
          </a:p>
        </p:txBody>
      </p:sp>
    </p:spTree>
    <p:extLst>
      <p:ext uri="{BB962C8B-B14F-4D97-AF65-F5344CB8AC3E}">
        <p14:creationId xmlns:p14="http://schemas.microsoft.com/office/powerpoint/2010/main" val="2828428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4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61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38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80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42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63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72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623955-1B54-7146-8A96-14BFFF39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48" y="1803400"/>
            <a:ext cx="3251200" cy="3251200"/>
          </a:xfrm>
          <a:prstGeom prst="rect">
            <a:avLst/>
          </a:prstGeom>
        </p:spPr>
      </p:pic>
      <p:pic>
        <p:nvPicPr>
          <p:cNvPr id="6" name="jirafa1.mov" descr="jirafa1.mov">
            <a:hlinkClick r:id="" action="ppaction://media"/>
            <a:extLst>
              <a:ext uri="{FF2B5EF4-FFF2-40B4-BE49-F238E27FC236}">
                <a16:creationId xmlns:a16="http://schemas.microsoft.com/office/drawing/2014/main" id="{43EF6DC3-026B-F74E-A1D4-C4AE6C451C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4323" t="9360" r="14646" b="15411"/>
          <a:stretch/>
        </p:blipFill>
        <p:spPr>
          <a:xfrm>
            <a:off x="4672495" y="1803400"/>
            <a:ext cx="3436426" cy="3251200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146BC937-05BF-004D-BDDB-F9BE369F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" y="579137"/>
            <a:ext cx="8218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3600" dirty="0">
                <a:solidFill>
                  <a:srgbClr val="FF9300"/>
                </a:solidFill>
                <a:latin typeface="Trebuchet MS" pitchFamily="34" charset="0"/>
              </a:rPr>
              <a:t>Ejemplo en imágenes en tonos de gris</a:t>
            </a:r>
          </a:p>
        </p:txBody>
      </p:sp>
    </p:spTree>
    <p:extLst>
      <p:ext uri="{BB962C8B-B14F-4D97-AF65-F5344CB8AC3E}">
        <p14:creationId xmlns:p14="http://schemas.microsoft.com/office/powerpoint/2010/main" val="9617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623955-1B54-7146-8A96-14BFFF39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48" y="1803400"/>
            <a:ext cx="3251200" cy="3251200"/>
          </a:xfrm>
          <a:prstGeom prst="rect">
            <a:avLst/>
          </a:prstGeom>
        </p:spPr>
      </p:pic>
      <p:pic>
        <p:nvPicPr>
          <p:cNvPr id="4" name="jirafa2.mov" descr="jirafa2.mov">
            <a:hlinkClick r:id="" action="ppaction://media"/>
            <a:extLst>
              <a:ext uri="{FF2B5EF4-FFF2-40B4-BE49-F238E27FC236}">
                <a16:creationId xmlns:a16="http://schemas.microsoft.com/office/drawing/2014/main" id="{BBC483AC-8337-2943-973B-0CC74068A9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4890" t="9972" r="16170" b="15479"/>
          <a:stretch/>
        </p:blipFill>
        <p:spPr>
          <a:xfrm>
            <a:off x="4959275" y="1790029"/>
            <a:ext cx="3365778" cy="325120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B7B2F133-2CD7-5A47-A98D-D54430BC6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" y="579137"/>
            <a:ext cx="8218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3600" dirty="0">
                <a:solidFill>
                  <a:srgbClr val="FF9300"/>
                </a:solidFill>
                <a:latin typeface="Trebuchet MS" pitchFamily="34" charset="0"/>
              </a:rPr>
              <a:t>Ejemplo en imágenes en tonos de gris</a:t>
            </a:r>
          </a:p>
        </p:txBody>
      </p:sp>
    </p:spTree>
    <p:extLst>
      <p:ext uri="{BB962C8B-B14F-4D97-AF65-F5344CB8AC3E}">
        <p14:creationId xmlns:p14="http://schemas.microsoft.com/office/powerpoint/2010/main" val="11830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4588" y="210717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semilla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4" name="Straight Connector 3"/>
          <p:cNvCxnSpPr>
            <a:endCxn id="2" idx="1"/>
          </p:cNvCxnSpPr>
          <p:nvPr/>
        </p:nvCxnSpPr>
        <p:spPr>
          <a:xfrm flipV="1">
            <a:off x="4751294" y="2291845"/>
            <a:ext cx="2973294" cy="105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26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146BC937-05BF-004D-BDDB-F9BE369F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" y="579137"/>
            <a:ext cx="8218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3600" dirty="0">
                <a:solidFill>
                  <a:srgbClr val="FF9300"/>
                </a:solidFill>
                <a:latin typeface="Trebuchet MS" pitchFamily="34" charset="0"/>
              </a:rPr>
              <a:t>Ejemplo en imágenes a color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3BF75-D70D-034A-9E25-FE48A7516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6"/>
          <a:stretch/>
        </p:blipFill>
        <p:spPr>
          <a:xfrm>
            <a:off x="3403626" y="1943484"/>
            <a:ext cx="2428418" cy="226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AD91C6-F6F6-D64F-A596-F7B3FAD1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43" y="1943484"/>
            <a:ext cx="2467585" cy="22680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A33820DE-1891-2B43-8B2C-857BBE0FB555}"/>
              </a:ext>
            </a:extLst>
          </p:cNvPr>
          <p:cNvSpPr/>
          <p:nvPr/>
        </p:nvSpPr>
        <p:spPr>
          <a:xfrm>
            <a:off x="5988367" y="2944184"/>
            <a:ext cx="318052" cy="2665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6F245-8BEB-884F-99A6-71CB62891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26" y="1943484"/>
            <a:ext cx="2618507" cy="2268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B3365DC-A860-054D-8FAE-D7EB717F5919}"/>
              </a:ext>
            </a:extLst>
          </p:cNvPr>
          <p:cNvSpPr/>
          <p:nvPr/>
        </p:nvSpPr>
        <p:spPr>
          <a:xfrm>
            <a:off x="3024694" y="2916915"/>
            <a:ext cx="318052" cy="2665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D88367-1BEF-6248-ADB3-58050BBE10CE}"/>
              </a:ext>
            </a:extLst>
          </p:cNvPr>
          <p:cNvCxnSpPr/>
          <p:nvPr/>
        </p:nvCxnSpPr>
        <p:spPr>
          <a:xfrm>
            <a:off x="3151991" y="3429000"/>
            <a:ext cx="0" cy="14980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957000-DAAB-C940-8629-2E879C3A4E55}"/>
              </a:ext>
            </a:extLst>
          </p:cNvPr>
          <p:cNvSpPr txBox="1"/>
          <p:nvPr/>
        </p:nvSpPr>
        <p:spPr>
          <a:xfrm>
            <a:off x="2093271" y="4987822"/>
            <a:ext cx="21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Bordes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00775-9027-EA44-BC7F-4C717BA7BB45}"/>
              </a:ext>
            </a:extLst>
          </p:cNvPr>
          <p:cNvCxnSpPr/>
          <p:nvPr/>
        </p:nvCxnSpPr>
        <p:spPr>
          <a:xfrm>
            <a:off x="6122892" y="3429000"/>
            <a:ext cx="0" cy="14980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DE9BE1-9242-1041-A3DD-B453F5FAFC85}"/>
              </a:ext>
            </a:extLst>
          </p:cNvPr>
          <p:cNvSpPr txBox="1"/>
          <p:nvPr/>
        </p:nvSpPr>
        <p:spPr>
          <a:xfrm>
            <a:off x="5290083" y="4987822"/>
            <a:ext cx="1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Growing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F27DA0-94C8-294E-8625-23BA2EF413D9}"/>
              </a:ext>
            </a:extLst>
          </p:cNvPr>
          <p:cNvSpPr/>
          <p:nvPr/>
        </p:nvSpPr>
        <p:spPr>
          <a:xfrm>
            <a:off x="4599915" y="3475018"/>
            <a:ext cx="72000" cy="72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AC4F10-0B01-DE44-AEFE-7A01FD2D8A85}"/>
              </a:ext>
            </a:extLst>
          </p:cNvPr>
          <p:cNvCxnSpPr>
            <a:cxnSpLocks/>
          </p:cNvCxnSpPr>
          <p:nvPr/>
        </p:nvCxnSpPr>
        <p:spPr>
          <a:xfrm>
            <a:off x="4644436" y="3562350"/>
            <a:ext cx="0" cy="201602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35625C-00CE-D643-9FCE-3536521CB144}"/>
              </a:ext>
            </a:extLst>
          </p:cNvPr>
          <p:cNvSpPr txBox="1"/>
          <p:nvPr/>
        </p:nvSpPr>
        <p:spPr>
          <a:xfrm>
            <a:off x="4078327" y="5578372"/>
            <a:ext cx="1146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Semilla</a:t>
            </a:r>
            <a:endParaRPr lang="en-US" dirty="0"/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(punto interior)</a:t>
            </a:r>
          </a:p>
        </p:txBody>
      </p:sp>
    </p:spTree>
    <p:extLst>
      <p:ext uri="{BB962C8B-B14F-4D97-AF65-F5344CB8AC3E}">
        <p14:creationId xmlns:p14="http://schemas.microsoft.com/office/powerpoint/2010/main" val="1516004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146BC937-05BF-004D-BDDB-F9BE369F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56" y="579137"/>
            <a:ext cx="8218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3600" dirty="0">
                <a:solidFill>
                  <a:srgbClr val="FF9300"/>
                </a:solidFill>
                <a:latin typeface="Trebuchet MS" pitchFamily="34" charset="0"/>
              </a:rPr>
              <a:t>Ejemplo en imágenes a color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AD91C6-F6F6-D64F-A596-F7B3FAD1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91" y="1943484"/>
            <a:ext cx="2467585" cy="22680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A33820DE-1891-2B43-8B2C-857BBE0FB555}"/>
              </a:ext>
            </a:extLst>
          </p:cNvPr>
          <p:cNvSpPr/>
          <p:nvPr/>
        </p:nvSpPr>
        <p:spPr>
          <a:xfrm>
            <a:off x="3535615" y="2944184"/>
            <a:ext cx="318052" cy="2665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6F245-8BEB-884F-99A6-71CB62891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3" y="1943484"/>
            <a:ext cx="2618507" cy="226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04AFDB-D702-FD46-859F-542094C9E9C0}"/>
              </a:ext>
            </a:extLst>
          </p:cNvPr>
          <p:cNvCxnSpPr/>
          <p:nvPr/>
        </p:nvCxnSpPr>
        <p:spPr>
          <a:xfrm>
            <a:off x="3637874" y="3429000"/>
            <a:ext cx="0" cy="14980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6BFD2-1E11-F74F-9D70-6906683C108C}"/>
              </a:ext>
            </a:extLst>
          </p:cNvPr>
          <p:cNvSpPr txBox="1"/>
          <p:nvPr/>
        </p:nvSpPr>
        <p:spPr>
          <a:xfrm>
            <a:off x="2805065" y="4987822"/>
            <a:ext cx="1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Growing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2BC92E-076B-9443-B324-81B261F2E05A}"/>
              </a:ext>
            </a:extLst>
          </p:cNvPr>
          <p:cNvSpPr/>
          <p:nvPr/>
        </p:nvSpPr>
        <p:spPr>
          <a:xfrm>
            <a:off x="1675727" y="3341668"/>
            <a:ext cx="72000" cy="72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A5541F-5322-244A-8439-AEAEB7BE9D9B}"/>
              </a:ext>
            </a:extLst>
          </p:cNvPr>
          <p:cNvCxnSpPr>
            <a:cxnSpLocks/>
          </p:cNvCxnSpPr>
          <p:nvPr/>
        </p:nvCxnSpPr>
        <p:spPr>
          <a:xfrm flipH="1">
            <a:off x="1225550" y="3429000"/>
            <a:ext cx="494698" cy="14980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F104AF-DEFA-2D44-B9C7-8D1B29DE7627}"/>
              </a:ext>
            </a:extLst>
          </p:cNvPr>
          <p:cNvSpPr txBox="1"/>
          <p:nvPr/>
        </p:nvSpPr>
        <p:spPr>
          <a:xfrm>
            <a:off x="379439" y="4987822"/>
            <a:ext cx="1680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Semilla</a:t>
            </a:r>
            <a:endParaRPr lang="en-US" dirty="0"/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(punto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más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anaranjado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03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7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44754" y="2834350"/>
            <a:ext cx="1039313" cy="1024715"/>
            <a:chOff x="4244754" y="2834350"/>
            <a:chExt cx="1039313" cy="1024715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494787" y="3095356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315860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44754" y="2834350"/>
            <a:ext cx="1039313" cy="1024715"/>
            <a:chOff x="4244754" y="2834350"/>
            <a:chExt cx="1039313" cy="1024715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494787" y="3095356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DD92F09-A607-D348-86B3-C758BEBB4CDE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108334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4B6092E-0DCB-5341-939C-DEF5F3BC3572}"/>
              </a:ext>
            </a:extLst>
          </p:cNvPr>
          <p:cNvSpPr txBox="1"/>
          <p:nvPr/>
        </p:nvSpPr>
        <p:spPr>
          <a:xfrm>
            <a:off x="7301973" y="1607113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Crecimiento en 4 direcciones si es permitido</a:t>
            </a:r>
          </a:p>
        </p:txBody>
      </p:sp>
    </p:spTree>
    <p:extLst>
      <p:ext uri="{BB962C8B-B14F-4D97-AF65-F5344CB8AC3E}">
        <p14:creationId xmlns:p14="http://schemas.microsoft.com/office/powerpoint/2010/main" val="36934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505</Words>
  <Application>Microsoft Macintosh PowerPoint</Application>
  <PresentationFormat>On-screen Show (4:3)</PresentationFormat>
  <Paragraphs>202</Paragraphs>
  <Slides>51</Slides>
  <Notes>1</Notes>
  <HiddenSlides>1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Courier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72</cp:revision>
  <dcterms:created xsi:type="dcterms:W3CDTF">2014-09-22T14:15:05Z</dcterms:created>
  <dcterms:modified xsi:type="dcterms:W3CDTF">2020-11-05T12:11:02Z</dcterms:modified>
</cp:coreProperties>
</file>