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5" r:id="rId2"/>
    <p:sldId id="278" r:id="rId3"/>
    <p:sldId id="279" r:id="rId4"/>
    <p:sldId id="280" r:id="rId5"/>
    <p:sldId id="281" r:id="rId6"/>
    <p:sldId id="256" r:id="rId7"/>
    <p:sldId id="258" r:id="rId8"/>
    <p:sldId id="257" r:id="rId9"/>
    <p:sldId id="259" r:id="rId10"/>
    <p:sldId id="260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4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3673"/>
  </p:normalViewPr>
  <p:slideViewPr>
    <p:cSldViewPr snapToGrid="0" snapToObjects="1">
      <p:cViewPr varScale="1">
        <p:scale>
          <a:sx n="115" d="100"/>
          <a:sy n="115" d="100"/>
        </p:scale>
        <p:origin x="80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49DB-D4BB-4A47-AB7B-324F22BA9FC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0EBC4-F443-8B43-AD85-00371B25E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09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22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0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7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2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1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8AB29-8326-5749-B4F2-F8DA20F3B8C7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84AE-C2B2-D043-9EC8-D06C6E4D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Transformaciones geométricas &amp; Interpolación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42729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41529" y="1650442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657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9-03 at 10.09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0300"/>
            <a:ext cx="9144000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05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5653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1499 0.079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58" y="3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921000" y="3254853"/>
            <a:ext cx="163956" cy="1614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25721" y="1774776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2300630" cy="1249131"/>
            <a:chOff x="274834" y="1457637"/>
            <a:chExt cx="230063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2300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1.25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2198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+ 2.75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6981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4" y="2680967"/>
            <a:ext cx="2120900" cy="2108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06227" y="1247170"/>
            <a:ext cx="8692030" cy="5114182"/>
            <a:chOff x="506227" y="1247170"/>
            <a:chExt cx="8692030" cy="5114182"/>
          </a:xfrm>
        </p:grpSpPr>
        <p:sp>
          <p:nvSpPr>
            <p:cNvPr id="6" name="Oval 5"/>
            <p:cNvSpPr/>
            <p:nvPr/>
          </p:nvSpPr>
          <p:spPr>
            <a:xfrm>
              <a:off x="2921000" y="3254853"/>
              <a:ext cx="163956" cy="1614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31773" y="1926231"/>
              <a:ext cx="2561269" cy="2594722"/>
              <a:chOff x="1031773" y="2153031"/>
              <a:chExt cx="2561269" cy="2594722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1240" y="220536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3" name="Group 122"/>
              <p:cNvGrpSpPr/>
              <p:nvPr/>
            </p:nvGrpSpPr>
            <p:grpSpPr>
              <a:xfrm>
                <a:off x="1031773" y="2153031"/>
                <a:ext cx="2561269" cy="2594722"/>
                <a:chOff x="1031773" y="2153031"/>
                <a:chExt cx="2561269" cy="2594722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66" name="Oval 6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92" name="Oval 9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0" name="Oval 9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7" name="Group 106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08" name="Oval 107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14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</p:grpSpPr>
              <p:sp>
                <p:nvSpPr>
                  <p:cNvPr id="116" name="Oval 11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Oval 11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05" name="Group 204"/>
            <p:cNvGrpSpPr/>
            <p:nvPr/>
          </p:nvGrpSpPr>
          <p:grpSpPr>
            <a:xfrm>
              <a:off x="506227" y="1247170"/>
              <a:ext cx="999085" cy="1116543"/>
              <a:chOff x="279427" y="1542010"/>
              <a:chExt cx="999085" cy="1116543"/>
            </a:xfrm>
          </p:grpSpPr>
          <p:cxnSp>
            <p:nvCxnSpPr>
              <p:cNvPr id="206" name="Straight Arrow Connector 205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/>
              <p:cNvSpPr txBox="1"/>
              <p:nvPr/>
            </p:nvSpPr>
            <p:spPr>
              <a:xfrm>
                <a:off x="279427" y="21267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896767" y="1542010"/>
                <a:ext cx="3817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1625721" y="1774776"/>
              <a:ext cx="3075109" cy="3273584"/>
              <a:chOff x="4503130" y="1233528"/>
              <a:chExt cx="3075109" cy="3273584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5016970" y="1912390"/>
                <a:ext cx="2561269" cy="2594722"/>
                <a:chOff x="5016970" y="2139190"/>
                <a:chExt cx="2561269" cy="2594722"/>
              </a:xfrm>
            </p:grpSpPr>
            <p:grpSp>
              <p:nvGrpSpPr>
                <p:cNvPr id="124" name="Group 123"/>
                <p:cNvGrpSpPr/>
                <p:nvPr/>
              </p:nvGrpSpPr>
              <p:grpSpPr>
                <a:xfrm>
                  <a:off x="5016970" y="2139190"/>
                  <a:ext cx="2561269" cy="2594722"/>
                  <a:chOff x="1031773" y="2153031"/>
                  <a:chExt cx="2561269" cy="2594722"/>
                </a:xfrm>
                <a:solidFill>
                  <a:srgbClr val="0000FF"/>
                </a:solidFill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1032403" y="2153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74" name="Oval 173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Oval 174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Oval 175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9" name="Oval 178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0" name="Oval 179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1031773" y="2545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7" name="Oval 166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Oval 167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Oval 168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Oval 169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Oval 171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172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1036244" y="29780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60" name="Oval 159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1" name="Oval 160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2" name="Oval 161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Oval 162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Oval 163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Oval 164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Oval 165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1036874" y="3391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53" name="Oval 152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Oval 153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Oval 154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Oval 155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" name="Oval 156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" name="Oval 157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9" name="Oval 158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1036244" y="37991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46" name="Oval 145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Oval 146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Oval 148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Oval 149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Oval 150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Oval 151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040715" y="42167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9" name="Oval 138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" name="Oval 140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" name="Oval 142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" name="Oval 143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" name="Oval 144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034984" y="4634331"/>
                    <a:ext cx="2552327" cy="113422"/>
                    <a:chOff x="1032403" y="2153031"/>
                    <a:chExt cx="2552327" cy="113422"/>
                  </a:xfrm>
                  <a:grpFill/>
                </p:grpSpPr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1032403" y="2154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1429651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847933" y="21536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Oval 134"/>
                    <p:cNvSpPr/>
                    <p:nvPr/>
                  </p:nvSpPr>
                  <p:spPr>
                    <a:xfrm>
                      <a:off x="2265585" y="21530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Oval 135"/>
                    <p:cNvSpPr/>
                    <p:nvPr/>
                  </p:nvSpPr>
                  <p:spPr>
                    <a:xfrm>
                      <a:off x="2679396" y="21638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Oval 136"/>
                    <p:cNvSpPr/>
                    <p:nvPr/>
                  </p:nvSpPr>
                  <p:spPr>
                    <a:xfrm>
                      <a:off x="3076644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Oval 137"/>
                    <p:cNvSpPr/>
                    <p:nvPr/>
                  </p:nvSpPr>
                  <p:spPr>
                    <a:xfrm>
                      <a:off x="3494926" y="2163231"/>
                      <a:ext cx="89804" cy="102622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81" name="Group 180"/>
                <p:cNvGrpSpPr/>
                <p:nvPr/>
              </p:nvGrpSpPr>
              <p:grpSpPr>
                <a:xfrm>
                  <a:off x="5046560" y="2199008"/>
                  <a:ext cx="2485093" cy="2487291"/>
                  <a:chOff x="1061240" y="2205368"/>
                  <a:chExt cx="2485093" cy="2487291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1061240" y="2205368"/>
                    <a:ext cx="2485093" cy="2478410"/>
                    <a:chOff x="847085" y="1997648"/>
                    <a:chExt cx="2891858" cy="2355654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V="1">
                      <a:off x="856247" y="1997648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 flipV="1">
                      <a:off x="851666" y="3173376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5" name="Straight Connector 194"/>
                    <p:cNvCxnSpPr/>
                    <p:nvPr/>
                  </p:nvCxnSpPr>
                  <p:spPr>
                    <a:xfrm flipV="1">
                      <a:off x="851666" y="357183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Straight Connector 195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851666" y="435330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 rot="5400000">
                    <a:off x="1070742" y="2217069"/>
                    <a:ext cx="2482153" cy="2469028"/>
                    <a:chOff x="847085" y="2378352"/>
                    <a:chExt cx="2891858" cy="2364095"/>
                  </a:xfrm>
                </p:grpSpPr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 flipV="1">
                      <a:off x="851666" y="23783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 flipV="1">
                      <a:off x="856247" y="27824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851666" y="3168299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V="1">
                      <a:off x="851666" y="35666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V="1">
                      <a:off x="847085" y="3957652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851666" y="4361743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flipV="1">
                      <a:off x="847085" y="4742447"/>
                      <a:ext cx="2882696" cy="0"/>
                    </a:xfrm>
                    <a:prstGeom prst="line">
                      <a:avLst/>
                    </a:prstGeom>
                    <a:ln w="3175" cmpd="sng">
                      <a:solidFill>
                        <a:schemeClr val="tx1"/>
                      </a:solidFill>
                      <a:prstDash val="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4503130" y="1233528"/>
                <a:ext cx="934659" cy="1116543"/>
                <a:chOff x="279427" y="1542010"/>
                <a:chExt cx="934659" cy="1116543"/>
              </a:xfrm>
            </p:grpSpPr>
            <p:cxnSp>
              <p:nvCxnSpPr>
                <p:cNvPr id="211" name="Straight Arrow Connector 210"/>
                <p:cNvCxnSpPr/>
                <p:nvPr/>
              </p:nvCxnSpPr>
              <p:spPr>
                <a:xfrm>
                  <a:off x="635020" y="1961859"/>
                  <a:ext cx="0" cy="696694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/>
                <p:cNvCxnSpPr/>
                <p:nvPr/>
              </p:nvCxnSpPr>
              <p:spPr>
                <a:xfrm>
                  <a:off x="526600" y="2068899"/>
                  <a:ext cx="687486" cy="0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3" name="TextBox 212"/>
                <p:cNvSpPr txBox="1"/>
                <p:nvPr/>
              </p:nvSpPr>
              <p:spPr>
                <a:xfrm>
                  <a:off x="279427" y="2126710"/>
                  <a:ext cx="3000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 err="1">
                      <a:latin typeface="LM Roman 10 Regular"/>
                      <a:cs typeface="LM Roman 10 Regular"/>
                    </a:rPr>
                    <a:t>i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896767" y="1542010"/>
                  <a:ext cx="3129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i="1" dirty="0">
                      <a:latin typeface="LM Roman 10 Regular"/>
                      <a:cs typeface="LM Roman 10 Regular"/>
                    </a:rPr>
                    <a:t>j</a:t>
                  </a:r>
                  <a:endParaRPr lang="en-US" sz="2400" baseline="-25000" dirty="0">
                    <a:latin typeface="LM Roman 10 Regular"/>
                    <a:cs typeface="LM Roman 10 Regular"/>
                  </a:endParaRPr>
                </a:p>
              </p:txBody>
            </p:sp>
          </p:grpSp>
        </p:grpSp>
        <p:grpSp>
          <p:nvGrpSpPr>
            <p:cNvPr id="215" name="Group 214"/>
            <p:cNvGrpSpPr/>
            <p:nvPr/>
          </p:nvGrpSpPr>
          <p:grpSpPr>
            <a:xfrm>
              <a:off x="3903262" y="5112221"/>
              <a:ext cx="2300630" cy="1249131"/>
              <a:chOff x="274834" y="1457637"/>
              <a:chExt cx="2300630" cy="1249131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274834" y="1457637"/>
                <a:ext cx="2300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i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  =  </a:t>
                </a:r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 1.25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306459" y="2245103"/>
                <a:ext cx="2198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r>
                  <a:rPr lang="en-US" sz="2400" baseline="-25000" dirty="0">
                    <a:latin typeface="LM Roman 10 Regular"/>
                    <a:cs typeface="LM Roman 10 Regular"/>
                  </a:rPr>
                  <a:t>0   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=  </a:t>
                </a:r>
                <a:r>
                  <a:rPr lang="en-US" sz="2400" i="1" dirty="0">
                    <a:latin typeface="LM Roman 10 Regular"/>
                    <a:cs typeface="LM Roman 10 Regular"/>
                  </a:rPr>
                  <a:t>j </a:t>
                </a:r>
                <a:r>
                  <a:rPr lang="en-US" sz="2400" dirty="0">
                    <a:latin typeface="LM Roman 10 Regular"/>
                    <a:cs typeface="LM Roman 10 Regular"/>
                  </a:rPr>
                  <a:t>+ 2.75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83179" y="5134901"/>
              <a:ext cx="30279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Coordinate Transformation: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(Example: Translation)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68682" y="1926231"/>
              <a:ext cx="40295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Algorithm: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1)  For each 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of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 compute 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).</a:t>
              </a:r>
            </a:p>
            <a:p>
              <a:r>
                <a:rPr lang="en-US" dirty="0">
                  <a:latin typeface="Trebuchet MS"/>
                  <a:cs typeface="Trebuchet MS"/>
                </a:rPr>
                <a:t>2)  </a:t>
              </a:r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 err="1">
                  <a:latin typeface="LM Roman 10 Regular"/>
                  <a:cs typeface="LM Roman 10 Regular"/>
                </a:rPr>
                <a:t>i</a:t>
              </a:r>
              <a:r>
                <a:rPr lang="en-US" dirty="0" err="1">
                  <a:latin typeface="Trebuchet MS"/>
                  <a:cs typeface="Trebuchet MS"/>
                </a:rPr>
                <a:t>,</a:t>
              </a:r>
              <a:r>
                <a:rPr lang="en-US" i="1" dirty="0" err="1">
                  <a:latin typeface="LM Roman 10 Regular"/>
                  <a:cs typeface="LM Roman 10 Regular"/>
                </a:rPr>
                <a:t>j</a:t>
              </a:r>
              <a:r>
                <a:rPr lang="en-US" dirty="0">
                  <a:latin typeface="Trebuchet MS"/>
                  <a:cs typeface="Trebuchet MS"/>
                </a:rPr>
                <a:t>) = interpolation {</a:t>
              </a:r>
              <a:r>
                <a:rPr lang="en-US" dirty="0">
                  <a:solidFill>
                    <a:srgbClr val="FF0000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dirty="0">
                  <a:latin typeface="Trebuchet MS"/>
                  <a:cs typeface="Trebuchet MS"/>
                </a:rPr>
                <a:t>(</a:t>
              </a:r>
              <a:r>
                <a:rPr lang="en-US" i="1" dirty="0">
                  <a:latin typeface="LM Roman 10 Regular"/>
                  <a:cs typeface="LM Roman 10 Regular"/>
                </a:rPr>
                <a:t>i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,</a:t>
              </a:r>
              <a:r>
                <a:rPr lang="en-US" i="1" dirty="0">
                  <a:latin typeface="LM Roman 10 Regular"/>
                  <a:cs typeface="LM Roman 10 Regular"/>
                </a:rPr>
                <a:t>j</a:t>
              </a:r>
              <a:r>
                <a:rPr lang="en-US" baseline="-25000" dirty="0">
                  <a:latin typeface="LM Roman 10 Regular"/>
                  <a:cs typeface="LM Roman 10 Regular"/>
                </a:rPr>
                <a:t>0</a:t>
              </a:r>
              <a:r>
                <a:rPr lang="en-US" dirty="0">
                  <a:latin typeface="Trebuchet MS"/>
                  <a:cs typeface="Trebuchet MS"/>
                </a:rPr>
                <a:t>)}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5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391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600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  <a:r>
              <a:rPr lang="en-US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1313206" y="2270661"/>
            <a:ext cx="40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39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4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6132" y="2653893"/>
            <a:ext cx="16321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1238072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1" name="TextBox 200"/>
          <p:cNvSpPr txBox="1"/>
          <p:nvPr/>
        </p:nvSpPr>
        <p:spPr>
          <a:xfrm>
            <a:off x="656923" y="292959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i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953447" y="1483934"/>
            <a:ext cx="381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LM Roman 10 Regular"/>
                <a:cs typeface="LM Roman 10 Regular"/>
              </a:rPr>
              <a:t>j</a:t>
            </a:r>
            <a:r>
              <a:rPr lang="en-US" sz="2400" baseline="-25000" dirty="0">
                <a:latin typeface="LM Roman 10 Regular"/>
                <a:cs typeface="LM Roman 10 Regular"/>
              </a:rPr>
              <a:t>0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08477" y="2270660"/>
            <a:ext cx="2777583" cy="2895609"/>
            <a:chOff x="1313206" y="2270661"/>
            <a:chExt cx="2777583" cy="2895609"/>
          </a:xfrm>
        </p:grpSpPr>
        <p:sp>
          <p:nvSpPr>
            <p:cNvPr id="203" name="TextBox 202"/>
            <p:cNvSpPr txBox="1"/>
            <p:nvPr/>
          </p:nvSpPr>
          <p:spPr>
            <a:xfrm>
              <a:off x="1313206" y="2270661"/>
              <a:ext cx="406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682986" y="2270661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solidFill>
                    <a:schemeClr val="bg1"/>
                  </a:solidFill>
                  <a:latin typeface="LM Roman 10 Regular"/>
                  <a:cs typeface="LM Roman 10 Regular"/>
                </a:rPr>
                <a:t>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1314910" y="4704605"/>
              <a:ext cx="398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3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3675291" y="4704605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4</a:t>
              </a:r>
            </a:p>
          </p:txBody>
        </p:sp>
      </p:grp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68682" y="2243769"/>
            <a:ext cx="37131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 =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                        </a:t>
            </a:r>
            <a:r>
              <a:rPr lang="en-US" dirty="0">
                <a:latin typeface="LM Roman 10 Regular"/>
                <a:cs typeface="LM Roman 10 Regular"/>
              </a:rPr>
              <a:t>AI</a:t>
            </a:r>
            <a:r>
              <a:rPr lang="en-US" baseline="-25000" dirty="0">
                <a:latin typeface="LM Roman 10 Regular"/>
                <a:cs typeface="LM Roman 10 Regular"/>
              </a:rPr>
              <a:t>4</a:t>
            </a:r>
            <a:r>
              <a:rPr lang="en-US" dirty="0">
                <a:latin typeface="LM Roman 10 Regular"/>
                <a:cs typeface="LM Roman 10 Regular"/>
              </a:rPr>
              <a:t>+BI</a:t>
            </a:r>
            <a:r>
              <a:rPr lang="en-US" baseline="-25000" dirty="0">
                <a:latin typeface="LM Roman 10 Regular"/>
                <a:cs typeface="LM Roman 10 Regular"/>
              </a:rPr>
              <a:t>3</a:t>
            </a:r>
            <a:r>
              <a:rPr lang="en-US" dirty="0">
                <a:latin typeface="LM Roman 10 Regular"/>
                <a:cs typeface="LM Roman 10 Regular"/>
              </a:rPr>
              <a:t>+CI</a:t>
            </a:r>
            <a:r>
              <a:rPr lang="en-US" baseline="-25000" dirty="0">
                <a:latin typeface="LM Roman 10 Regular"/>
                <a:cs typeface="LM Roman 10 Regular"/>
              </a:rPr>
              <a:t>2</a:t>
            </a:r>
            <a:r>
              <a:rPr lang="en-US" dirty="0">
                <a:latin typeface="LM Roman 10 Regular"/>
                <a:cs typeface="LM Roman 10 Regular"/>
              </a:rPr>
              <a:t>+DI</a:t>
            </a:r>
            <a:r>
              <a:rPr lang="en-US" baseline="-25000" dirty="0">
                <a:latin typeface="LM Roman 10 Regular"/>
                <a:cs typeface="LM Roman 10 Regular"/>
              </a:rPr>
              <a:t>1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LM Roman 10 Regular"/>
                <a:cs typeface="LM Roman 10 Regular"/>
              </a:rPr>
              <a:t>A+B+C+D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0305-688E-794E-8BBB-5046CE20C6C4}"/>
              </a:ext>
            </a:extLst>
          </p:cNvPr>
          <p:cNvSpPr txBox="1"/>
          <p:nvPr/>
        </p:nvSpPr>
        <p:spPr>
          <a:xfrm>
            <a:off x="2036132" y="2653893"/>
            <a:ext cx="16321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M Roman 10 Regular"/>
                <a:cs typeface="LM Roman 10 Regular"/>
              </a:rPr>
              <a:t>A                B</a:t>
            </a: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endParaRPr lang="en-US" sz="2400" baseline="-25000" dirty="0">
              <a:latin typeface="LM Roman 10 Regular"/>
              <a:cs typeface="LM Roman 10 Regular"/>
            </a:endParaRPr>
          </a:p>
          <a:p>
            <a:r>
              <a:rPr lang="en-US" sz="2400" dirty="0">
                <a:latin typeface="LM Roman 10 Regular"/>
                <a:cs typeface="LM Roman 10 Regular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263244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220001" y="1739494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3845490" cy="1249131"/>
            <a:chOff x="274834" y="1457637"/>
            <a:chExt cx="384549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3621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38138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20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&amp;Translation)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84248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9E7E2E-9BCB-F01C-BDAA-B1219147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54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1130300"/>
            <a:ext cx="9121255" cy="45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6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 rot="2092558">
            <a:off x="1447068" y="2321200"/>
            <a:ext cx="2089618" cy="209235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78410"/>
                  <a:chOff x="847085" y="1997648"/>
                  <a:chExt cx="2891858" cy="2355654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5330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4415078" cy="1249131"/>
            <a:chOff x="274834" y="1457637"/>
            <a:chExt cx="441507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40831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</a:t>
              </a:r>
              <a:r>
                <a:rPr lang="en-US" sz="2400" dirty="0">
                  <a:latin typeface="LM Roman 10 Regular"/>
                  <a:ea typeface="Lucida Grande"/>
                  <a:cs typeface="LM Roman 10 Regular"/>
                </a:rPr>
                <a:t>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 +</a:t>
              </a:r>
              <a:r>
                <a:rPr lang="en-US" sz="2400" i="1" dirty="0">
                  <a:latin typeface="LM Roman 10 Regular"/>
                  <a:cs typeface="LM Roman 10 Regular"/>
                </a:rPr>
                <a:t>a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4383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-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 err="1">
                  <a:latin typeface="LM Roman 10 Regular"/>
                  <a:cs typeface="LM Roman 10 Regular"/>
                </a:rPr>
                <a:t>sin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ea typeface="Lucida Grande"/>
                  <a:cs typeface="LM Roman 10 Regular"/>
                </a:rPr>
                <a:t>s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 err="1">
                  <a:latin typeface="LM Roman 10 Regular"/>
                  <a:cs typeface="LM Roman 10 Regular"/>
                </a:rPr>
                <a:t>cos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Θ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</a:t>
              </a:r>
              <a:r>
                <a:rPr lang="en-US" sz="2400" i="1" dirty="0">
                  <a:latin typeface="LM Roman 10 Regular"/>
                  <a:cs typeface="LM Roman 10 Regular"/>
                </a:rPr>
                <a:t>b</a:t>
              </a:r>
              <a:endParaRPr lang="en-US" sz="2400" i="1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4539" y="5311311"/>
            <a:ext cx="3601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Rotation &amp; Translation</a:t>
            </a:r>
          </a:p>
          <a:p>
            <a:r>
              <a:rPr lang="en-US" dirty="0">
                <a:latin typeface="Trebuchet MS"/>
                <a:cs typeface="Trebuchet MS"/>
              </a:rPr>
              <a:t>                 &amp; Scale)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8682" y="1926231"/>
            <a:ext cx="4029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Algorithm: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1)  For each 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of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 compute 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).</a:t>
            </a:r>
          </a:p>
          <a:p>
            <a:r>
              <a:rPr lang="en-US" dirty="0">
                <a:latin typeface="Trebuchet MS"/>
                <a:cs typeface="Trebuchet MS"/>
              </a:rPr>
              <a:t>2)  </a:t>
            </a:r>
            <a:r>
              <a:rPr lang="en-US" dirty="0">
                <a:solidFill>
                  <a:srgbClr val="0000FF"/>
                </a:solidFill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 err="1">
                <a:latin typeface="LM Roman 10 Regular"/>
                <a:cs typeface="LM Roman 10 Regular"/>
              </a:rPr>
              <a:t>i</a:t>
            </a:r>
            <a:r>
              <a:rPr lang="en-US" dirty="0" err="1">
                <a:latin typeface="Trebuchet MS"/>
                <a:cs typeface="Trebuchet MS"/>
              </a:rPr>
              <a:t>,</a:t>
            </a:r>
            <a:r>
              <a:rPr lang="en-US" i="1" dirty="0" err="1">
                <a:latin typeface="LM Roman 10 Regular"/>
                <a:cs typeface="LM Roman 10 Regular"/>
              </a:rPr>
              <a:t>j</a:t>
            </a:r>
            <a:r>
              <a:rPr lang="en-US" dirty="0">
                <a:latin typeface="Trebuchet MS"/>
                <a:cs typeface="Trebuchet MS"/>
              </a:rPr>
              <a:t>) = interpolation {</a:t>
            </a:r>
            <a:r>
              <a:rPr lang="en-US" dirty="0">
                <a:solidFill>
                  <a:srgbClr val="FF0000"/>
                </a:solidFill>
                <a:latin typeface="LM Roman 10 Regular"/>
                <a:cs typeface="LM Roman 10 Regular"/>
              </a:rPr>
              <a:t>I</a:t>
            </a:r>
            <a:r>
              <a:rPr lang="en-US" dirty="0">
                <a:latin typeface="Trebuchet MS"/>
                <a:cs typeface="Trebuchet MS"/>
              </a:rPr>
              <a:t>(</a:t>
            </a:r>
            <a:r>
              <a:rPr lang="en-US" i="1" dirty="0">
                <a:latin typeface="LM Roman 10 Regular"/>
                <a:cs typeface="LM Roman 10 Regular"/>
              </a:rPr>
              <a:t>i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</a:t>
            </a:r>
            <a:r>
              <a:rPr lang="en-US" i="1" dirty="0">
                <a:latin typeface="LM Roman 10 Regular"/>
                <a:cs typeface="LM Roman 10 Regular"/>
              </a:rPr>
              <a:t>j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212122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FCA112B-FB6C-EE25-BD24-45787158D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81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93CF806-566B-5851-24D3-B72A5265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97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4121163-F4B7-FF31-5DE6-A41F4FFF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0"/>
            <a:ext cx="699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61240" y="1978568"/>
            <a:ext cx="2485093" cy="2487291"/>
            <a:chOff x="1061240" y="2205368"/>
            <a:chExt cx="2485093" cy="2487291"/>
          </a:xfrm>
        </p:grpSpPr>
        <p:grpSp>
          <p:nvGrpSpPr>
            <p:cNvPr id="47" name="Group 46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74" name="Group 73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</p:grpSpPr>
          <p:sp>
            <p:nvSpPr>
              <p:cNvPr id="100" name="Oval 9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</p:grpSpPr>
          <p:sp>
            <p:nvSpPr>
              <p:cNvPr id="108" name="Oval 107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74" name="Oval 17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2" name="Oval 13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46560" y="1972208"/>
            <a:ext cx="2485093" cy="2487291"/>
            <a:chOff x="1061240" y="2205368"/>
            <a:chExt cx="2485093" cy="2487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J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M Roman Caps 10 Regular"/>
                <a:cs typeface="LM Roman Caps 10 Regular"/>
              </a:rPr>
              <a:t>T</a:t>
            </a:r>
          </a:p>
        </p:txBody>
      </p:sp>
      <p:cxnSp>
        <p:nvCxnSpPr>
          <p:cNvPr id="202" name="Straight Arrow Connector 201"/>
          <p:cNvCxnSpPr/>
          <p:nvPr/>
        </p:nvCxnSpPr>
        <p:spPr>
          <a:xfrm>
            <a:off x="4116289" y="3628426"/>
            <a:ext cx="441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019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M Roman Caps 10 Regular"/>
                <a:cs typeface="LM Roman Caps 10 Regular"/>
              </a:rPr>
              <a:t>I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LM Roman Caps 10 Regular"/>
                <a:cs typeface="LM Roman Caps 10 Regular"/>
              </a:rPr>
              <a:t>J</a:t>
            </a:r>
          </a:p>
        </p:txBody>
      </p: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4503130" y="1233528"/>
            <a:ext cx="934659" cy="1116543"/>
            <a:chOff x="279427" y="1542010"/>
            <a:chExt cx="934659" cy="1116543"/>
          </a:xfrm>
        </p:grpSpPr>
        <p:cxnSp>
          <p:nvCxnSpPr>
            <p:cNvPr id="211" name="Straight Arrow Connector 210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279427" y="2126710"/>
              <a:ext cx="300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896767" y="1542010"/>
              <a:ext cx="312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802570" cy="1249131"/>
            <a:chOff x="274834" y="1457637"/>
            <a:chExt cx="1802570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761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>
                  <a:latin typeface="LM Roman 10 Regular"/>
                  <a:cs typeface="LM Roman 10 Regular"/>
                </a:rPr>
                <a:t>i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770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f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dirty="0" err="1">
                  <a:latin typeface="LM Roman 10 Regular"/>
                  <a:cs typeface="LM Roman 10 Regular"/>
                </a:rPr>
                <a:t>,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</p:spTree>
    <p:extLst>
      <p:ext uri="{BB962C8B-B14F-4D97-AF65-F5344CB8AC3E}">
        <p14:creationId xmlns:p14="http://schemas.microsoft.com/office/powerpoint/2010/main" val="1611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05" name="Group 204"/>
          <p:cNvGrpSpPr/>
          <p:nvPr/>
        </p:nvGrpSpPr>
        <p:grpSpPr>
          <a:xfrm>
            <a:off x="506227" y="1247170"/>
            <a:ext cx="999085" cy="1116543"/>
            <a:chOff x="279427" y="1542010"/>
            <a:chExt cx="999085" cy="1116543"/>
          </a:xfrm>
        </p:grpSpPr>
        <p:cxnSp>
          <p:nvCxnSpPr>
            <p:cNvPr id="206" name="Straight Arrow Connector 205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/>
            <p:cNvSpPr txBox="1"/>
            <p:nvPr/>
          </p:nvSpPr>
          <p:spPr>
            <a:xfrm>
              <a:off x="279427" y="21267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896767" y="1542010"/>
              <a:ext cx="381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03130" y="1233528"/>
            <a:ext cx="3075109" cy="3273584"/>
            <a:chOff x="4503130" y="1233528"/>
            <a:chExt cx="3075109" cy="3273584"/>
          </a:xfrm>
        </p:grpSpPr>
        <p:grpSp>
          <p:nvGrpSpPr>
            <p:cNvPr id="2" name="Group 1"/>
            <p:cNvGrpSpPr/>
            <p:nvPr/>
          </p:nvGrpSpPr>
          <p:grpSpPr>
            <a:xfrm>
              <a:off x="5016970" y="1912390"/>
              <a:ext cx="2561269" cy="2594722"/>
              <a:chOff x="5016970" y="2139190"/>
              <a:chExt cx="2561269" cy="2594722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5016970" y="2139190"/>
                <a:ext cx="2561269" cy="2594722"/>
                <a:chOff x="1031773" y="2153031"/>
                <a:chExt cx="2561269" cy="2594722"/>
              </a:xfrm>
              <a:solidFill>
                <a:srgbClr val="0000FF"/>
              </a:solidFill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1032403" y="2153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74" name="Oval 173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Oval 174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Oval 175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Oval 179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6" name="Group 125"/>
                <p:cNvGrpSpPr/>
                <p:nvPr/>
              </p:nvGrpSpPr>
              <p:grpSpPr>
                <a:xfrm>
                  <a:off x="1031773" y="2545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7" name="Oval 166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Oval 169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Oval 170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Oval 171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Oval 172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7" name="Group 126"/>
                <p:cNvGrpSpPr/>
                <p:nvPr/>
              </p:nvGrpSpPr>
              <p:grpSpPr>
                <a:xfrm>
                  <a:off x="1036244" y="29780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60" name="Oval 159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Oval 163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Oval 164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/>
                <p:cNvGrpSpPr/>
                <p:nvPr/>
              </p:nvGrpSpPr>
              <p:grpSpPr>
                <a:xfrm>
                  <a:off x="1036874" y="3391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/>
                <p:cNvGrpSpPr/>
                <p:nvPr/>
              </p:nvGrpSpPr>
              <p:grpSpPr>
                <a:xfrm>
                  <a:off x="1036244" y="37991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46" name="Oval 145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Oval 146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Oval 148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Oval 149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Oval 151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/>
                <p:cNvGrpSpPr/>
                <p:nvPr/>
              </p:nvGrpSpPr>
              <p:grpSpPr>
                <a:xfrm>
                  <a:off x="1040715" y="42167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Oval 140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1" name="Group 130"/>
                <p:cNvGrpSpPr/>
                <p:nvPr/>
              </p:nvGrpSpPr>
              <p:grpSpPr>
                <a:xfrm>
                  <a:off x="1034984" y="4634331"/>
                  <a:ext cx="2552327" cy="113422"/>
                  <a:chOff x="1032403" y="2153031"/>
                  <a:chExt cx="2552327" cy="113422"/>
                </a:xfrm>
                <a:grpFill/>
              </p:grpSpPr>
              <p:sp>
                <p:nvSpPr>
                  <p:cNvPr id="132" name="Oval 131"/>
                  <p:cNvSpPr/>
                  <p:nvPr/>
                </p:nvSpPr>
                <p:spPr>
                  <a:xfrm>
                    <a:off x="1032403" y="2154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/>
                  <p:cNvSpPr/>
                  <p:nvPr/>
                </p:nvSpPr>
                <p:spPr>
                  <a:xfrm>
                    <a:off x="1429651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/>
                  <p:cNvSpPr/>
                  <p:nvPr/>
                </p:nvSpPr>
                <p:spPr>
                  <a:xfrm>
                    <a:off x="1847933" y="21536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Oval 134"/>
                  <p:cNvSpPr/>
                  <p:nvPr/>
                </p:nvSpPr>
                <p:spPr>
                  <a:xfrm>
                    <a:off x="2265585" y="21530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679396" y="21638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/>
                  <p:cNvSpPr/>
                  <p:nvPr/>
                </p:nvSpPr>
                <p:spPr>
                  <a:xfrm>
                    <a:off x="3076644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>
                  <a:xfrm>
                    <a:off x="3494926" y="2163231"/>
                    <a:ext cx="89804" cy="102622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1" name="Group 180"/>
              <p:cNvGrpSpPr/>
              <p:nvPr/>
            </p:nvGrpSpPr>
            <p:grpSpPr>
              <a:xfrm>
                <a:off x="5046560" y="2199008"/>
                <a:ext cx="2485093" cy="2487291"/>
                <a:chOff x="1061240" y="2205368"/>
                <a:chExt cx="2485093" cy="248729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1061240" y="2205368"/>
                  <a:ext cx="2485093" cy="2487291"/>
                  <a:chOff x="847085" y="1997648"/>
                  <a:chExt cx="2891858" cy="2364095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V="1">
                    <a:off x="856247" y="1997648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/>
                  <p:cNvCxnSpPr/>
                  <p:nvPr/>
                </p:nvCxnSpPr>
                <p:spPr>
                  <a:xfrm flipV="1">
                    <a:off x="851666" y="3173376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/>
                  <p:cNvCxnSpPr/>
                  <p:nvPr/>
                </p:nvCxnSpPr>
                <p:spPr>
                  <a:xfrm flipV="1">
                    <a:off x="851666" y="357183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 rot="5400000">
                  <a:off x="1070742" y="2217069"/>
                  <a:ext cx="2482153" cy="2469028"/>
                  <a:chOff x="847085" y="2378352"/>
                  <a:chExt cx="2891858" cy="2364095"/>
                </a:xfrm>
              </p:grpSpPr>
              <p:cxnSp>
                <p:nvCxnSpPr>
                  <p:cNvPr id="184" name="Straight Connector 183"/>
                  <p:cNvCxnSpPr/>
                  <p:nvPr/>
                </p:nvCxnSpPr>
                <p:spPr>
                  <a:xfrm flipV="1">
                    <a:off x="851666" y="23783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>
                  <a:xfrm flipV="1">
                    <a:off x="856247" y="27824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/>
                  <p:cNvCxnSpPr/>
                  <p:nvPr/>
                </p:nvCxnSpPr>
                <p:spPr>
                  <a:xfrm flipV="1">
                    <a:off x="851666" y="3168299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/>
                  <p:cNvCxnSpPr/>
                  <p:nvPr/>
                </p:nvCxnSpPr>
                <p:spPr>
                  <a:xfrm flipV="1">
                    <a:off x="851666" y="35666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>
                  <a:xfrm flipV="1">
                    <a:off x="847085" y="3957652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V="1">
                    <a:off x="851666" y="4361743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 flipV="1">
                    <a:off x="847085" y="4742447"/>
                    <a:ext cx="2882696" cy="0"/>
                  </a:xfrm>
                  <a:prstGeom prst="line">
                    <a:avLst/>
                  </a:prstGeom>
                  <a:ln w="3175" cmpd="sng">
                    <a:solidFill>
                      <a:schemeClr val="tx1"/>
                    </a:solidFill>
                    <a:prstDash val="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/>
            <p:cNvGrpSpPr/>
            <p:nvPr/>
          </p:nvGrpSpPr>
          <p:grpSpPr>
            <a:xfrm>
              <a:off x="4503130" y="1233528"/>
              <a:ext cx="934659" cy="1116543"/>
              <a:chOff x="279427" y="1542010"/>
              <a:chExt cx="934659" cy="1116543"/>
            </a:xfrm>
          </p:grpSpPr>
          <p:cxnSp>
            <p:nvCxnSpPr>
              <p:cNvPr id="211" name="Straight Arrow Connector 210"/>
              <p:cNvCxnSpPr/>
              <p:nvPr/>
            </p:nvCxnSpPr>
            <p:spPr>
              <a:xfrm>
                <a:off x="635020" y="1961859"/>
                <a:ext cx="0" cy="696694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/>
              <p:nvPr/>
            </p:nvCxnSpPr>
            <p:spPr>
              <a:xfrm>
                <a:off x="526600" y="2068899"/>
                <a:ext cx="687486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TextBox 212"/>
              <p:cNvSpPr txBox="1"/>
              <p:nvPr/>
            </p:nvSpPr>
            <p:spPr>
              <a:xfrm>
                <a:off x="279427" y="2126710"/>
                <a:ext cx="300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err="1">
                    <a:latin typeface="LM Roman 10 Regular"/>
                    <a:cs typeface="LM Roman 10 Regular"/>
                  </a:rPr>
                  <a:t>i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896767" y="1542010"/>
                <a:ext cx="3129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LM Roman 10 Regular"/>
                    <a:cs typeface="LM Roman 10 Regular"/>
                  </a:rPr>
                  <a:t>j</a:t>
                </a:r>
                <a:endParaRPr lang="en-US" sz="2400" baseline="-25000" dirty="0">
                  <a:latin typeface="LM Roman 10 Regular"/>
                  <a:cs typeface="LM Roman 10 Regular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3903262" y="5112221"/>
            <a:ext cx="1902468" cy="1249131"/>
            <a:chOff x="274834" y="1457637"/>
            <a:chExt cx="1902468" cy="1249131"/>
          </a:xfrm>
        </p:grpSpPr>
        <p:sp>
          <p:nvSpPr>
            <p:cNvPr id="218" name="TextBox 217"/>
            <p:cNvSpPr txBox="1"/>
            <p:nvPr/>
          </p:nvSpPr>
          <p:spPr>
            <a:xfrm>
              <a:off x="274834" y="1457637"/>
              <a:ext cx="19024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i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</a:t>
              </a:r>
              <a:r>
                <a:rPr lang="en-US" sz="2400" dirty="0">
                  <a:latin typeface="LM Roman 10 Regular"/>
                  <a:cs typeface="LM Roman 10 Regular"/>
                </a:rPr>
                <a:t>  = 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dirty="0">
                  <a:latin typeface="LM Roman 10 Regular"/>
                  <a:cs typeface="LM Roman 10 Regular"/>
                </a:rPr>
                <a:t>+  1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06459" y="2245103"/>
              <a:ext cx="1800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LM Roman 10 Regular"/>
                  <a:cs typeface="LM Roman 10 Regular"/>
                </a:rPr>
                <a:t>j</a:t>
              </a:r>
              <a:r>
                <a:rPr lang="en-US" sz="2400" baseline="-25000" dirty="0">
                  <a:latin typeface="LM Roman 10 Regular"/>
                  <a:cs typeface="LM Roman 10 Regular"/>
                </a:rPr>
                <a:t>0    </a:t>
              </a:r>
              <a:r>
                <a:rPr lang="en-US" sz="2400" dirty="0">
                  <a:latin typeface="LM Roman 10 Regular"/>
                  <a:cs typeface="LM Roman 10 Regular"/>
                </a:rPr>
                <a:t>=  </a:t>
              </a:r>
              <a:r>
                <a:rPr lang="en-US" sz="2400" i="1" dirty="0">
                  <a:latin typeface="LM Roman 10 Regular"/>
                  <a:cs typeface="LM Roman 10 Regular"/>
                </a:rPr>
                <a:t>j </a:t>
              </a:r>
              <a:r>
                <a:rPr lang="en-US" sz="2400" dirty="0">
                  <a:latin typeface="LM Roman 10 Regular"/>
                  <a:cs typeface="LM Roman 10 Regular"/>
                </a:rPr>
                <a:t>+ 2</a:t>
              </a:r>
              <a:endParaRPr lang="en-US" sz="2400" baseline="-25000" dirty="0">
                <a:latin typeface="LM Roman 10 Regular"/>
                <a:cs typeface="LM Roman 10 Regular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883179" y="5134901"/>
            <a:ext cx="3027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  <a:p>
            <a:r>
              <a:rPr lang="en-US" dirty="0">
                <a:latin typeface="Trebuchet MS"/>
                <a:cs typeface="Trebuchet MS"/>
              </a:rPr>
              <a:t>(Example: Translation)</a:t>
            </a:r>
          </a:p>
        </p:txBody>
      </p:sp>
    </p:spTree>
    <p:extLst>
      <p:ext uri="{BB962C8B-B14F-4D97-AF65-F5344CB8AC3E}">
        <p14:creationId xmlns:p14="http://schemas.microsoft.com/office/powerpoint/2010/main" val="128104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5769E-7 4.57976E-6 L -0.34502 0.062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1" y="3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564</Words>
  <Application>Microsoft Macintosh PowerPoint</Application>
  <PresentationFormat>On-screen Show (4:3)</PresentationFormat>
  <Paragraphs>170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LM Roman 10 Regular</vt:lpstr>
      <vt:lpstr>LM Roman Caps 10 Regular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21</cp:revision>
  <dcterms:created xsi:type="dcterms:W3CDTF">2014-09-02T21:04:22Z</dcterms:created>
  <dcterms:modified xsi:type="dcterms:W3CDTF">2023-08-24T14:47:22Z</dcterms:modified>
</cp:coreProperties>
</file>