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</p:sldMasterIdLst>
  <p:notesMasterIdLst>
    <p:notesMasterId r:id="rId22"/>
  </p:notesMasterIdLst>
  <p:sldIdLst>
    <p:sldId id="633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3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654"/>
    <a:srgbClr val="E3AC83"/>
    <a:srgbClr val="FFFF66"/>
    <a:srgbClr val="FF0000"/>
    <a:srgbClr val="BBE0E3"/>
    <a:srgbClr val="0000FF"/>
    <a:srgbClr val="66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6" autoAdjust="0"/>
    <p:restoredTop sz="50000" autoAdjust="0"/>
  </p:normalViewPr>
  <p:slideViewPr>
    <p:cSldViewPr snapToGrid="0">
      <p:cViewPr varScale="1">
        <p:scale>
          <a:sx n="120" d="100"/>
          <a:sy n="120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8012EC-0373-D447-B7B4-07F881FD4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8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018BB-88F9-2E49-BAF3-E237EB960C7A}" type="slidenum">
              <a:rPr lang="en-US"/>
              <a:pPr/>
              <a:t>10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EB43C-082C-774E-848B-BC1AB872D719}" type="slidenum">
              <a:rPr lang="en-US"/>
              <a:pPr/>
              <a:t>11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F0222-0B6F-DA46-BF16-E2FB853A3AC5}" type="slidenum">
              <a:rPr lang="en-US"/>
              <a:pPr/>
              <a:t>12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38143-ACBF-B64F-8E7E-1B055345549B}" type="slidenum">
              <a:rPr lang="en-US"/>
              <a:pPr/>
              <a:t>13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D53D4-86AB-554A-802B-25A2D506AB33}" type="slidenum">
              <a:rPr lang="en-US"/>
              <a:pPr/>
              <a:t>14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E7EFC-651D-EA4B-A880-98B3109AA6E5}" type="slidenum">
              <a:rPr lang="en-US"/>
              <a:pPr/>
              <a:t>15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DCB4C-0D2B-9A4D-9D16-FEABB68F6828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16259-93E7-3948-B7F4-D8D6884FB647}" type="slidenum">
              <a:rPr lang="en-US"/>
              <a:pPr/>
              <a:t>17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422D4-5771-904F-A5C6-7670D430FD93}" type="slidenum">
              <a:rPr lang="en-US"/>
              <a:pPr/>
              <a:t>18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422D4-5771-904F-A5C6-7670D430FD93}" type="slidenum">
              <a:rPr lang="en-US"/>
              <a:pPr/>
              <a:t>19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618B-0F98-B344-9924-42FC12A0EEAF}" type="slidenum">
              <a:rPr lang="en-US"/>
              <a:pPr/>
              <a:t>2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E6873-4CE5-7245-AAB2-35A217EC091C}" type="slidenum">
              <a:rPr lang="en-US"/>
              <a:pPr/>
              <a:t>3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6D397-B229-A045-8078-31E62AED0902}" type="slidenum">
              <a:rPr lang="en-US"/>
              <a:pPr/>
              <a:t>4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D072-AAEB-3F43-8BE1-33835D0F1294}" type="slidenum">
              <a:rPr lang="en-US"/>
              <a:pPr/>
              <a:t>5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449F7-B8D1-CF4F-B32F-A131A3D4677A}" type="slidenum">
              <a:rPr lang="en-US"/>
              <a:pPr/>
              <a:t>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CDFD0-96D6-FC46-9694-CE2C10607F56}" type="slidenum">
              <a:rPr lang="en-US"/>
              <a:pPr/>
              <a:t>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DC174-93C9-F44D-A81A-F54078D5394E}" type="slidenum">
              <a:rPr lang="en-US"/>
              <a:pPr/>
              <a:t>8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6E9FD-8685-F942-9C6F-A9130E22DC2C}" type="slidenum">
              <a:rPr lang="en-US"/>
              <a:pPr/>
              <a:t>9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</a:rPr>
              <a:t>índice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21050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</a:rPr>
              <a:t>Convolución 1D</a:t>
            </a:r>
          </a:p>
          <a:p>
            <a:endParaRPr lang="es-CL">
              <a:solidFill>
                <a:srgbClr val="3399FF"/>
              </a:solidFill>
            </a:endParaRPr>
          </a:p>
          <a:p>
            <a:r>
              <a:rPr lang="es-CL">
                <a:solidFill>
                  <a:srgbClr val="3399FF"/>
                </a:solidFill>
              </a:rPr>
              <a:t>La función Impulso</a:t>
            </a:r>
          </a:p>
          <a:p>
            <a:endParaRPr lang="es-CL">
              <a:solidFill>
                <a:srgbClr val="3399FF"/>
              </a:solidFill>
            </a:endParaRPr>
          </a:p>
          <a:p>
            <a:endParaRPr lang="es-CL">
              <a:solidFill>
                <a:srgbClr val="3399FF"/>
              </a:solidFill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Convolución 1D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44245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7890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03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7891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892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17893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17894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7895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17896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7897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17898" name="Group 10"/>
          <p:cNvGrpSpPr>
            <a:grpSpLocks/>
          </p:cNvGrpSpPr>
          <p:nvPr/>
        </p:nvGrpSpPr>
        <p:grpSpPr bwMode="auto">
          <a:xfrm>
            <a:off x="779463" y="2492375"/>
            <a:ext cx="1582737" cy="1306513"/>
            <a:chOff x="-204" y="1564"/>
            <a:chExt cx="997" cy="823"/>
          </a:xfrm>
        </p:grpSpPr>
        <p:sp>
          <p:nvSpPr>
            <p:cNvPr id="1317899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7900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17901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7902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17903" name="Freeform 15"/>
          <p:cNvSpPr>
            <a:spLocks/>
          </p:cNvSpPr>
          <p:nvPr/>
        </p:nvSpPr>
        <p:spPr bwMode="auto">
          <a:xfrm>
            <a:off x="1292225" y="2952750"/>
            <a:ext cx="676275" cy="411163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143" y="171"/>
              </a:cxn>
              <a:cxn ang="0">
                <a:pos x="344" y="42"/>
              </a:cxn>
              <a:cxn ang="0">
                <a:pos x="414" y="0"/>
              </a:cxn>
            </a:cxnLst>
            <a:rect l="0" t="0" r="r" b="b"/>
            <a:pathLst>
              <a:path w="414" h="199">
                <a:moveTo>
                  <a:pt x="0" y="199"/>
                </a:moveTo>
                <a:cubicBezTo>
                  <a:pt x="46" y="199"/>
                  <a:pt x="86" y="197"/>
                  <a:pt x="143" y="171"/>
                </a:cubicBezTo>
                <a:cubicBezTo>
                  <a:pt x="200" y="145"/>
                  <a:pt x="299" y="70"/>
                  <a:pt x="344" y="42"/>
                </a:cubicBezTo>
                <a:cubicBezTo>
                  <a:pt x="389" y="14"/>
                  <a:pt x="399" y="9"/>
                  <a:pt x="41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04" name="Freeform 16"/>
          <p:cNvSpPr>
            <a:spLocks/>
          </p:cNvSpPr>
          <p:nvPr/>
        </p:nvSpPr>
        <p:spPr bwMode="auto">
          <a:xfrm flipH="1">
            <a:off x="1978025" y="2943225"/>
            <a:ext cx="271463" cy="420688"/>
          </a:xfrm>
          <a:custGeom>
            <a:avLst/>
            <a:gdLst/>
            <a:ahLst/>
            <a:cxnLst>
              <a:cxn ang="0">
                <a:pos x="0" y="636"/>
              </a:cxn>
              <a:cxn ang="0">
                <a:pos x="408" y="545"/>
              </a:cxn>
              <a:cxn ang="0">
                <a:pos x="862" y="91"/>
              </a:cxn>
              <a:cxn ang="0">
                <a:pos x="1179" y="1"/>
              </a:cxn>
            </a:cxnLst>
            <a:rect l="0" t="0" r="r" b="b"/>
            <a:pathLst>
              <a:path w="1179" h="636">
                <a:moveTo>
                  <a:pt x="0" y="636"/>
                </a:moveTo>
                <a:cubicBezTo>
                  <a:pt x="132" y="636"/>
                  <a:pt x="264" y="636"/>
                  <a:pt x="408" y="545"/>
                </a:cubicBezTo>
                <a:cubicBezTo>
                  <a:pt x="552" y="454"/>
                  <a:pt x="733" y="182"/>
                  <a:pt x="862" y="91"/>
                </a:cubicBezTo>
                <a:cubicBezTo>
                  <a:pt x="991" y="0"/>
                  <a:pt x="1085" y="0"/>
                  <a:pt x="1179" y="1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05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06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07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17908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17909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10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11" name="Line 23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12" name="Line 24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7913" name="Text Box 25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9938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51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939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40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19941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19942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9943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19944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9945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19946" name="Group 10"/>
          <p:cNvGrpSpPr>
            <a:grpSpLocks/>
          </p:cNvGrpSpPr>
          <p:nvPr/>
        </p:nvGrpSpPr>
        <p:grpSpPr bwMode="auto">
          <a:xfrm>
            <a:off x="1055688" y="2492375"/>
            <a:ext cx="1582737" cy="1306513"/>
            <a:chOff x="-204" y="1564"/>
            <a:chExt cx="997" cy="823"/>
          </a:xfrm>
        </p:grpSpPr>
        <p:sp>
          <p:nvSpPr>
            <p:cNvPr id="1319947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9948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19949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9950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19951" name="Freeform 15"/>
          <p:cNvSpPr>
            <a:spLocks/>
          </p:cNvSpPr>
          <p:nvPr/>
        </p:nvSpPr>
        <p:spPr bwMode="auto">
          <a:xfrm>
            <a:off x="1254125" y="2638425"/>
            <a:ext cx="876300" cy="725488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143" y="171"/>
              </a:cxn>
              <a:cxn ang="0">
                <a:pos x="344" y="42"/>
              </a:cxn>
              <a:cxn ang="0">
                <a:pos x="414" y="0"/>
              </a:cxn>
            </a:cxnLst>
            <a:rect l="0" t="0" r="r" b="b"/>
            <a:pathLst>
              <a:path w="414" h="199">
                <a:moveTo>
                  <a:pt x="0" y="199"/>
                </a:moveTo>
                <a:cubicBezTo>
                  <a:pt x="46" y="199"/>
                  <a:pt x="86" y="197"/>
                  <a:pt x="143" y="171"/>
                </a:cubicBezTo>
                <a:cubicBezTo>
                  <a:pt x="200" y="145"/>
                  <a:pt x="299" y="70"/>
                  <a:pt x="344" y="42"/>
                </a:cubicBezTo>
                <a:cubicBezTo>
                  <a:pt x="389" y="14"/>
                  <a:pt x="399" y="9"/>
                  <a:pt x="41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52" name="Freeform 16"/>
          <p:cNvSpPr>
            <a:spLocks/>
          </p:cNvSpPr>
          <p:nvPr/>
        </p:nvSpPr>
        <p:spPr bwMode="auto">
          <a:xfrm flipH="1">
            <a:off x="2130425" y="2657475"/>
            <a:ext cx="395288" cy="706438"/>
          </a:xfrm>
          <a:custGeom>
            <a:avLst/>
            <a:gdLst/>
            <a:ahLst/>
            <a:cxnLst>
              <a:cxn ang="0">
                <a:pos x="0" y="636"/>
              </a:cxn>
              <a:cxn ang="0">
                <a:pos x="408" y="545"/>
              </a:cxn>
              <a:cxn ang="0">
                <a:pos x="862" y="91"/>
              </a:cxn>
              <a:cxn ang="0">
                <a:pos x="1179" y="1"/>
              </a:cxn>
            </a:cxnLst>
            <a:rect l="0" t="0" r="r" b="b"/>
            <a:pathLst>
              <a:path w="1179" h="636">
                <a:moveTo>
                  <a:pt x="0" y="636"/>
                </a:moveTo>
                <a:cubicBezTo>
                  <a:pt x="132" y="636"/>
                  <a:pt x="264" y="636"/>
                  <a:pt x="408" y="545"/>
                </a:cubicBezTo>
                <a:cubicBezTo>
                  <a:pt x="552" y="454"/>
                  <a:pt x="733" y="182"/>
                  <a:pt x="862" y="91"/>
                </a:cubicBezTo>
                <a:cubicBezTo>
                  <a:pt x="991" y="0"/>
                  <a:pt x="1085" y="0"/>
                  <a:pt x="1179" y="1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53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54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55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19956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19957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58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59" name="Line 23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60" name="Line 24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61" name="Line 25"/>
          <p:cNvSpPr>
            <a:spLocks noChangeShapeType="1"/>
          </p:cNvSpPr>
          <p:nvPr/>
        </p:nvSpPr>
        <p:spPr bwMode="auto">
          <a:xfrm>
            <a:off x="248920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62" name="Line 26"/>
          <p:cNvSpPr>
            <a:spLocks noChangeShapeType="1"/>
          </p:cNvSpPr>
          <p:nvPr/>
        </p:nvSpPr>
        <p:spPr bwMode="auto">
          <a:xfrm>
            <a:off x="2479675" y="4518025"/>
            <a:ext cx="19050" cy="8096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9963" name="Text Box 27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986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99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987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1988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21989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21990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1991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21992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21993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21994" name="Group 10"/>
          <p:cNvGrpSpPr>
            <a:grpSpLocks/>
          </p:cNvGrpSpPr>
          <p:nvPr/>
        </p:nvGrpSpPr>
        <p:grpSpPr bwMode="auto">
          <a:xfrm>
            <a:off x="1427163" y="2492375"/>
            <a:ext cx="1582737" cy="1306513"/>
            <a:chOff x="-204" y="1564"/>
            <a:chExt cx="997" cy="823"/>
          </a:xfrm>
        </p:grpSpPr>
        <p:sp>
          <p:nvSpPr>
            <p:cNvPr id="1321995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1996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21997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1998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21999" name="Freeform 15"/>
          <p:cNvSpPr>
            <a:spLocks/>
          </p:cNvSpPr>
          <p:nvPr/>
        </p:nvSpPr>
        <p:spPr bwMode="auto">
          <a:xfrm>
            <a:off x="1625600" y="2495550"/>
            <a:ext cx="847725" cy="879475"/>
          </a:xfrm>
          <a:custGeom>
            <a:avLst/>
            <a:gdLst/>
            <a:ahLst/>
            <a:cxnLst>
              <a:cxn ang="0">
                <a:pos x="0" y="547"/>
              </a:cxn>
              <a:cxn ang="0">
                <a:pos x="248" y="486"/>
              </a:cxn>
              <a:cxn ang="0">
                <a:pos x="410" y="138"/>
              </a:cxn>
              <a:cxn ang="0">
                <a:pos x="534" y="0"/>
              </a:cxn>
            </a:cxnLst>
            <a:rect l="0" t="0" r="r" b="b"/>
            <a:pathLst>
              <a:path w="534" h="554">
                <a:moveTo>
                  <a:pt x="0" y="547"/>
                </a:moveTo>
                <a:cubicBezTo>
                  <a:pt x="41" y="537"/>
                  <a:pt x="180" y="554"/>
                  <a:pt x="248" y="486"/>
                </a:cubicBezTo>
                <a:cubicBezTo>
                  <a:pt x="316" y="418"/>
                  <a:pt x="362" y="219"/>
                  <a:pt x="410" y="138"/>
                </a:cubicBezTo>
                <a:cubicBezTo>
                  <a:pt x="458" y="57"/>
                  <a:pt x="508" y="29"/>
                  <a:pt x="53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0" name="Freeform 16"/>
          <p:cNvSpPr>
            <a:spLocks/>
          </p:cNvSpPr>
          <p:nvPr/>
        </p:nvSpPr>
        <p:spPr bwMode="auto">
          <a:xfrm flipH="1">
            <a:off x="2473325" y="2495550"/>
            <a:ext cx="423863" cy="868363"/>
          </a:xfrm>
          <a:custGeom>
            <a:avLst/>
            <a:gdLst/>
            <a:ahLst/>
            <a:cxnLst>
              <a:cxn ang="0">
                <a:pos x="0" y="636"/>
              </a:cxn>
              <a:cxn ang="0">
                <a:pos x="408" y="545"/>
              </a:cxn>
              <a:cxn ang="0">
                <a:pos x="862" y="91"/>
              </a:cxn>
              <a:cxn ang="0">
                <a:pos x="1179" y="1"/>
              </a:cxn>
            </a:cxnLst>
            <a:rect l="0" t="0" r="r" b="b"/>
            <a:pathLst>
              <a:path w="1179" h="636">
                <a:moveTo>
                  <a:pt x="0" y="636"/>
                </a:moveTo>
                <a:cubicBezTo>
                  <a:pt x="132" y="636"/>
                  <a:pt x="264" y="636"/>
                  <a:pt x="408" y="545"/>
                </a:cubicBezTo>
                <a:cubicBezTo>
                  <a:pt x="552" y="454"/>
                  <a:pt x="733" y="182"/>
                  <a:pt x="862" y="91"/>
                </a:cubicBezTo>
                <a:cubicBezTo>
                  <a:pt x="991" y="0"/>
                  <a:pt x="1085" y="0"/>
                  <a:pt x="1179" y="1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1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2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3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22004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22005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6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7" name="Line 23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8" name="Line 24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09" name="Line 25"/>
          <p:cNvSpPr>
            <a:spLocks noChangeShapeType="1"/>
          </p:cNvSpPr>
          <p:nvPr/>
        </p:nvSpPr>
        <p:spPr bwMode="auto">
          <a:xfrm>
            <a:off x="248920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10" name="Line 26"/>
          <p:cNvSpPr>
            <a:spLocks noChangeShapeType="1"/>
          </p:cNvSpPr>
          <p:nvPr/>
        </p:nvSpPr>
        <p:spPr bwMode="auto">
          <a:xfrm>
            <a:off x="2479675" y="4518025"/>
            <a:ext cx="19050" cy="8096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11" name="Line 27"/>
          <p:cNvSpPr>
            <a:spLocks noChangeShapeType="1"/>
          </p:cNvSpPr>
          <p:nvPr/>
        </p:nvSpPr>
        <p:spPr bwMode="auto">
          <a:xfrm>
            <a:off x="285750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12" name="Line 28"/>
          <p:cNvSpPr>
            <a:spLocks noChangeShapeType="1"/>
          </p:cNvSpPr>
          <p:nvPr/>
        </p:nvSpPr>
        <p:spPr bwMode="auto">
          <a:xfrm>
            <a:off x="2847975" y="430530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2013" name="Text Box 29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4034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47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4035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36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24037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24038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4039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24040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24041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24042" name="Group 10"/>
          <p:cNvGrpSpPr>
            <a:grpSpLocks/>
          </p:cNvGrpSpPr>
          <p:nvPr/>
        </p:nvGrpSpPr>
        <p:grpSpPr bwMode="auto">
          <a:xfrm>
            <a:off x="1665288" y="2492375"/>
            <a:ext cx="1582737" cy="1306513"/>
            <a:chOff x="-204" y="1564"/>
            <a:chExt cx="997" cy="823"/>
          </a:xfrm>
        </p:grpSpPr>
        <p:sp>
          <p:nvSpPr>
            <p:cNvPr id="1324043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4044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24045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4046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24047" name="Freeform 15"/>
          <p:cNvSpPr>
            <a:spLocks/>
          </p:cNvSpPr>
          <p:nvPr/>
        </p:nvSpPr>
        <p:spPr bwMode="auto">
          <a:xfrm>
            <a:off x="1863725" y="2495550"/>
            <a:ext cx="847725" cy="879475"/>
          </a:xfrm>
          <a:custGeom>
            <a:avLst/>
            <a:gdLst/>
            <a:ahLst/>
            <a:cxnLst>
              <a:cxn ang="0">
                <a:pos x="0" y="547"/>
              </a:cxn>
              <a:cxn ang="0">
                <a:pos x="248" y="486"/>
              </a:cxn>
              <a:cxn ang="0">
                <a:pos x="410" y="138"/>
              </a:cxn>
              <a:cxn ang="0">
                <a:pos x="534" y="0"/>
              </a:cxn>
            </a:cxnLst>
            <a:rect l="0" t="0" r="r" b="b"/>
            <a:pathLst>
              <a:path w="534" h="554">
                <a:moveTo>
                  <a:pt x="0" y="547"/>
                </a:moveTo>
                <a:cubicBezTo>
                  <a:pt x="41" y="537"/>
                  <a:pt x="180" y="554"/>
                  <a:pt x="248" y="486"/>
                </a:cubicBezTo>
                <a:cubicBezTo>
                  <a:pt x="316" y="418"/>
                  <a:pt x="362" y="219"/>
                  <a:pt x="410" y="138"/>
                </a:cubicBezTo>
                <a:cubicBezTo>
                  <a:pt x="458" y="57"/>
                  <a:pt x="508" y="29"/>
                  <a:pt x="53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48" name="Freeform 16"/>
          <p:cNvSpPr>
            <a:spLocks/>
          </p:cNvSpPr>
          <p:nvPr/>
        </p:nvSpPr>
        <p:spPr bwMode="auto">
          <a:xfrm flipH="1">
            <a:off x="2711450" y="2495550"/>
            <a:ext cx="423863" cy="868363"/>
          </a:xfrm>
          <a:custGeom>
            <a:avLst/>
            <a:gdLst/>
            <a:ahLst/>
            <a:cxnLst>
              <a:cxn ang="0">
                <a:pos x="0" y="636"/>
              </a:cxn>
              <a:cxn ang="0">
                <a:pos x="408" y="545"/>
              </a:cxn>
              <a:cxn ang="0">
                <a:pos x="862" y="91"/>
              </a:cxn>
              <a:cxn ang="0">
                <a:pos x="1179" y="1"/>
              </a:cxn>
            </a:cxnLst>
            <a:rect l="0" t="0" r="r" b="b"/>
            <a:pathLst>
              <a:path w="1179" h="636">
                <a:moveTo>
                  <a:pt x="0" y="636"/>
                </a:moveTo>
                <a:cubicBezTo>
                  <a:pt x="132" y="636"/>
                  <a:pt x="264" y="636"/>
                  <a:pt x="408" y="545"/>
                </a:cubicBezTo>
                <a:cubicBezTo>
                  <a:pt x="552" y="454"/>
                  <a:pt x="733" y="182"/>
                  <a:pt x="862" y="91"/>
                </a:cubicBezTo>
                <a:cubicBezTo>
                  <a:pt x="991" y="0"/>
                  <a:pt x="1085" y="0"/>
                  <a:pt x="1179" y="1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49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0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1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24052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24053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4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5" name="Line 23"/>
          <p:cNvSpPr>
            <a:spLocks noChangeShapeType="1"/>
          </p:cNvSpPr>
          <p:nvPr/>
        </p:nvSpPr>
        <p:spPr bwMode="auto">
          <a:xfrm>
            <a:off x="285750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6" name="Line 24"/>
          <p:cNvSpPr>
            <a:spLocks noChangeShapeType="1"/>
          </p:cNvSpPr>
          <p:nvPr/>
        </p:nvSpPr>
        <p:spPr bwMode="auto">
          <a:xfrm>
            <a:off x="2847975" y="430530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7" name="Line 25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8" name="Line 26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59" name="Line 27"/>
          <p:cNvSpPr>
            <a:spLocks noChangeShapeType="1"/>
          </p:cNvSpPr>
          <p:nvPr/>
        </p:nvSpPr>
        <p:spPr bwMode="auto">
          <a:xfrm>
            <a:off x="248920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60" name="Line 28"/>
          <p:cNvSpPr>
            <a:spLocks noChangeShapeType="1"/>
          </p:cNvSpPr>
          <p:nvPr/>
        </p:nvSpPr>
        <p:spPr bwMode="auto">
          <a:xfrm>
            <a:off x="2479675" y="4518025"/>
            <a:ext cx="19050" cy="8096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61" name="Line 29"/>
          <p:cNvSpPr>
            <a:spLocks noChangeShapeType="1"/>
          </p:cNvSpPr>
          <p:nvPr/>
        </p:nvSpPr>
        <p:spPr bwMode="auto">
          <a:xfrm>
            <a:off x="3101975" y="3273425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62" name="Line 30"/>
          <p:cNvSpPr>
            <a:spLocks noChangeShapeType="1"/>
          </p:cNvSpPr>
          <p:nvPr/>
        </p:nvSpPr>
        <p:spPr bwMode="auto">
          <a:xfrm>
            <a:off x="3092450" y="4302125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4063" name="Text Box 31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6082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095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083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084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26085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26086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6087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26088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26089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26090" name="Group 10"/>
          <p:cNvGrpSpPr>
            <a:grpSpLocks/>
          </p:cNvGrpSpPr>
          <p:nvPr/>
        </p:nvGrpSpPr>
        <p:grpSpPr bwMode="auto">
          <a:xfrm>
            <a:off x="1798638" y="2492375"/>
            <a:ext cx="1582737" cy="1306513"/>
            <a:chOff x="-204" y="1564"/>
            <a:chExt cx="997" cy="823"/>
          </a:xfrm>
        </p:grpSpPr>
        <p:sp>
          <p:nvSpPr>
            <p:cNvPr id="1326091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6092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26093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6094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26095" name="Freeform 15"/>
          <p:cNvSpPr>
            <a:spLocks/>
          </p:cNvSpPr>
          <p:nvPr/>
        </p:nvSpPr>
        <p:spPr bwMode="auto">
          <a:xfrm>
            <a:off x="1997075" y="2495550"/>
            <a:ext cx="847725" cy="879475"/>
          </a:xfrm>
          <a:custGeom>
            <a:avLst/>
            <a:gdLst/>
            <a:ahLst/>
            <a:cxnLst>
              <a:cxn ang="0">
                <a:pos x="0" y="547"/>
              </a:cxn>
              <a:cxn ang="0">
                <a:pos x="248" y="486"/>
              </a:cxn>
              <a:cxn ang="0">
                <a:pos x="410" y="138"/>
              </a:cxn>
              <a:cxn ang="0">
                <a:pos x="534" y="0"/>
              </a:cxn>
            </a:cxnLst>
            <a:rect l="0" t="0" r="r" b="b"/>
            <a:pathLst>
              <a:path w="534" h="554">
                <a:moveTo>
                  <a:pt x="0" y="547"/>
                </a:moveTo>
                <a:cubicBezTo>
                  <a:pt x="41" y="537"/>
                  <a:pt x="180" y="554"/>
                  <a:pt x="248" y="486"/>
                </a:cubicBezTo>
                <a:cubicBezTo>
                  <a:pt x="316" y="418"/>
                  <a:pt x="362" y="219"/>
                  <a:pt x="410" y="138"/>
                </a:cubicBezTo>
                <a:cubicBezTo>
                  <a:pt x="458" y="57"/>
                  <a:pt x="508" y="29"/>
                  <a:pt x="53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096" name="Freeform 16"/>
          <p:cNvSpPr>
            <a:spLocks/>
          </p:cNvSpPr>
          <p:nvPr/>
        </p:nvSpPr>
        <p:spPr bwMode="auto">
          <a:xfrm>
            <a:off x="2846388" y="2497138"/>
            <a:ext cx="423862" cy="868362"/>
          </a:xfrm>
          <a:custGeom>
            <a:avLst/>
            <a:gdLst/>
            <a:ahLst/>
            <a:cxnLst>
              <a:cxn ang="0">
                <a:pos x="267" y="546"/>
              </a:cxn>
              <a:cxn ang="0">
                <a:pos x="145" y="473"/>
              </a:cxn>
              <a:cxn ang="0">
                <a:pos x="73" y="101"/>
              </a:cxn>
              <a:cxn ang="0">
                <a:pos x="0" y="0"/>
              </a:cxn>
            </a:cxnLst>
            <a:rect l="0" t="0" r="r" b="b"/>
            <a:pathLst>
              <a:path w="267" h="547">
                <a:moveTo>
                  <a:pt x="267" y="546"/>
                </a:moveTo>
                <a:cubicBezTo>
                  <a:pt x="247" y="534"/>
                  <a:pt x="177" y="547"/>
                  <a:pt x="145" y="473"/>
                </a:cubicBezTo>
                <a:cubicBezTo>
                  <a:pt x="113" y="399"/>
                  <a:pt x="97" y="180"/>
                  <a:pt x="73" y="101"/>
                </a:cubicBezTo>
                <a:cubicBezTo>
                  <a:pt x="49" y="22"/>
                  <a:pt x="15" y="21"/>
                  <a:pt x="0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097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098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099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26100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26101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2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3" name="Line 23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4" name="Line 24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5" name="Line 25"/>
          <p:cNvSpPr>
            <a:spLocks noChangeShapeType="1"/>
          </p:cNvSpPr>
          <p:nvPr/>
        </p:nvSpPr>
        <p:spPr bwMode="auto">
          <a:xfrm>
            <a:off x="248920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6" name="Line 26"/>
          <p:cNvSpPr>
            <a:spLocks noChangeShapeType="1"/>
          </p:cNvSpPr>
          <p:nvPr/>
        </p:nvSpPr>
        <p:spPr bwMode="auto">
          <a:xfrm>
            <a:off x="2479675" y="4518025"/>
            <a:ext cx="19050" cy="8096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7" name="Line 27"/>
          <p:cNvSpPr>
            <a:spLocks noChangeShapeType="1"/>
          </p:cNvSpPr>
          <p:nvPr/>
        </p:nvSpPr>
        <p:spPr bwMode="auto">
          <a:xfrm>
            <a:off x="285750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8" name="Line 28"/>
          <p:cNvSpPr>
            <a:spLocks noChangeShapeType="1"/>
          </p:cNvSpPr>
          <p:nvPr/>
        </p:nvSpPr>
        <p:spPr bwMode="auto">
          <a:xfrm>
            <a:off x="2847975" y="430530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09" name="Line 29"/>
          <p:cNvSpPr>
            <a:spLocks noChangeShapeType="1"/>
          </p:cNvSpPr>
          <p:nvPr/>
        </p:nvSpPr>
        <p:spPr bwMode="auto">
          <a:xfrm>
            <a:off x="3101975" y="3273425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10" name="Line 30"/>
          <p:cNvSpPr>
            <a:spLocks noChangeShapeType="1"/>
          </p:cNvSpPr>
          <p:nvPr/>
        </p:nvSpPr>
        <p:spPr bwMode="auto">
          <a:xfrm>
            <a:off x="3092450" y="4302125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11" name="Line 31"/>
          <p:cNvSpPr>
            <a:spLocks noChangeShapeType="1"/>
          </p:cNvSpPr>
          <p:nvPr/>
        </p:nvSpPr>
        <p:spPr bwMode="auto">
          <a:xfrm>
            <a:off x="323215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12" name="Line 32"/>
          <p:cNvSpPr>
            <a:spLocks noChangeShapeType="1"/>
          </p:cNvSpPr>
          <p:nvPr/>
        </p:nvSpPr>
        <p:spPr bwMode="auto">
          <a:xfrm>
            <a:off x="3222625" y="429895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6113" name="Text Box 33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130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43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131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32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28133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28134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8135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28136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28137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28138" name="Group 10"/>
          <p:cNvGrpSpPr>
            <a:grpSpLocks/>
          </p:cNvGrpSpPr>
          <p:nvPr/>
        </p:nvGrpSpPr>
        <p:grpSpPr bwMode="auto">
          <a:xfrm>
            <a:off x="2122488" y="2492375"/>
            <a:ext cx="1582737" cy="1306513"/>
            <a:chOff x="-204" y="1564"/>
            <a:chExt cx="997" cy="823"/>
          </a:xfrm>
        </p:grpSpPr>
        <p:sp>
          <p:nvSpPr>
            <p:cNvPr id="1328139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8140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28141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28142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28143" name="Freeform 15"/>
          <p:cNvSpPr>
            <a:spLocks/>
          </p:cNvSpPr>
          <p:nvPr/>
        </p:nvSpPr>
        <p:spPr bwMode="auto">
          <a:xfrm>
            <a:off x="2320925" y="2695575"/>
            <a:ext cx="733425" cy="679450"/>
          </a:xfrm>
          <a:custGeom>
            <a:avLst/>
            <a:gdLst/>
            <a:ahLst/>
            <a:cxnLst>
              <a:cxn ang="0">
                <a:pos x="0" y="547"/>
              </a:cxn>
              <a:cxn ang="0">
                <a:pos x="248" y="486"/>
              </a:cxn>
              <a:cxn ang="0">
                <a:pos x="410" y="138"/>
              </a:cxn>
              <a:cxn ang="0">
                <a:pos x="534" y="0"/>
              </a:cxn>
            </a:cxnLst>
            <a:rect l="0" t="0" r="r" b="b"/>
            <a:pathLst>
              <a:path w="534" h="554">
                <a:moveTo>
                  <a:pt x="0" y="547"/>
                </a:moveTo>
                <a:cubicBezTo>
                  <a:pt x="41" y="537"/>
                  <a:pt x="180" y="554"/>
                  <a:pt x="248" y="486"/>
                </a:cubicBezTo>
                <a:cubicBezTo>
                  <a:pt x="316" y="418"/>
                  <a:pt x="362" y="219"/>
                  <a:pt x="410" y="138"/>
                </a:cubicBezTo>
                <a:cubicBezTo>
                  <a:pt x="458" y="57"/>
                  <a:pt x="508" y="29"/>
                  <a:pt x="53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44" name="Freeform 16"/>
          <p:cNvSpPr>
            <a:spLocks/>
          </p:cNvSpPr>
          <p:nvPr/>
        </p:nvSpPr>
        <p:spPr bwMode="auto">
          <a:xfrm>
            <a:off x="3055938" y="2697163"/>
            <a:ext cx="538162" cy="668337"/>
          </a:xfrm>
          <a:custGeom>
            <a:avLst/>
            <a:gdLst/>
            <a:ahLst/>
            <a:cxnLst>
              <a:cxn ang="0">
                <a:pos x="267" y="546"/>
              </a:cxn>
              <a:cxn ang="0">
                <a:pos x="145" y="473"/>
              </a:cxn>
              <a:cxn ang="0">
                <a:pos x="73" y="101"/>
              </a:cxn>
              <a:cxn ang="0">
                <a:pos x="0" y="0"/>
              </a:cxn>
            </a:cxnLst>
            <a:rect l="0" t="0" r="r" b="b"/>
            <a:pathLst>
              <a:path w="267" h="547">
                <a:moveTo>
                  <a:pt x="267" y="546"/>
                </a:moveTo>
                <a:cubicBezTo>
                  <a:pt x="247" y="534"/>
                  <a:pt x="177" y="547"/>
                  <a:pt x="145" y="473"/>
                </a:cubicBezTo>
                <a:cubicBezTo>
                  <a:pt x="113" y="399"/>
                  <a:pt x="97" y="180"/>
                  <a:pt x="73" y="101"/>
                </a:cubicBezTo>
                <a:cubicBezTo>
                  <a:pt x="49" y="22"/>
                  <a:pt x="15" y="21"/>
                  <a:pt x="0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45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46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47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28148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28149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0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1" name="Line 23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2" name="Line 24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3" name="Line 25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4" name="Line 26"/>
          <p:cNvSpPr>
            <a:spLocks noChangeShapeType="1"/>
          </p:cNvSpPr>
          <p:nvPr/>
        </p:nvSpPr>
        <p:spPr bwMode="auto">
          <a:xfrm>
            <a:off x="248920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5" name="Line 27"/>
          <p:cNvSpPr>
            <a:spLocks noChangeShapeType="1"/>
          </p:cNvSpPr>
          <p:nvPr/>
        </p:nvSpPr>
        <p:spPr bwMode="auto">
          <a:xfrm>
            <a:off x="2479675" y="4518025"/>
            <a:ext cx="19050" cy="8096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6" name="Line 28"/>
          <p:cNvSpPr>
            <a:spLocks noChangeShapeType="1"/>
          </p:cNvSpPr>
          <p:nvPr/>
        </p:nvSpPr>
        <p:spPr bwMode="auto">
          <a:xfrm>
            <a:off x="285750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7" name="Line 29"/>
          <p:cNvSpPr>
            <a:spLocks noChangeShapeType="1"/>
          </p:cNvSpPr>
          <p:nvPr/>
        </p:nvSpPr>
        <p:spPr bwMode="auto">
          <a:xfrm>
            <a:off x="2847975" y="430530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8" name="Line 30"/>
          <p:cNvSpPr>
            <a:spLocks noChangeShapeType="1"/>
          </p:cNvSpPr>
          <p:nvPr/>
        </p:nvSpPr>
        <p:spPr bwMode="auto">
          <a:xfrm>
            <a:off x="3101975" y="3273425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59" name="Line 31"/>
          <p:cNvSpPr>
            <a:spLocks noChangeShapeType="1"/>
          </p:cNvSpPr>
          <p:nvPr/>
        </p:nvSpPr>
        <p:spPr bwMode="auto">
          <a:xfrm>
            <a:off x="3092450" y="4302125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60" name="Line 32"/>
          <p:cNvSpPr>
            <a:spLocks noChangeShapeType="1"/>
          </p:cNvSpPr>
          <p:nvPr/>
        </p:nvSpPr>
        <p:spPr bwMode="auto">
          <a:xfrm>
            <a:off x="323215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61" name="Line 33"/>
          <p:cNvSpPr>
            <a:spLocks noChangeShapeType="1"/>
          </p:cNvSpPr>
          <p:nvPr/>
        </p:nvSpPr>
        <p:spPr bwMode="auto">
          <a:xfrm>
            <a:off x="3222625" y="429895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62" name="Line 34"/>
          <p:cNvSpPr>
            <a:spLocks noChangeShapeType="1"/>
          </p:cNvSpPr>
          <p:nvPr/>
        </p:nvSpPr>
        <p:spPr bwMode="auto">
          <a:xfrm>
            <a:off x="356235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63" name="Line 35"/>
          <p:cNvSpPr>
            <a:spLocks noChangeShapeType="1"/>
          </p:cNvSpPr>
          <p:nvPr/>
        </p:nvSpPr>
        <p:spPr bwMode="auto">
          <a:xfrm>
            <a:off x="3562350" y="4591050"/>
            <a:ext cx="9525" cy="7429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28164" name="Text Box 36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78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191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0179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180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0181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30182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0183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0184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30185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30186" name="Group 10"/>
          <p:cNvGrpSpPr>
            <a:grpSpLocks/>
          </p:cNvGrpSpPr>
          <p:nvPr/>
        </p:nvGrpSpPr>
        <p:grpSpPr bwMode="auto">
          <a:xfrm>
            <a:off x="2427288" y="2492375"/>
            <a:ext cx="1582737" cy="1306513"/>
            <a:chOff x="-204" y="1564"/>
            <a:chExt cx="997" cy="823"/>
          </a:xfrm>
        </p:grpSpPr>
        <p:sp>
          <p:nvSpPr>
            <p:cNvPr id="1330187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0188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30189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0190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30191" name="Freeform 15"/>
          <p:cNvSpPr>
            <a:spLocks/>
          </p:cNvSpPr>
          <p:nvPr/>
        </p:nvSpPr>
        <p:spPr bwMode="auto">
          <a:xfrm flipH="1">
            <a:off x="3173413" y="2952750"/>
            <a:ext cx="676275" cy="411163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143" y="171"/>
              </a:cxn>
              <a:cxn ang="0">
                <a:pos x="344" y="42"/>
              </a:cxn>
              <a:cxn ang="0">
                <a:pos x="414" y="0"/>
              </a:cxn>
            </a:cxnLst>
            <a:rect l="0" t="0" r="r" b="b"/>
            <a:pathLst>
              <a:path w="414" h="199">
                <a:moveTo>
                  <a:pt x="0" y="199"/>
                </a:moveTo>
                <a:cubicBezTo>
                  <a:pt x="46" y="199"/>
                  <a:pt x="86" y="197"/>
                  <a:pt x="143" y="171"/>
                </a:cubicBezTo>
                <a:cubicBezTo>
                  <a:pt x="200" y="145"/>
                  <a:pt x="299" y="70"/>
                  <a:pt x="344" y="42"/>
                </a:cubicBezTo>
                <a:cubicBezTo>
                  <a:pt x="389" y="14"/>
                  <a:pt x="399" y="9"/>
                  <a:pt x="41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192" name="Freeform 16"/>
          <p:cNvSpPr>
            <a:spLocks/>
          </p:cNvSpPr>
          <p:nvPr/>
        </p:nvSpPr>
        <p:spPr bwMode="auto">
          <a:xfrm>
            <a:off x="2667000" y="2943225"/>
            <a:ext cx="496888" cy="409575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174" y="192"/>
              </a:cxn>
              <a:cxn ang="0">
                <a:pos x="267" y="38"/>
              </a:cxn>
              <a:cxn ang="0">
                <a:pos x="313" y="0"/>
              </a:cxn>
            </a:cxnLst>
            <a:rect l="0" t="0" r="r" b="b"/>
            <a:pathLst>
              <a:path w="313" h="258">
                <a:moveTo>
                  <a:pt x="0" y="258"/>
                </a:moveTo>
                <a:cubicBezTo>
                  <a:pt x="29" y="247"/>
                  <a:pt x="129" y="229"/>
                  <a:pt x="174" y="192"/>
                </a:cubicBezTo>
                <a:cubicBezTo>
                  <a:pt x="219" y="155"/>
                  <a:pt x="244" y="70"/>
                  <a:pt x="267" y="38"/>
                </a:cubicBezTo>
                <a:cubicBezTo>
                  <a:pt x="290" y="6"/>
                  <a:pt x="299" y="0"/>
                  <a:pt x="313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193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194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195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30196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30197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198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199" name="Line 23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0" name="Line 24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1" name="Line 25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2" name="Line 26"/>
          <p:cNvSpPr>
            <a:spLocks noChangeShapeType="1"/>
          </p:cNvSpPr>
          <p:nvPr/>
        </p:nvSpPr>
        <p:spPr bwMode="auto">
          <a:xfrm>
            <a:off x="248920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3" name="Line 27"/>
          <p:cNvSpPr>
            <a:spLocks noChangeShapeType="1"/>
          </p:cNvSpPr>
          <p:nvPr/>
        </p:nvSpPr>
        <p:spPr bwMode="auto">
          <a:xfrm>
            <a:off x="2479675" y="4518025"/>
            <a:ext cx="19050" cy="8096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4" name="Line 28"/>
          <p:cNvSpPr>
            <a:spLocks noChangeShapeType="1"/>
          </p:cNvSpPr>
          <p:nvPr/>
        </p:nvSpPr>
        <p:spPr bwMode="auto">
          <a:xfrm>
            <a:off x="285750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5" name="Line 29"/>
          <p:cNvSpPr>
            <a:spLocks noChangeShapeType="1"/>
          </p:cNvSpPr>
          <p:nvPr/>
        </p:nvSpPr>
        <p:spPr bwMode="auto">
          <a:xfrm>
            <a:off x="2847975" y="430530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6" name="Line 30"/>
          <p:cNvSpPr>
            <a:spLocks noChangeShapeType="1"/>
          </p:cNvSpPr>
          <p:nvPr/>
        </p:nvSpPr>
        <p:spPr bwMode="auto">
          <a:xfrm>
            <a:off x="3101975" y="3273425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7" name="Line 31"/>
          <p:cNvSpPr>
            <a:spLocks noChangeShapeType="1"/>
          </p:cNvSpPr>
          <p:nvPr/>
        </p:nvSpPr>
        <p:spPr bwMode="auto">
          <a:xfrm>
            <a:off x="3092450" y="4302125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8" name="Line 32"/>
          <p:cNvSpPr>
            <a:spLocks noChangeShapeType="1"/>
          </p:cNvSpPr>
          <p:nvPr/>
        </p:nvSpPr>
        <p:spPr bwMode="auto">
          <a:xfrm>
            <a:off x="323215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09" name="Line 33"/>
          <p:cNvSpPr>
            <a:spLocks noChangeShapeType="1"/>
          </p:cNvSpPr>
          <p:nvPr/>
        </p:nvSpPr>
        <p:spPr bwMode="auto">
          <a:xfrm>
            <a:off x="3222625" y="429895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10" name="Line 34"/>
          <p:cNvSpPr>
            <a:spLocks noChangeShapeType="1"/>
          </p:cNvSpPr>
          <p:nvPr/>
        </p:nvSpPr>
        <p:spPr bwMode="auto">
          <a:xfrm>
            <a:off x="356235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11" name="Line 35"/>
          <p:cNvSpPr>
            <a:spLocks noChangeShapeType="1"/>
          </p:cNvSpPr>
          <p:nvPr/>
        </p:nvSpPr>
        <p:spPr bwMode="auto">
          <a:xfrm>
            <a:off x="3562350" y="4591050"/>
            <a:ext cx="9525" cy="7429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12" name="Line 36"/>
          <p:cNvSpPr>
            <a:spLocks noChangeShapeType="1"/>
          </p:cNvSpPr>
          <p:nvPr/>
        </p:nvSpPr>
        <p:spPr bwMode="auto">
          <a:xfrm>
            <a:off x="3863975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13" name="Line 37"/>
          <p:cNvSpPr>
            <a:spLocks noChangeShapeType="1"/>
          </p:cNvSpPr>
          <p:nvPr/>
        </p:nvSpPr>
        <p:spPr bwMode="auto">
          <a:xfrm>
            <a:off x="3863975" y="4730750"/>
            <a:ext cx="9525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0214" name="Text Box 38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26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39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27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28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2229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32230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231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32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32233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32234" name="Group 10"/>
          <p:cNvGrpSpPr>
            <a:grpSpLocks/>
          </p:cNvGrpSpPr>
          <p:nvPr/>
        </p:nvGrpSpPr>
        <p:grpSpPr bwMode="auto">
          <a:xfrm>
            <a:off x="2913063" y="2492375"/>
            <a:ext cx="1582737" cy="1306513"/>
            <a:chOff x="-204" y="1564"/>
            <a:chExt cx="997" cy="823"/>
          </a:xfrm>
        </p:grpSpPr>
        <p:sp>
          <p:nvSpPr>
            <p:cNvPr id="1332235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236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32237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238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32239" name="Freeform 15"/>
          <p:cNvSpPr>
            <a:spLocks/>
          </p:cNvSpPr>
          <p:nvPr/>
        </p:nvSpPr>
        <p:spPr bwMode="auto">
          <a:xfrm flipH="1">
            <a:off x="3468688" y="3190875"/>
            <a:ext cx="381000" cy="163513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143" y="171"/>
              </a:cxn>
              <a:cxn ang="0">
                <a:pos x="344" y="42"/>
              </a:cxn>
              <a:cxn ang="0">
                <a:pos x="414" y="0"/>
              </a:cxn>
            </a:cxnLst>
            <a:rect l="0" t="0" r="r" b="b"/>
            <a:pathLst>
              <a:path w="414" h="199">
                <a:moveTo>
                  <a:pt x="0" y="199"/>
                </a:moveTo>
                <a:cubicBezTo>
                  <a:pt x="46" y="199"/>
                  <a:pt x="86" y="197"/>
                  <a:pt x="143" y="171"/>
                </a:cubicBezTo>
                <a:cubicBezTo>
                  <a:pt x="200" y="145"/>
                  <a:pt x="299" y="70"/>
                  <a:pt x="344" y="42"/>
                </a:cubicBezTo>
                <a:cubicBezTo>
                  <a:pt x="389" y="14"/>
                  <a:pt x="399" y="9"/>
                  <a:pt x="41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0" name="Freeform 16"/>
          <p:cNvSpPr>
            <a:spLocks/>
          </p:cNvSpPr>
          <p:nvPr/>
        </p:nvSpPr>
        <p:spPr bwMode="auto">
          <a:xfrm>
            <a:off x="3152775" y="3209925"/>
            <a:ext cx="334963" cy="142875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174" y="192"/>
              </a:cxn>
              <a:cxn ang="0">
                <a:pos x="267" y="38"/>
              </a:cxn>
              <a:cxn ang="0">
                <a:pos x="313" y="0"/>
              </a:cxn>
            </a:cxnLst>
            <a:rect l="0" t="0" r="r" b="b"/>
            <a:pathLst>
              <a:path w="313" h="258">
                <a:moveTo>
                  <a:pt x="0" y="258"/>
                </a:moveTo>
                <a:cubicBezTo>
                  <a:pt x="29" y="247"/>
                  <a:pt x="129" y="229"/>
                  <a:pt x="174" y="192"/>
                </a:cubicBezTo>
                <a:cubicBezTo>
                  <a:pt x="219" y="155"/>
                  <a:pt x="244" y="70"/>
                  <a:pt x="267" y="38"/>
                </a:cubicBezTo>
                <a:cubicBezTo>
                  <a:pt x="290" y="6"/>
                  <a:pt x="299" y="0"/>
                  <a:pt x="313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1" name="Line 17"/>
          <p:cNvSpPr>
            <a:spLocks noChangeShapeType="1"/>
          </p:cNvSpPr>
          <p:nvPr/>
        </p:nvSpPr>
        <p:spPr bwMode="auto">
          <a:xfrm>
            <a:off x="968375" y="5326063"/>
            <a:ext cx="365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2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3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32244" name="Text Box 20"/>
          <p:cNvSpPr txBox="1">
            <a:spLocks noChangeArrowheads="1"/>
          </p:cNvSpPr>
          <p:nvPr/>
        </p:nvSpPr>
        <p:spPr bwMode="auto">
          <a:xfrm>
            <a:off x="4568825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32245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6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7" name="Line 23"/>
          <p:cNvSpPr>
            <a:spLocks noChangeShapeType="1"/>
          </p:cNvSpPr>
          <p:nvPr/>
        </p:nvSpPr>
        <p:spPr bwMode="auto">
          <a:xfrm>
            <a:off x="2216150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8" name="Line 24"/>
          <p:cNvSpPr>
            <a:spLocks noChangeShapeType="1"/>
          </p:cNvSpPr>
          <p:nvPr/>
        </p:nvSpPr>
        <p:spPr bwMode="auto">
          <a:xfrm>
            <a:off x="2206625" y="4645025"/>
            <a:ext cx="95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49" name="Line 25"/>
          <p:cNvSpPr>
            <a:spLocks noChangeShapeType="1"/>
          </p:cNvSpPr>
          <p:nvPr/>
        </p:nvSpPr>
        <p:spPr bwMode="auto">
          <a:xfrm>
            <a:off x="248920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0" name="Line 26"/>
          <p:cNvSpPr>
            <a:spLocks noChangeShapeType="1"/>
          </p:cNvSpPr>
          <p:nvPr/>
        </p:nvSpPr>
        <p:spPr bwMode="auto">
          <a:xfrm>
            <a:off x="2479675" y="4518025"/>
            <a:ext cx="19050" cy="8096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1" name="Line 27"/>
          <p:cNvSpPr>
            <a:spLocks noChangeShapeType="1"/>
          </p:cNvSpPr>
          <p:nvPr/>
        </p:nvSpPr>
        <p:spPr bwMode="auto">
          <a:xfrm>
            <a:off x="285750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2" name="Line 28"/>
          <p:cNvSpPr>
            <a:spLocks noChangeShapeType="1"/>
          </p:cNvSpPr>
          <p:nvPr/>
        </p:nvSpPr>
        <p:spPr bwMode="auto">
          <a:xfrm>
            <a:off x="2847975" y="430530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3" name="Line 29"/>
          <p:cNvSpPr>
            <a:spLocks noChangeShapeType="1"/>
          </p:cNvSpPr>
          <p:nvPr/>
        </p:nvSpPr>
        <p:spPr bwMode="auto">
          <a:xfrm>
            <a:off x="3101975" y="3273425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4" name="Line 30"/>
          <p:cNvSpPr>
            <a:spLocks noChangeShapeType="1"/>
          </p:cNvSpPr>
          <p:nvPr/>
        </p:nvSpPr>
        <p:spPr bwMode="auto">
          <a:xfrm>
            <a:off x="3092450" y="4302125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5" name="Line 31"/>
          <p:cNvSpPr>
            <a:spLocks noChangeShapeType="1"/>
          </p:cNvSpPr>
          <p:nvPr/>
        </p:nvSpPr>
        <p:spPr bwMode="auto">
          <a:xfrm>
            <a:off x="3232150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6" name="Line 32"/>
          <p:cNvSpPr>
            <a:spLocks noChangeShapeType="1"/>
          </p:cNvSpPr>
          <p:nvPr/>
        </p:nvSpPr>
        <p:spPr bwMode="auto">
          <a:xfrm>
            <a:off x="3222625" y="4298950"/>
            <a:ext cx="19050" cy="1028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7" name="Line 33"/>
          <p:cNvSpPr>
            <a:spLocks noChangeShapeType="1"/>
          </p:cNvSpPr>
          <p:nvPr/>
        </p:nvSpPr>
        <p:spPr bwMode="auto">
          <a:xfrm>
            <a:off x="3562350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8" name="Line 34"/>
          <p:cNvSpPr>
            <a:spLocks noChangeShapeType="1"/>
          </p:cNvSpPr>
          <p:nvPr/>
        </p:nvSpPr>
        <p:spPr bwMode="auto">
          <a:xfrm>
            <a:off x="3562350" y="4591050"/>
            <a:ext cx="9525" cy="7429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59" name="Line 35"/>
          <p:cNvSpPr>
            <a:spLocks noChangeShapeType="1"/>
          </p:cNvSpPr>
          <p:nvPr/>
        </p:nvSpPr>
        <p:spPr bwMode="auto">
          <a:xfrm>
            <a:off x="3863975" y="32829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60" name="Line 36"/>
          <p:cNvSpPr>
            <a:spLocks noChangeShapeType="1"/>
          </p:cNvSpPr>
          <p:nvPr/>
        </p:nvSpPr>
        <p:spPr bwMode="auto">
          <a:xfrm>
            <a:off x="3863975" y="4730750"/>
            <a:ext cx="9525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61" name="Line 37"/>
          <p:cNvSpPr>
            <a:spLocks noChangeShapeType="1"/>
          </p:cNvSpPr>
          <p:nvPr/>
        </p:nvSpPr>
        <p:spPr bwMode="auto">
          <a:xfrm>
            <a:off x="4346575" y="327025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62" name="Line 38"/>
          <p:cNvSpPr>
            <a:spLocks noChangeShapeType="1"/>
          </p:cNvSpPr>
          <p:nvPr/>
        </p:nvSpPr>
        <p:spPr bwMode="auto">
          <a:xfrm>
            <a:off x="4337050" y="4984750"/>
            <a:ext cx="19050" cy="3429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263" name="Text Box 39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274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87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75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76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4277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34278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4279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4280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34281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34282" name="Line 10"/>
          <p:cNvSpPr>
            <a:spLocks noChangeShapeType="1"/>
          </p:cNvSpPr>
          <p:nvPr/>
        </p:nvSpPr>
        <p:spPr bwMode="auto">
          <a:xfrm>
            <a:off x="968375" y="5326063"/>
            <a:ext cx="365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83" name="Text Box 11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34284" name="Text Box 12"/>
          <p:cNvSpPr txBox="1">
            <a:spLocks noChangeArrowheads="1"/>
          </p:cNvSpPr>
          <p:nvPr/>
        </p:nvSpPr>
        <p:spPr bwMode="auto">
          <a:xfrm>
            <a:off x="4568825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34285" name="Freeform 13"/>
          <p:cNvSpPr>
            <a:spLocks/>
          </p:cNvSpPr>
          <p:nvPr/>
        </p:nvSpPr>
        <p:spPr bwMode="auto">
          <a:xfrm>
            <a:off x="754598" y="4256088"/>
            <a:ext cx="3868208" cy="1068387"/>
          </a:xfrm>
          <a:custGeom>
            <a:avLst/>
            <a:gdLst/>
            <a:ahLst/>
            <a:cxnLst>
              <a:cxn ang="0">
                <a:pos x="2058" y="463"/>
              </a:cxn>
              <a:cxn ang="0">
                <a:pos x="1746" y="295"/>
              </a:cxn>
              <a:cxn ang="0">
                <a:pos x="1566" y="217"/>
              </a:cxn>
              <a:cxn ang="0">
                <a:pos x="1362" y="67"/>
              </a:cxn>
              <a:cxn ang="0">
                <a:pos x="1260" y="25"/>
              </a:cxn>
              <a:cxn ang="0">
                <a:pos x="1116" y="25"/>
              </a:cxn>
              <a:cxn ang="0">
                <a:pos x="876" y="175"/>
              </a:cxn>
              <a:cxn ang="0">
                <a:pos x="720" y="289"/>
              </a:cxn>
              <a:cxn ang="0">
                <a:pos x="546" y="409"/>
              </a:cxn>
              <a:cxn ang="0">
                <a:pos x="120" y="601"/>
              </a:cxn>
              <a:cxn ang="0">
                <a:pos x="0" y="673"/>
              </a:cxn>
            </a:cxnLst>
            <a:rect l="0" t="0" r="r" b="b"/>
            <a:pathLst>
              <a:path w="2058" h="673">
                <a:moveTo>
                  <a:pt x="2058" y="463"/>
                </a:moveTo>
                <a:cubicBezTo>
                  <a:pt x="1943" y="399"/>
                  <a:pt x="1828" y="336"/>
                  <a:pt x="1746" y="295"/>
                </a:cubicBezTo>
                <a:cubicBezTo>
                  <a:pt x="1664" y="254"/>
                  <a:pt x="1630" y="255"/>
                  <a:pt x="1566" y="217"/>
                </a:cubicBezTo>
                <a:cubicBezTo>
                  <a:pt x="1502" y="179"/>
                  <a:pt x="1413" y="99"/>
                  <a:pt x="1362" y="67"/>
                </a:cubicBezTo>
                <a:cubicBezTo>
                  <a:pt x="1311" y="35"/>
                  <a:pt x="1301" y="32"/>
                  <a:pt x="1260" y="25"/>
                </a:cubicBezTo>
                <a:cubicBezTo>
                  <a:pt x="1219" y="18"/>
                  <a:pt x="1180" y="0"/>
                  <a:pt x="1116" y="25"/>
                </a:cubicBezTo>
                <a:cubicBezTo>
                  <a:pt x="1052" y="50"/>
                  <a:pt x="942" y="131"/>
                  <a:pt x="876" y="175"/>
                </a:cubicBezTo>
                <a:cubicBezTo>
                  <a:pt x="810" y="219"/>
                  <a:pt x="775" y="250"/>
                  <a:pt x="720" y="289"/>
                </a:cubicBezTo>
                <a:cubicBezTo>
                  <a:pt x="665" y="328"/>
                  <a:pt x="646" y="357"/>
                  <a:pt x="546" y="409"/>
                </a:cubicBezTo>
                <a:cubicBezTo>
                  <a:pt x="446" y="461"/>
                  <a:pt x="211" y="557"/>
                  <a:pt x="120" y="601"/>
                </a:cubicBezTo>
                <a:cubicBezTo>
                  <a:pt x="29" y="645"/>
                  <a:pt x="25" y="658"/>
                  <a:pt x="0" y="673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86" name="Line 14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87" name="Line 15"/>
          <p:cNvSpPr>
            <a:spLocks noChangeShapeType="1"/>
          </p:cNvSpPr>
          <p:nvPr/>
        </p:nvSpPr>
        <p:spPr bwMode="auto">
          <a:xfrm>
            <a:off x="5153025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88" name="Line 16"/>
          <p:cNvSpPr>
            <a:spLocks noChangeShapeType="1"/>
          </p:cNvSpPr>
          <p:nvPr/>
        </p:nvSpPr>
        <p:spPr bwMode="auto">
          <a:xfrm flipV="1">
            <a:off x="6737350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89" name="Freeform 17"/>
          <p:cNvSpPr>
            <a:spLocks/>
          </p:cNvSpPr>
          <p:nvPr/>
        </p:nvSpPr>
        <p:spPr bwMode="auto">
          <a:xfrm>
            <a:off x="6732588" y="2492375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90" name="Text Box 18"/>
          <p:cNvSpPr txBox="1">
            <a:spLocks noChangeArrowheads="1"/>
          </p:cNvSpPr>
          <p:nvPr/>
        </p:nvSpPr>
        <p:spPr bwMode="auto">
          <a:xfrm>
            <a:off x="6737350" y="1628775"/>
            <a:ext cx="550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34291" name="Text Box 19"/>
          <p:cNvSpPr txBox="1">
            <a:spLocks noChangeArrowheads="1"/>
          </p:cNvSpPr>
          <p:nvPr/>
        </p:nvSpPr>
        <p:spPr bwMode="auto">
          <a:xfrm>
            <a:off x="8248650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34292" name="Text Box 20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92" name="Text Box 20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</a:rPr>
              <a:t>[ Convolución 1D]</a:t>
            </a:r>
            <a:endParaRPr lang="es-ES" sz="2400" dirty="0">
              <a:solidFill>
                <a:srgbClr val="0000FF"/>
              </a:solidFill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134511" y="2431525"/>
            <a:ext cx="152292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</a:rPr>
              <a:t>Continua:</a:t>
            </a:r>
            <a:endParaRPr lang="es-ES" sz="2400" dirty="0">
              <a:solidFill>
                <a:srgbClr val="0000FF"/>
              </a:solidFill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117581" y="4294158"/>
            <a:ext cx="142238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</a:rPr>
              <a:t>Discreta:</a:t>
            </a:r>
            <a:endParaRPr lang="es-ES" sz="24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67" y="2044705"/>
            <a:ext cx="5461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0" y="3835394"/>
            <a:ext cx="4864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Text Box 2"/>
          <p:cNvSpPr txBox="1">
            <a:spLocks noChangeArrowheads="1"/>
          </p:cNvSpPr>
          <p:nvPr/>
        </p:nvSpPr>
        <p:spPr bwMode="auto">
          <a:xfrm>
            <a:off x="2195513" y="24209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1507" name="Rectangle 3"/>
          <p:cNvSpPr>
            <a:spLocks noChangeArrowheads="1"/>
          </p:cNvSpPr>
          <p:nvPr/>
        </p:nvSpPr>
        <p:spPr bwMode="auto">
          <a:xfrm>
            <a:off x="38512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01508" name="Text Box 4"/>
          <p:cNvSpPr txBox="1">
            <a:spLocks noChangeArrowheads="1"/>
          </p:cNvSpPr>
          <p:nvPr/>
        </p:nvSpPr>
        <p:spPr bwMode="auto">
          <a:xfrm>
            <a:off x="44275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1509" name="Text Box 5"/>
          <p:cNvSpPr txBox="1">
            <a:spLocks noChangeArrowheads="1"/>
          </p:cNvSpPr>
          <p:nvPr/>
        </p:nvSpPr>
        <p:spPr bwMode="auto">
          <a:xfrm>
            <a:off x="6588125" y="24145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1510" name="Line 6"/>
          <p:cNvSpPr>
            <a:spLocks noChangeShapeType="1"/>
          </p:cNvSpPr>
          <p:nvPr/>
        </p:nvSpPr>
        <p:spPr bwMode="auto">
          <a:xfrm>
            <a:off x="29876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1511" name="Line 7"/>
          <p:cNvSpPr>
            <a:spLocks noChangeShapeType="1"/>
          </p:cNvSpPr>
          <p:nvPr/>
        </p:nvSpPr>
        <p:spPr bwMode="auto">
          <a:xfrm>
            <a:off x="55800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1512" name="Text Box 8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Text Box 2"/>
          <p:cNvSpPr txBox="1">
            <a:spLocks noChangeArrowheads="1"/>
          </p:cNvSpPr>
          <p:nvPr/>
        </p:nvSpPr>
        <p:spPr bwMode="auto">
          <a:xfrm>
            <a:off x="2195513" y="24209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3555" name="Rectangle 3"/>
          <p:cNvSpPr>
            <a:spLocks noChangeArrowheads="1"/>
          </p:cNvSpPr>
          <p:nvPr/>
        </p:nvSpPr>
        <p:spPr bwMode="auto">
          <a:xfrm>
            <a:off x="38512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03556" name="Text Box 4"/>
          <p:cNvSpPr txBox="1">
            <a:spLocks noChangeArrowheads="1"/>
          </p:cNvSpPr>
          <p:nvPr/>
        </p:nvSpPr>
        <p:spPr bwMode="auto">
          <a:xfrm>
            <a:off x="44275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3557" name="Text Box 5"/>
          <p:cNvSpPr txBox="1">
            <a:spLocks noChangeArrowheads="1"/>
          </p:cNvSpPr>
          <p:nvPr/>
        </p:nvSpPr>
        <p:spPr bwMode="auto">
          <a:xfrm>
            <a:off x="6588125" y="24145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3558" name="Line 6"/>
          <p:cNvSpPr>
            <a:spLocks noChangeShapeType="1"/>
          </p:cNvSpPr>
          <p:nvPr/>
        </p:nvSpPr>
        <p:spPr bwMode="auto">
          <a:xfrm>
            <a:off x="29876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3559" name="Line 7"/>
          <p:cNvSpPr>
            <a:spLocks noChangeShapeType="1"/>
          </p:cNvSpPr>
          <p:nvPr/>
        </p:nvSpPr>
        <p:spPr bwMode="auto">
          <a:xfrm>
            <a:off x="55800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03560" name="Object 8"/>
          <p:cNvGraphicFramePr>
            <a:graphicFrameLocks noChangeAspect="1"/>
          </p:cNvGraphicFramePr>
          <p:nvPr/>
        </p:nvGraphicFramePr>
        <p:xfrm>
          <a:off x="2843213" y="3573463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73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73463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61" name="Text Box 9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Text Box 2"/>
          <p:cNvSpPr txBox="1">
            <a:spLocks noChangeArrowheads="1"/>
          </p:cNvSpPr>
          <p:nvPr/>
        </p:nvSpPr>
        <p:spPr bwMode="auto">
          <a:xfrm>
            <a:off x="2195513" y="24209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5603" name="Rectangle 3"/>
          <p:cNvSpPr>
            <a:spLocks noChangeArrowheads="1"/>
          </p:cNvSpPr>
          <p:nvPr/>
        </p:nvSpPr>
        <p:spPr bwMode="auto">
          <a:xfrm>
            <a:off x="38512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05604" name="Text Box 4"/>
          <p:cNvSpPr txBox="1">
            <a:spLocks noChangeArrowheads="1"/>
          </p:cNvSpPr>
          <p:nvPr/>
        </p:nvSpPr>
        <p:spPr bwMode="auto">
          <a:xfrm>
            <a:off x="44275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5605" name="Text Box 5"/>
          <p:cNvSpPr txBox="1">
            <a:spLocks noChangeArrowheads="1"/>
          </p:cNvSpPr>
          <p:nvPr/>
        </p:nvSpPr>
        <p:spPr bwMode="auto">
          <a:xfrm>
            <a:off x="6588125" y="24145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05606" name="Line 6"/>
          <p:cNvSpPr>
            <a:spLocks noChangeShapeType="1"/>
          </p:cNvSpPr>
          <p:nvPr/>
        </p:nvSpPr>
        <p:spPr bwMode="auto">
          <a:xfrm>
            <a:off x="29876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5607" name="Line 7"/>
          <p:cNvSpPr>
            <a:spLocks noChangeShapeType="1"/>
          </p:cNvSpPr>
          <p:nvPr/>
        </p:nvSpPr>
        <p:spPr bwMode="auto">
          <a:xfrm>
            <a:off x="55800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05608" name="Object 8"/>
          <p:cNvGraphicFramePr>
            <a:graphicFrameLocks noChangeAspect="1"/>
          </p:cNvGraphicFramePr>
          <p:nvPr/>
        </p:nvGraphicFramePr>
        <p:xfrm>
          <a:off x="2843213" y="3573463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30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73463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5609" name="Object 9"/>
          <p:cNvGraphicFramePr>
            <a:graphicFrameLocks noChangeAspect="1"/>
          </p:cNvGraphicFramePr>
          <p:nvPr/>
        </p:nvGraphicFramePr>
        <p:xfrm>
          <a:off x="3360738" y="4943475"/>
          <a:ext cx="22828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31" name="Ecuación" r:id="rId6" imgW="1041120" imgH="203040" progId="Equation.3">
                  <p:embed/>
                </p:oleObj>
              </mc:Choice>
              <mc:Fallback>
                <p:oleObj name="Ecuación" r:id="rId6" imgW="104112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4943475"/>
                        <a:ext cx="22828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5610" name="Text Box 10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Line 2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7651" name="Line 3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07652" name="Group 4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07653" name="Freeform 5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07654" name="Freeform 6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07655" name="Text Box 7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07656" name="Text Box 8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07657" name="Line 9"/>
          <p:cNvSpPr>
            <a:spLocks noChangeShapeType="1"/>
          </p:cNvSpPr>
          <p:nvPr/>
        </p:nvSpPr>
        <p:spPr bwMode="auto">
          <a:xfrm>
            <a:off x="5153025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7658" name="Line 10"/>
          <p:cNvSpPr>
            <a:spLocks noChangeShapeType="1"/>
          </p:cNvSpPr>
          <p:nvPr/>
        </p:nvSpPr>
        <p:spPr bwMode="auto">
          <a:xfrm flipV="1">
            <a:off x="6737350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7659" name="Freeform 11"/>
          <p:cNvSpPr>
            <a:spLocks/>
          </p:cNvSpPr>
          <p:nvPr/>
        </p:nvSpPr>
        <p:spPr bwMode="auto">
          <a:xfrm>
            <a:off x="6732588" y="2492375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7660" name="Text Box 12"/>
          <p:cNvSpPr txBox="1">
            <a:spLocks noChangeArrowheads="1"/>
          </p:cNvSpPr>
          <p:nvPr/>
        </p:nvSpPr>
        <p:spPr bwMode="auto">
          <a:xfrm>
            <a:off x="6737350" y="1628775"/>
            <a:ext cx="550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07661" name="Text Box 13"/>
          <p:cNvSpPr txBox="1">
            <a:spLocks noChangeArrowheads="1"/>
          </p:cNvSpPr>
          <p:nvPr/>
        </p:nvSpPr>
        <p:spPr bwMode="auto">
          <a:xfrm>
            <a:off x="8248650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aphicFrame>
        <p:nvGraphicFramePr>
          <p:cNvPr id="1307662" name="Object 14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75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63" name="Text Box 15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9698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711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699" name="Line 3"/>
          <p:cNvSpPr>
            <a:spLocks noChangeShapeType="1"/>
          </p:cNvSpPr>
          <p:nvPr/>
        </p:nvSpPr>
        <p:spPr bwMode="auto">
          <a:xfrm>
            <a:off x="5153025" y="608647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00" name="Line 4"/>
          <p:cNvSpPr>
            <a:spLocks noChangeShapeType="1"/>
          </p:cNvSpPr>
          <p:nvPr/>
        </p:nvSpPr>
        <p:spPr bwMode="auto">
          <a:xfrm flipV="1">
            <a:off x="6737350" y="450215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01" name="Freeform 5"/>
          <p:cNvSpPr>
            <a:spLocks/>
          </p:cNvSpPr>
          <p:nvPr/>
        </p:nvSpPr>
        <p:spPr bwMode="auto">
          <a:xfrm flipH="1">
            <a:off x="5292725" y="5221288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02" name="Text Box 6"/>
          <p:cNvSpPr txBox="1">
            <a:spLocks noChangeArrowheads="1"/>
          </p:cNvSpPr>
          <p:nvPr/>
        </p:nvSpPr>
        <p:spPr bwMode="auto">
          <a:xfrm>
            <a:off x="6737350" y="4357688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(-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09703" name="Text Box 7"/>
          <p:cNvSpPr txBox="1">
            <a:spLocks noChangeArrowheads="1"/>
          </p:cNvSpPr>
          <p:nvPr/>
        </p:nvSpPr>
        <p:spPr bwMode="auto">
          <a:xfrm>
            <a:off x="8248650" y="5870575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09704" name="Line 8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05" name="Line 9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09706" name="Group 10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09707" name="Freeform 11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09708" name="Freeform 12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09709" name="Text Box 13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09710" name="Text Box 14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09711" name="Line 15"/>
          <p:cNvSpPr>
            <a:spLocks noChangeShapeType="1"/>
          </p:cNvSpPr>
          <p:nvPr/>
        </p:nvSpPr>
        <p:spPr bwMode="auto">
          <a:xfrm>
            <a:off x="5153025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12" name="Line 16"/>
          <p:cNvSpPr>
            <a:spLocks noChangeShapeType="1"/>
          </p:cNvSpPr>
          <p:nvPr/>
        </p:nvSpPr>
        <p:spPr bwMode="auto">
          <a:xfrm flipV="1">
            <a:off x="6737350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13" name="Freeform 17"/>
          <p:cNvSpPr>
            <a:spLocks/>
          </p:cNvSpPr>
          <p:nvPr/>
        </p:nvSpPr>
        <p:spPr bwMode="auto">
          <a:xfrm>
            <a:off x="6732588" y="2492375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14" name="Text Box 18"/>
          <p:cNvSpPr txBox="1">
            <a:spLocks noChangeArrowheads="1"/>
          </p:cNvSpPr>
          <p:nvPr/>
        </p:nvSpPr>
        <p:spPr bwMode="auto">
          <a:xfrm>
            <a:off x="6737350" y="1628775"/>
            <a:ext cx="550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09715" name="Text Box 19"/>
          <p:cNvSpPr txBox="1">
            <a:spLocks noChangeArrowheads="1"/>
          </p:cNvSpPr>
          <p:nvPr/>
        </p:nvSpPr>
        <p:spPr bwMode="auto">
          <a:xfrm>
            <a:off x="8248650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09716" name="AutoShape 20"/>
          <p:cNvSpPr>
            <a:spLocks noChangeArrowheads="1"/>
          </p:cNvSpPr>
          <p:nvPr/>
        </p:nvSpPr>
        <p:spPr bwMode="auto">
          <a:xfrm>
            <a:off x="6516688" y="3644900"/>
            <a:ext cx="431800" cy="504825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17" name="Arco 21"/>
          <p:cNvSpPr>
            <a:spLocks/>
          </p:cNvSpPr>
          <p:nvPr/>
        </p:nvSpPr>
        <p:spPr bwMode="auto">
          <a:xfrm>
            <a:off x="6200775" y="4221163"/>
            <a:ext cx="1057275" cy="180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9000 w 43200"/>
              <a:gd name="T3" fmla="*/ 405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-1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643"/>
                  <a:pt x="3349" y="8113"/>
                  <a:pt x="8999" y="4055"/>
                </a:cubicBezTo>
              </a:path>
              <a:path w="43200" h="43200" stroke="0" extrusionOk="0">
                <a:moveTo>
                  <a:pt x="21600" y="-1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643"/>
                  <a:pt x="3349" y="8113"/>
                  <a:pt x="8999" y="405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09718" name="Text Box 22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746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9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747" name="Line 3"/>
          <p:cNvSpPr>
            <a:spLocks noChangeShapeType="1"/>
          </p:cNvSpPr>
          <p:nvPr/>
        </p:nvSpPr>
        <p:spPr bwMode="auto">
          <a:xfrm>
            <a:off x="5153025" y="608647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48" name="Line 4"/>
          <p:cNvSpPr>
            <a:spLocks noChangeShapeType="1"/>
          </p:cNvSpPr>
          <p:nvPr/>
        </p:nvSpPr>
        <p:spPr bwMode="auto">
          <a:xfrm flipV="1">
            <a:off x="6737350" y="450215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49" name="Freeform 5"/>
          <p:cNvSpPr>
            <a:spLocks/>
          </p:cNvSpPr>
          <p:nvPr/>
        </p:nvSpPr>
        <p:spPr bwMode="auto">
          <a:xfrm flipH="1">
            <a:off x="5292725" y="5221288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6737350" y="4357688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(-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1751" name="Text Box 7"/>
          <p:cNvSpPr txBox="1">
            <a:spLocks noChangeArrowheads="1"/>
          </p:cNvSpPr>
          <p:nvPr/>
        </p:nvSpPr>
        <p:spPr bwMode="auto">
          <a:xfrm>
            <a:off x="8248650" y="5870575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1752" name="Line 8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53" name="Line 9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11754" name="Group 10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11755" name="Freeform 11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1756" name="Freeform 12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11757" name="Text Box 13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1758" name="Text Box 14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1759" name="Line 15"/>
          <p:cNvSpPr>
            <a:spLocks noChangeShapeType="1"/>
          </p:cNvSpPr>
          <p:nvPr/>
        </p:nvSpPr>
        <p:spPr bwMode="auto">
          <a:xfrm>
            <a:off x="5153025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60" name="Line 16"/>
          <p:cNvSpPr>
            <a:spLocks noChangeShapeType="1"/>
          </p:cNvSpPr>
          <p:nvPr/>
        </p:nvSpPr>
        <p:spPr bwMode="auto">
          <a:xfrm flipV="1">
            <a:off x="6737350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61" name="Freeform 17"/>
          <p:cNvSpPr>
            <a:spLocks/>
          </p:cNvSpPr>
          <p:nvPr/>
        </p:nvSpPr>
        <p:spPr bwMode="auto">
          <a:xfrm>
            <a:off x="6732588" y="2492375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62" name="Text Box 18"/>
          <p:cNvSpPr txBox="1">
            <a:spLocks noChangeArrowheads="1"/>
          </p:cNvSpPr>
          <p:nvPr/>
        </p:nvSpPr>
        <p:spPr bwMode="auto">
          <a:xfrm>
            <a:off x="6737350" y="1628775"/>
            <a:ext cx="550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1763" name="Text Box 19"/>
          <p:cNvSpPr txBox="1">
            <a:spLocks noChangeArrowheads="1"/>
          </p:cNvSpPr>
          <p:nvPr/>
        </p:nvSpPr>
        <p:spPr bwMode="auto">
          <a:xfrm>
            <a:off x="8248650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1764" name="AutoShape 20"/>
          <p:cNvSpPr>
            <a:spLocks noChangeArrowheads="1"/>
          </p:cNvSpPr>
          <p:nvPr/>
        </p:nvSpPr>
        <p:spPr bwMode="auto">
          <a:xfrm>
            <a:off x="6516688" y="3644900"/>
            <a:ext cx="431800" cy="504825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65" name="Line 21"/>
          <p:cNvSpPr>
            <a:spLocks noChangeShapeType="1"/>
          </p:cNvSpPr>
          <p:nvPr/>
        </p:nvSpPr>
        <p:spPr bwMode="auto">
          <a:xfrm>
            <a:off x="976313" y="608647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66" name="Line 22"/>
          <p:cNvSpPr>
            <a:spLocks noChangeShapeType="1"/>
          </p:cNvSpPr>
          <p:nvPr/>
        </p:nvSpPr>
        <p:spPr bwMode="auto">
          <a:xfrm flipV="1">
            <a:off x="2560638" y="450215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67" name="Freeform 23"/>
          <p:cNvSpPr>
            <a:spLocks/>
          </p:cNvSpPr>
          <p:nvPr/>
        </p:nvSpPr>
        <p:spPr bwMode="auto">
          <a:xfrm flipH="1">
            <a:off x="1404938" y="5221288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68" name="Text Box 24"/>
          <p:cNvSpPr txBox="1">
            <a:spLocks noChangeArrowheads="1"/>
          </p:cNvSpPr>
          <p:nvPr/>
        </p:nvSpPr>
        <p:spPr bwMode="auto">
          <a:xfrm>
            <a:off x="2560638" y="4357688"/>
            <a:ext cx="80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 dirty="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baseline="-25000" dirty="0">
                <a:latin typeface="Times New Roman" charset="0"/>
                <a:ea typeface="Arial" charset="0"/>
                <a:cs typeface="Arial" charset="0"/>
              </a:rPr>
              <a:t>0</a:t>
            </a:r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-</a:t>
            </a:r>
            <a:r>
              <a:rPr lang="es-CL" dirty="0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1769" name="Text Box 25"/>
          <p:cNvSpPr txBox="1">
            <a:spLocks noChangeArrowheads="1"/>
          </p:cNvSpPr>
          <p:nvPr/>
        </p:nvSpPr>
        <p:spPr bwMode="auto">
          <a:xfrm>
            <a:off x="4071938" y="5870575"/>
            <a:ext cx="28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1770" name="Text Box 26"/>
          <p:cNvSpPr txBox="1">
            <a:spLocks noChangeArrowheads="1"/>
          </p:cNvSpPr>
          <p:nvPr/>
        </p:nvSpPr>
        <p:spPr bwMode="auto">
          <a:xfrm>
            <a:off x="2740025" y="6161088"/>
            <a:ext cx="3537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baseline="-25000" dirty="0">
                <a:latin typeface="Times New Roman" charset="0"/>
                <a:ea typeface="Arial" charset="0"/>
                <a:cs typeface="Arial" charset="0"/>
              </a:rPr>
              <a:t>0</a:t>
            </a:r>
            <a:endParaRPr lang="es-CL" baseline="-25000" dirty="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11771" name="Line 27"/>
          <p:cNvSpPr>
            <a:spLocks noChangeShapeType="1"/>
          </p:cNvSpPr>
          <p:nvPr/>
        </p:nvSpPr>
        <p:spPr bwMode="auto">
          <a:xfrm>
            <a:off x="2843213" y="58769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72" name="AutoShape 28"/>
          <p:cNvSpPr>
            <a:spLocks noChangeArrowheads="1"/>
          </p:cNvSpPr>
          <p:nvPr/>
        </p:nvSpPr>
        <p:spPr bwMode="auto">
          <a:xfrm rot="5400000">
            <a:off x="4464051" y="4976812"/>
            <a:ext cx="431800" cy="504825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73" name="Arco 29"/>
          <p:cNvSpPr>
            <a:spLocks/>
          </p:cNvSpPr>
          <p:nvPr/>
        </p:nvSpPr>
        <p:spPr bwMode="auto">
          <a:xfrm>
            <a:off x="6200775" y="4221163"/>
            <a:ext cx="1057275" cy="180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9000 w 43200"/>
              <a:gd name="T3" fmla="*/ 405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-1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643"/>
                  <a:pt x="3349" y="8113"/>
                  <a:pt x="8999" y="4055"/>
                </a:cubicBezTo>
              </a:path>
              <a:path w="43200" h="43200" stroke="0" extrusionOk="0">
                <a:moveTo>
                  <a:pt x="21600" y="-1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643"/>
                  <a:pt x="3349" y="8113"/>
                  <a:pt x="8999" y="405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1774" name="Text Box 30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794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07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3795" name="Line 3"/>
          <p:cNvSpPr>
            <a:spLocks noChangeShapeType="1"/>
          </p:cNvSpPr>
          <p:nvPr/>
        </p:nvSpPr>
        <p:spPr bwMode="auto">
          <a:xfrm>
            <a:off x="5153025" y="608647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796" name="Line 4"/>
          <p:cNvSpPr>
            <a:spLocks noChangeShapeType="1"/>
          </p:cNvSpPr>
          <p:nvPr/>
        </p:nvSpPr>
        <p:spPr bwMode="auto">
          <a:xfrm flipV="1">
            <a:off x="6737350" y="450215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797" name="Freeform 5"/>
          <p:cNvSpPr>
            <a:spLocks/>
          </p:cNvSpPr>
          <p:nvPr/>
        </p:nvSpPr>
        <p:spPr bwMode="auto">
          <a:xfrm flipH="1">
            <a:off x="5292725" y="5221288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737350" y="4357688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(-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8248650" y="5870575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3800" name="Line 8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01" name="Line 9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13802" name="Group 10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13803" name="Freeform 11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3804" name="Freeform 12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13805" name="Text Box 13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3807" name="Line 15"/>
          <p:cNvSpPr>
            <a:spLocks noChangeShapeType="1"/>
          </p:cNvSpPr>
          <p:nvPr/>
        </p:nvSpPr>
        <p:spPr bwMode="auto">
          <a:xfrm>
            <a:off x="5153025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08" name="Line 16"/>
          <p:cNvSpPr>
            <a:spLocks noChangeShapeType="1"/>
          </p:cNvSpPr>
          <p:nvPr/>
        </p:nvSpPr>
        <p:spPr bwMode="auto">
          <a:xfrm flipV="1">
            <a:off x="6737350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09" name="Freeform 17"/>
          <p:cNvSpPr>
            <a:spLocks/>
          </p:cNvSpPr>
          <p:nvPr/>
        </p:nvSpPr>
        <p:spPr bwMode="auto">
          <a:xfrm>
            <a:off x="6732588" y="2492375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10" name="Text Box 18"/>
          <p:cNvSpPr txBox="1">
            <a:spLocks noChangeArrowheads="1"/>
          </p:cNvSpPr>
          <p:nvPr/>
        </p:nvSpPr>
        <p:spPr bwMode="auto">
          <a:xfrm>
            <a:off x="6737350" y="1628775"/>
            <a:ext cx="550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3811" name="Text Box 19"/>
          <p:cNvSpPr txBox="1">
            <a:spLocks noChangeArrowheads="1"/>
          </p:cNvSpPr>
          <p:nvPr/>
        </p:nvSpPr>
        <p:spPr bwMode="auto">
          <a:xfrm>
            <a:off x="8248650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3812" name="AutoShape 20"/>
          <p:cNvSpPr>
            <a:spLocks noChangeArrowheads="1"/>
          </p:cNvSpPr>
          <p:nvPr/>
        </p:nvSpPr>
        <p:spPr bwMode="auto">
          <a:xfrm>
            <a:off x="6516688" y="3644900"/>
            <a:ext cx="431800" cy="504825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13" name="Line 21"/>
          <p:cNvSpPr>
            <a:spLocks noChangeShapeType="1"/>
          </p:cNvSpPr>
          <p:nvPr/>
        </p:nvSpPr>
        <p:spPr bwMode="auto">
          <a:xfrm>
            <a:off x="976313" y="608647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14" name="Line 22"/>
          <p:cNvSpPr>
            <a:spLocks noChangeShapeType="1"/>
          </p:cNvSpPr>
          <p:nvPr/>
        </p:nvSpPr>
        <p:spPr bwMode="auto">
          <a:xfrm flipV="1">
            <a:off x="2560638" y="450215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15" name="Freeform 23"/>
          <p:cNvSpPr>
            <a:spLocks/>
          </p:cNvSpPr>
          <p:nvPr/>
        </p:nvSpPr>
        <p:spPr bwMode="auto">
          <a:xfrm flipH="1">
            <a:off x="1404938" y="5221288"/>
            <a:ext cx="1438275" cy="885825"/>
          </a:xfrm>
          <a:custGeom>
            <a:avLst/>
            <a:gdLst/>
            <a:ahLst/>
            <a:cxnLst>
              <a:cxn ang="0">
                <a:pos x="906" y="558"/>
              </a:cxn>
              <a:cxn ang="0">
                <a:pos x="592" y="467"/>
              </a:cxn>
              <a:cxn ang="0">
                <a:pos x="243" y="13"/>
              </a:cxn>
              <a:cxn ang="0">
                <a:pos x="0" y="546"/>
              </a:cxn>
            </a:cxnLst>
            <a:rect l="0" t="0" r="r" b="b"/>
            <a:pathLst>
              <a:path w="906" h="558">
                <a:moveTo>
                  <a:pt x="906" y="558"/>
                </a:moveTo>
                <a:cubicBezTo>
                  <a:pt x="804" y="558"/>
                  <a:pt x="703" y="558"/>
                  <a:pt x="592" y="467"/>
                </a:cubicBezTo>
                <a:cubicBezTo>
                  <a:pt x="481" y="376"/>
                  <a:pt x="342" y="0"/>
                  <a:pt x="243" y="13"/>
                </a:cubicBezTo>
                <a:cubicBezTo>
                  <a:pt x="144" y="26"/>
                  <a:pt x="51" y="435"/>
                  <a:pt x="0" y="54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17" name="Text Box 25"/>
          <p:cNvSpPr txBox="1">
            <a:spLocks noChangeArrowheads="1"/>
          </p:cNvSpPr>
          <p:nvPr/>
        </p:nvSpPr>
        <p:spPr bwMode="auto">
          <a:xfrm>
            <a:off x="4071938" y="5870575"/>
            <a:ext cx="28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sp>
        <p:nvSpPr>
          <p:cNvPr id="1313819" name="Line 27"/>
          <p:cNvSpPr>
            <a:spLocks noChangeShapeType="1"/>
          </p:cNvSpPr>
          <p:nvPr/>
        </p:nvSpPr>
        <p:spPr bwMode="auto">
          <a:xfrm>
            <a:off x="2843213" y="58769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20" name="AutoShape 28"/>
          <p:cNvSpPr>
            <a:spLocks noChangeArrowheads="1"/>
          </p:cNvSpPr>
          <p:nvPr/>
        </p:nvSpPr>
        <p:spPr bwMode="auto">
          <a:xfrm rot="5400000">
            <a:off x="4464051" y="4976812"/>
            <a:ext cx="431800" cy="504825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21" name="AutoShape 29"/>
          <p:cNvSpPr>
            <a:spLocks noChangeArrowheads="1"/>
          </p:cNvSpPr>
          <p:nvPr/>
        </p:nvSpPr>
        <p:spPr bwMode="auto">
          <a:xfrm flipV="1">
            <a:off x="2339975" y="3716338"/>
            <a:ext cx="431800" cy="504825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13822" name="Group 30"/>
          <p:cNvGrpSpPr>
            <a:grpSpLocks/>
          </p:cNvGrpSpPr>
          <p:nvPr/>
        </p:nvGrpSpPr>
        <p:grpSpPr bwMode="auto">
          <a:xfrm>
            <a:off x="-323850" y="2492375"/>
            <a:ext cx="1582738" cy="1306513"/>
            <a:chOff x="-204" y="1564"/>
            <a:chExt cx="997" cy="823"/>
          </a:xfrm>
        </p:grpSpPr>
        <p:sp>
          <p:nvSpPr>
            <p:cNvPr id="1313823" name="Freeform 3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3824" name="Text Box 3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13825" name="Line 3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3826" name="Text Box 3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13827" name="Arco 35"/>
          <p:cNvSpPr>
            <a:spLocks/>
          </p:cNvSpPr>
          <p:nvPr/>
        </p:nvSpPr>
        <p:spPr bwMode="auto">
          <a:xfrm>
            <a:off x="6200775" y="4221163"/>
            <a:ext cx="1057275" cy="180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9000 w 43200"/>
              <a:gd name="T3" fmla="*/ 405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-1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643"/>
                  <a:pt x="3349" y="8113"/>
                  <a:pt x="8999" y="4055"/>
                </a:cubicBezTo>
              </a:path>
              <a:path w="43200" h="43200" stroke="0" extrusionOk="0">
                <a:moveTo>
                  <a:pt x="21600" y="-1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643"/>
                  <a:pt x="3349" y="8113"/>
                  <a:pt x="8999" y="405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3828" name="Text Box 36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2560638" y="4357688"/>
            <a:ext cx="80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 dirty="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baseline="-25000" dirty="0">
                <a:latin typeface="Times New Roman" charset="0"/>
                <a:ea typeface="Arial" charset="0"/>
                <a:cs typeface="Arial" charset="0"/>
              </a:rPr>
              <a:t>0</a:t>
            </a:r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-</a:t>
            </a:r>
            <a:r>
              <a:rPr lang="es-CL" dirty="0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2740025" y="6161088"/>
            <a:ext cx="3537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baseline="-25000" dirty="0">
                <a:latin typeface="Times New Roman" charset="0"/>
                <a:ea typeface="Arial" charset="0"/>
                <a:cs typeface="Arial" charset="0"/>
              </a:rPr>
              <a:t>0</a:t>
            </a:r>
            <a:endParaRPr lang="es-CL" baseline="-25000" dirty="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40174 -0.0004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138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5842" name="Object 2"/>
          <p:cNvGraphicFramePr>
            <a:graphicFrameLocks noChangeAspect="1"/>
          </p:cNvGraphicFramePr>
          <p:nvPr/>
        </p:nvGraphicFramePr>
        <p:xfrm>
          <a:off x="3132138" y="476250"/>
          <a:ext cx="3171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55" name="Ecuación" r:id="rId4" imgW="1447560" imgH="469800" progId="Equation.3">
                  <p:embed/>
                </p:oleObj>
              </mc:Choice>
              <mc:Fallback>
                <p:oleObj name="Ecuación" r:id="rId4" imgW="14475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3171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43" name="Line 3"/>
          <p:cNvSpPr>
            <a:spLocks noChangeShapeType="1"/>
          </p:cNvSpPr>
          <p:nvPr/>
        </p:nvSpPr>
        <p:spPr bwMode="auto">
          <a:xfrm>
            <a:off x="971550" y="33575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44" name="Line 4"/>
          <p:cNvSpPr>
            <a:spLocks noChangeShapeType="1"/>
          </p:cNvSpPr>
          <p:nvPr/>
        </p:nvSpPr>
        <p:spPr bwMode="auto">
          <a:xfrm flipV="1">
            <a:off x="2555875" y="17732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15845" name="Group 5"/>
          <p:cNvGrpSpPr>
            <a:grpSpLocks/>
          </p:cNvGrpSpPr>
          <p:nvPr/>
        </p:nvGrpSpPr>
        <p:grpSpPr bwMode="auto">
          <a:xfrm>
            <a:off x="1114425" y="2346325"/>
            <a:ext cx="2881313" cy="1011238"/>
            <a:chOff x="884" y="981"/>
            <a:chExt cx="2358" cy="637"/>
          </a:xfrm>
        </p:grpSpPr>
        <p:sp>
          <p:nvSpPr>
            <p:cNvPr id="1315846" name="Freeform 6"/>
            <p:cNvSpPr>
              <a:spLocks/>
            </p:cNvSpPr>
            <p:nvPr/>
          </p:nvSpPr>
          <p:spPr bwMode="auto">
            <a:xfrm>
              <a:off x="884" y="981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5847" name="Freeform 7"/>
            <p:cNvSpPr>
              <a:spLocks/>
            </p:cNvSpPr>
            <p:nvPr/>
          </p:nvSpPr>
          <p:spPr bwMode="auto">
            <a:xfrm flipH="1">
              <a:off x="2063" y="982"/>
              <a:ext cx="1179" cy="636"/>
            </a:xfrm>
            <a:custGeom>
              <a:avLst/>
              <a:gdLst/>
              <a:ahLst/>
              <a:cxnLst>
                <a:cxn ang="0">
                  <a:pos x="0" y="636"/>
                </a:cxn>
                <a:cxn ang="0">
                  <a:pos x="408" y="545"/>
                </a:cxn>
                <a:cxn ang="0">
                  <a:pos x="862" y="91"/>
                </a:cxn>
                <a:cxn ang="0">
                  <a:pos x="1179" y="1"/>
                </a:cxn>
              </a:cxnLst>
              <a:rect l="0" t="0" r="r" b="b"/>
              <a:pathLst>
                <a:path w="1179" h="636">
                  <a:moveTo>
                    <a:pt x="0" y="636"/>
                  </a:moveTo>
                  <a:cubicBezTo>
                    <a:pt x="132" y="636"/>
                    <a:pt x="264" y="636"/>
                    <a:pt x="408" y="545"/>
                  </a:cubicBezTo>
                  <a:cubicBezTo>
                    <a:pt x="552" y="454"/>
                    <a:pt x="733" y="182"/>
                    <a:pt x="862" y="91"/>
                  </a:cubicBezTo>
                  <a:cubicBezTo>
                    <a:pt x="991" y="0"/>
                    <a:pt x="1085" y="0"/>
                    <a:pt x="1179" y="1"/>
                  </a:cubicBezTo>
                </a:path>
              </a:pathLst>
            </a:custGeom>
            <a:noFill/>
            <a:ln w="28575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15848" name="Text Box 8"/>
          <p:cNvSpPr txBox="1">
            <a:spLocks noChangeArrowheads="1"/>
          </p:cNvSpPr>
          <p:nvPr/>
        </p:nvSpPr>
        <p:spPr bwMode="auto">
          <a:xfrm>
            <a:off x="2555875" y="1628775"/>
            <a:ext cx="53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)</a:t>
            </a:r>
          </a:p>
        </p:txBody>
      </p:sp>
      <p:sp>
        <p:nvSpPr>
          <p:cNvPr id="1315849" name="Text Box 9"/>
          <p:cNvSpPr txBox="1">
            <a:spLocks noChangeArrowheads="1"/>
          </p:cNvSpPr>
          <p:nvPr/>
        </p:nvSpPr>
        <p:spPr bwMode="auto">
          <a:xfrm>
            <a:off x="4067175" y="31416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</a:t>
            </a:r>
          </a:p>
        </p:txBody>
      </p:sp>
      <p:grpSp>
        <p:nvGrpSpPr>
          <p:cNvPr id="1315850" name="Group 10"/>
          <p:cNvGrpSpPr>
            <a:grpSpLocks/>
          </p:cNvGrpSpPr>
          <p:nvPr/>
        </p:nvGrpSpPr>
        <p:grpSpPr bwMode="auto">
          <a:xfrm>
            <a:off x="541338" y="2492375"/>
            <a:ext cx="1582737" cy="1306513"/>
            <a:chOff x="-204" y="1564"/>
            <a:chExt cx="997" cy="823"/>
          </a:xfrm>
        </p:grpSpPr>
        <p:sp>
          <p:nvSpPr>
            <p:cNvPr id="1315851" name="Freeform 11"/>
            <p:cNvSpPr>
              <a:spLocks/>
            </p:cNvSpPr>
            <p:nvPr/>
          </p:nvSpPr>
          <p:spPr bwMode="auto">
            <a:xfrm flipH="1">
              <a:off x="-204" y="1564"/>
              <a:ext cx="906" cy="558"/>
            </a:xfrm>
            <a:custGeom>
              <a:avLst/>
              <a:gdLst/>
              <a:ahLst/>
              <a:cxnLst>
                <a:cxn ang="0">
                  <a:pos x="906" y="558"/>
                </a:cxn>
                <a:cxn ang="0">
                  <a:pos x="592" y="467"/>
                </a:cxn>
                <a:cxn ang="0">
                  <a:pos x="243" y="13"/>
                </a:cxn>
                <a:cxn ang="0">
                  <a:pos x="0" y="546"/>
                </a:cxn>
              </a:cxnLst>
              <a:rect l="0" t="0" r="r" b="b"/>
              <a:pathLst>
                <a:path w="906" h="558">
                  <a:moveTo>
                    <a:pt x="906" y="558"/>
                  </a:moveTo>
                  <a:cubicBezTo>
                    <a:pt x="804" y="558"/>
                    <a:pt x="703" y="558"/>
                    <a:pt x="592" y="467"/>
                  </a:cubicBezTo>
                  <a:cubicBezTo>
                    <a:pt x="481" y="376"/>
                    <a:pt x="342" y="0"/>
                    <a:pt x="243" y="13"/>
                  </a:cubicBezTo>
                  <a:cubicBezTo>
                    <a:pt x="144" y="26"/>
                    <a:pt x="51" y="435"/>
                    <a:pt x="0" y="54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5852" name="Text Box 12"/>
            <p:cNvSpPr txBox="1">
              <a:spLocks noChangeArrowheads="1"/>
            </p:cNvSpPr>
            <p:nvPr/>
          </p:nvSpPr>
          <p:spPr bwMode="auto">
            <a:xfrm>
              <a:off x="637" y="21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</a:t>
              </a:r>
              <a:endParaRPr lang="es-CL">
                <a:latin typeface="Times New Roman" charset="0"/>
                <a:ea typeface="Arial" charset="0"/>
                <a:cs typeface="Arial" charset="0"/>
                <a:sym typeface="Symbol" charset="2"/>
              </a:endParaRPr>
            </a:p>
          </p:txBody>
        </p:sp>
        <p:sp>
          <p:nvSpPr>
            <p:cNvPr id="1315853" name="Line 13"/>
            <p:cNvSpPr>
              <a:spLocks noChangeShapeType="1"/>
            </p:cNvSpPr>
            <p:nvPr/>
          </p:nvSpPr>
          <p:spPr bwMode="auto">
            <a:xfrm>
              <a:off x="702" y="197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15854" name="Text Box 14"/>
            <p:cNvSpPr txBox="1">
              <a:spLocks noChangeArrowheads="1"/>
            </p:cNvSpPr>
            <p:nvPr/>
          </p:nvSpPr>
          <p:spPr bwMode="auto">
            <a:xfrm>
              <a:off x="204" y="1752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g</a:t>
              </a:r>
              <a:r>
                <a:rPr lang="es-CL">
                  <a:latin typeface="Times New Roman" charset="0"/>
                  <a:ea typeface="Arial" charset="0"/>
                  <a:cs typeface="Arial" charset="0"/>
                </a:rPr>
                <a:t>(</a:t>
              </a:r>
              <a:r>
                <a:rPr lang="es-CL" i="1">
                  <a:latin typeface="Times New Roman" charset="0"/>
                  <a:ea typeface="Arial" charset="0"/>
                  <a:cs typeface="Arial" charset="0"/>
                </a:rPr>
                <a:t>t-</a:t>
              </a:r>
              <a:r>
                <a:rPr lang="es-CL">
                  <a:latin typeface="Times New Roman" charset="0"/>
                  <a:ea typeface="Arial" charset="0"/>
                  <a:cs typeface="Arial" charset="0"/>
                  <a:sym typeface="Symbol" charset="2"/>
                </a:rPr>
                <a:t>)</a:t>
              </a:r>
            </a:p>
          </p:txBody>
        </p:sp>
      </p:grpSp>
      <p:sp>
        <p:nvSpPr>
          <p:cNvPr id="1315855" name="Freeform 15"/>
          <p:cNvSpPr>
            <a:spLocks/>
          </p:cNvSpPr>
          <p:nvPr/>
        </p:nvSpPr>
        <p:spPr bwMode="auto">
          <a:xfrm>
            <a:off x="1158875" y="3048000"/>
            <a:ext cx="657225" cy="315913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143" y="171"/>
              </a:cxn>
              <a:cxn ang="0">
                <a:pos x="344" y="42"/>
              </a:cxn>
              <a:cxn ang="0">
                <a:pos x="414" y="0"/>
              </a:cxn>
            </a:cxnLst>
            <a:rect l="0" t="0" r="r" b="b"/>
            <a:pathLst>
              <a:path w="414" h="199">
                <a:moveTo>
                  <a:pt x="0" y="199"/>
                </a:moveTo>
                <a:cubicBezTo>
                  <a:pt x="46" y="199"/>
                  <a:pt x="86" y="197"/>
                  <a:pt x="143" y="171"/>
                </a:cubicBezTo>
                <a:cubicBezTo>
                  <a:pt x="200" y="145"/>
                  <a:pt x="299" y="70"/>
                  <a:pt x="344" y="42"/>
                </a:cubicBezTo>
                <a:cubicBezTo>
                  <a:pt x="389" y="14"/>
                  <a:pt x="399" y="9"/>
                  <a:pt x="41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56" name="Freeform 16"/>
          <p:cNvSpPr>
            <a:spLocks/>
          </p:cNvSpPr>
          <p:nvPr/>
        </p:nvSpPr>
        <p:spPr bwMode="auto">
          <a:xfrm flipH="1">
            <a:off x="1816100" y="3048000"/>
            <a:ext cx="195263" cy="315913"/>
          </a:xfrm>
          <a:custGeom>
            <a:avLst/>
            <a:gdLst/>
            <a:ahLst/>
            <a:cxnLst>
              <a:cxn ang="0">
                <a:pos x="0" y="636"/>
              </a:cxn>
              <a:cxn ang="0">
                <a:pos x="408" y="545"/>
              </a:cxn>
              <a:cxn ang="0">
                <a:pos x="862" y="91"/>
              </a:cxn>
              <a:cxn ang="0">
                <a:pos x="1179" y="1"/>
              </a:cxn>
            </a:cxnLst>
            <a:rect l="0" t="0" r="r" b="b"/>
            <a:pathLst>
              <a:path w="1179" h="636">
                <a:moveTo>
                  <a:pt x="0" y="636"/>
                </a:moveTo>
                <a:cubicBezTo>
                  <a:pt x="132" y="636"/>
                  <a:pt x="264" y="636"/>
                  <a:pt x="408" y="545"/>
                </a:cubicBezTo>
                <a:cubicBezTo>
                  <a:pt x="552" y="454"/>
                  <a:pt x="733" y="182"/>
                  <a:pt x="862" y="91"/>
                </a:cubicBezTo>
                <a:cubicBezTo>
                  <a:pt x="991" y="0"/>
                  <a:pt x="1085" y="0"/>
                  <a:pt x="1179" y="1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57" name="Line 17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58" name="Line 18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59" name="Text Box 19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15860" name="Text Box 20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15861" name="Line 21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62" name="Line 22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63" name="Line 23"/>
          <p:cNvSpPr>
            <a:spLocks noChangeShapeType="1"/>
          </p:cNvSpPr>
          <p:nvPr/>
        </p:nvSpPr>
        <p:spPr bwMode="auto">
          <a:xfrm>
            <a:off x="968375" y="53260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64" name="Line 24"/>
          <p:cNvSpPr>
            <a:spLocks noChangeShapeType="1"/>
          </p:cNvSpPr>
          <p:nvPr/>
        </p:nvSpPr>
        <p:spPr bwMode="auto">
          <a:xfrm flipV="1">
            <a:off x="2552700" y="37417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65" name="Text Box 25"/>
          <p:cNvSpPr txBox="1">
            <a:spLocks noChangeArrowheads="1"/>
          </p:cNvSpPr>
          <p:nvPr/>
        </p:nvSpPr>
        <p:spPr bwMode="auto">
          <a:xfrm>
            <a:off x="2552700" y="36004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t)</a:t>
            </a:r>
          </a:p>
        </p:txBody>
      </p:sp>
      <p:sp>
        <p:nvSpPr>
          <p:cNvPr id="1315866" name="Text Box 26"/>
          <p:cNvSpPr txBox="1">
            <a:spLocks noChangeArrowheads="1"/>
          </p:cNvSpPr>
          <p:nvPr/>
        </p:nvSpPr>
        <p:spPr bwMode="auto">
          <a:xfrm>
            <a:off x="4064000" y="5113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</a:p>
        </p:txBody>
      </p:sp>
      <p:sp>
        <p:nvSpPr>
          <p:cNvPr id="1315867" name="Line 27"/>
          <p:cNvSpPr>
            <a:spLocks noChangeShapeType="1"/>
          </p:cNvSpPr>
          <p:nvPr/>
        </p:nvSpPr>
        <p:spPr bwMode="auto">
          <a:xfrm>
            <a:off x="1971675" y="3276600"/>
            <a:ext cx="0" cy="20478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68" name="Line 28"/>
          <p:cNvSpPr>
            <a:spLocks noChangeShapeType="1"/>
          </p:cNvSpPr>
          <p:nvPr/>
        </p:nvSpPr>
        <p:spPr bwMode="auto">
          <a:xfrm>
            <a:off x="1971675" y="4810125"/>
            <a:ext cx="0" cy="514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15869" name="Text Box 29"/>
          <p:cNvSpPr txBox="1">
            <a:spLocks noChangeArrowheads="1"/>
          </p:cNvSpPr>
          <p:nvPr/>
        </p:nvSpPr>
        <p:spPr bwMode="auto">
          <a:xfrm>
            <a:off x="365125" y="77788"/>
            <a:ext cx="25923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</a:rPr>
              <a:t>[ Convolución 1D]</a:t>
            </a:r>
            <a:endParaRPr lang="es-E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6614</TotalTime>
  <Words>395</Words>
  <Application>Microsoft Macintosh PowerPoint</Application>
  <PresentationFormat>On-screen Show (4:3)</PresentationFormat>
  <Paragraphs>155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Trebuchet MS</vt:lpstr>
      <vt:lpstr>1_Diseño predeterminado</vt:lpstr>
      <vt:lpstr>2_Diseño predeterminado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99</cp:revision>
  <dcterms:created xsi:type="dcterms:W3CDTF">2012-09-03T12:11:20Z</dcterms:created>
  <dcterms:modified xsi:type="dcterms:W3CDTF">2019-07-26T19:19:05Z</dcterms:modified>
</cp:coreProperties>
</file>