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56" r:id="rId3"/>
    <p:sldId id="257" r:id="rId4"/>
    <p:sldId id="258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171"/>
  </p:normalViewPr>
  <p:slideViewPr>
    <p:cSldViewPr snapToGrid="0">
      <p:cViewPr varScale="1">
        <p:scale>
          <a:sx n="112" d="100"/>
          <a:sy n="112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FABAD-E142-3A4B-BD7F-50B0F09762FC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1196C-1C13-C643-AF73-7CC33324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50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74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CED3-DE04-4AA4-A0E7-57724651F4FF}" type="datetimeFigureOut">
              <a:rPr lang="en-US" smtClean="0"/>
              <a:pPr/>
              <a:t>7/26/19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u="none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u="none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 u="none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n-US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u="none" dirty="0">
                <a:solidFill>
                  <a:srgbClr val="FFFFFF"/>
                </a:solidFill>
                <a:latin typeface="Trebuchet MS"/>
                <a:cs typeface="Trebuchet MS"/>
              </a:rPr>
              <a:t>Convolución Discreta 1D usando DFT</a:t>
            </a:r>
          </a:p>
          <a:p>
            <a:pPr algn="ctr"/>
            <a:endParaRPr lang="es-CL" sz="1000" u="none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u="none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9591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 de flecha"/>
          <p:cNvCxnSpPr/>
          <p:nvPr/>
        </p:nvCxnSpPr>
        <p:spPr>
          <a:xfrm rot="5400000" flipH="1" flipV="1">
            <a:off x="-419100" y="1893936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33400" y="2770236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angular"/>
          <p:cNvCxnSpPr/>
          <p:nvPr/>
        </p:nvCxnSpPr>
        <p:spPr>
          <a:xfrm>
            <a:off x="685800" y="1551036"/>
            <a:ext cx="2286000" cy="1219200"/>
          </a:xfrm>
          <a:prstGeom prst="bentConnector3">
            <a:avLst>
              <a:gd name="adj1" fmla="val 68065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838200" y="71283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i="1" dirty="0">
                <a:latin typeface="Times New Roman" pitchFamily="18" charset="0"/>
                <a:cs typeface="Times New Roman" pitchFamily="18" charset="0"/>
              </a:rPr>
              <a:t>f(m)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810000" y="24009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09600" y="284643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Times New Roman" pitchFamily="18" charset="0"/>
                <a:cs typeface="Times New Roman" pitchFamily="18" charset="0"/>
              </a:rPr>
              <a:t>0    100    200   300    400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 rot="5400000" flipH="1" flipV="1">
            <a:off x="4229100" y="1878568"/>
            <a:ext cx="220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5181600" y="2754868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angular"/>
          <p:cNvCxnSpPr/>
          <p:nvPr/>
        </p:nvCxnSpPr>
        <p:spPr>
          <a:xfrm>
            <a:off x="5334000" y="1535668"/>
            <a:ext cx="2286000" cy="1219200"/>
          </a:xfrm>
          <a:prstGeom prst="bentConnector3">
            <a:avLst>
              <a:gd name="adj1" fmla="val 4548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5486400" y="6974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i="1" dirty="0">
                <a:latin typeface="Times New Roman" pitchFamily="18" charset="0"/>
                <a:cs typeface="Times New Roman" pitchFamily="18" charset="0"/>
              </a:rPr>
              <a:t>h(m)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8458200" y="23855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257800" y="283106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Times New Roman" pitchFamily="18" charset="0"/>
                <a:cs typeface="Times New Roman" pitchFamily="18" charset="0"/>
              </a:rPr>
              <a:t>0    100    200   300    400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76832" y="3578939"/>
            <a:ext cx="5950974" cy="2502932"/>
            <a:chOff x="2676832" y="3578939"/>
            <a:chExt cx="5950974" cy="2502932"/>
          </a:xfrm>
        </p:grpSpPr>
        <p:cxnSp>
          <p:nvCxnSpPr>
            <p:cNvPr id="22" name="21 Conector recto de flecha"/>
            <p:cNvCxnSpPr/>
            <p:nvPr/>
          </p:nvCxnSpPr>
          <p:spPr>
            <a:xfrm rot="5400000" flipH="1" flipV="1">
              <a:off x="1724332" y="4760039"/>
              <a:ext cx="2209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 de flecha"/>
            <p:cNvCxnSpPr/>
            <p:nvPr/>
          </p:nvCxnSpPr>
          <p:spPr>
            <a:xfrm flipV="1">
              <a:off x="2676832" y="5619135"/>
              <a:ext cx="5950974" cy="172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24 CuadroTexto"/>
            <p:cNvSpPr txBox="1"/>
            <p:nvPr/>
          </p:nvSpPr>
          <p:spPr>
            <a:xfrm>
              <a:off x="2981632" y="3578939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i="1" dirty="0">
                  <a:latin typeface="Times New Roman" pitchFamily="18" charset="0"/>
                  <a:cs typeface="Times New Roman" pitchFamily="18" charset="0"/>
                </a:rPr>
                <a:t>f(m)*h(m)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8106696" y="520801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2753032" y="5712539"/>
              <a:ext cx="5205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>
                  <a:latin typeface="Times New Roman" pitchFamily="18" charset="0"/>
                  <a:cs typeface="Times New Roman" pitchFamily="18" charset="0"/>
                </a:rPr>
                <a:t>0     100    200    300     400    500    600    700    800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27 Forma libre"/>
            <p:cNvSpPr/>
            <p:nvPr/>
          </p:nvSpPr>
          <p:spPr>
            <a:xfrm>
              <a:off x="2831691" y="4232787"/>
              <a:ext cx="5220928" cy="1401097"/>
            </a:xfrm>
            <a:custGeom>
              <a:avLst/>
              <a:gdLst>
                <a:gd name="connsiteX0" fmla="*/ 0 w 5825613"/>
                <a:gd name="connsiteY0" fmla="*/ 1386348 h 1401097"/>
                <a:gd name="connsiteX1" fmla="*/ 1106129 w 5825613"/>
                <a:gd name="connsiteY1" fmla="*/ 0 h 1401097"/>
                <a:gd name="connsiteX2" fmla="*/ 2123768 w 5825613"/>
                <a:gd name="connsiteY2" fmla="*/ 0 h 1401097"/>
                <a:gd name="connsiteX3" fmla="*/ 3111910 w 5825613"/>
                <a:gd name="connsiteY3" fmla="*/ 1401097 h 1401097"/>
                <a:gd name="connsiteX4" fmla="*/ 5825613 w 5825613"/>
                <a:gd name="connsiteY4" fmla="*/ 1401097 h 1401097"/>
                <a:gd name="connsiteX0" fmla="*/ 0 w 5825613"/>
                <a:gd name="connsiteY0" fmla="*/ 1386348 h 1401097"/>
                <a:gd name="connsiteX1" fmla="*/ 1369434 w 5825613"/>
                <a:gd name="connsiteY1" fmla="*/ 0 h 1401097"/>
                <a:gd name="connsiteX2" fmla="*/ 2123768 w 5825613"/>
                <a:gd name="connsiteY2" fmla="*/ 0 h 1401097"/>
                <a:gd name="connsiteX3" fmla="*/ 3111910 w 5825613"/>
                <a:gd name="connsiteY3" fmla="*/ 1401097 h 1401097"/>
                <a:gd name="connsiteX4" fmla="*/ 5825613 w 5825613"/>
                <a:gd name="connsiteY4" fmla="*/ 1401097 h 1401097"/>
                <a:gd name="connsiteX0" fmla="*/ 0 w 5825613"/>
                <a:gd name="connsiteY0" fmla="*/ 1386348 h 1401097"/>
                <a:gd name="connsiteX1" fmla="*/ 1369434 w 5825613"/>
                <a:gd name="connsiteY1" fmla="*/ 0 h 1401097"/>
                <a:gd name="connsiteX2" fmla="*/ 1827550 w 5825613"/>
                <a:gd name="connsiteY2" fmla="*/ 0 h 1401097"/>
                <a:gd name="connsiteX3" fmla="*/ 3111910 w 5825613"/>
                <a:gd name="connsiteY3" fmla="*/ 1401097 h 1401097"/>
                <a:gd name="connsiteX4" fmla="*/ 5825613 w 5825613"/>
                <a:gd name="connsiteY4" fmla="*/ 1401097 h 140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5613" h="1401097">
                  <a:moveTo>
                    <a:pt x="0" y="1386348"/>
                  </a:moveTo>
                  <a:lnTo>
                    <a:pt x="1369434" y="0"/>
                  </a:lnTo>
                  <a:lnTo>
                    <a:pt x="1827550" y="0"/>
                  </a:lnTo>
                  <a:lnTo>
                    <a:pt x="3111910" y="1401097"/>
                  </a:lnTo>
                  <a:lnTo>
                    <a:pt x="5825613" y="1401097"/>
                  </a:lnTo>
                </a:path>
              </a:pathLst>
            </a:cu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68710" y="1814049"/>
            <a:ext cx="340670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latin typeface="Courier New" pitchFamily="49" charset="0"/>
                <a:cs typeface="Courier New" pitchFamily="49" charset="0"/>
              </a:rPr>
              <a:t>f = 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zeros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(400,1); f(1:300)=3;</a:t>
            </a:r>
          </a:p>
          <a:p>
            <a:r>
              <a:rPr lang="es-CL" sz="1400" b="1" dirty="0">
                <a:latin typeface="Courier New" pitchFamily="49" charset="0"/>
                <a:cs typeface="Courier New" pitchFamily="49" charset="0"/>
              </a:rPr>
              <a:t>h = 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zeros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(400,1); h(1:200)=2;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F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fft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(f);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H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fft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(h);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G = F.*H;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g = real(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ifft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(G));</a:t>
            </a:r>
          </a:p>
          <a:p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subplot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(2,2,1);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(f)</a:t>
            </a:r>
          </a:p>
          <a:p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subplot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(2,2,2);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(h)</a:t>
            </a:r>
          </a:p>
          <a:p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subplot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(2,2,3);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conv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f,h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subplot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(2,2,4);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(g)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2851" y="1010261"/>
            <a:ext cx="5004620" cy="375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7" name="176 CuadroTexto"/>
          <p:cNvSpPr txBox="1"/>
          <p:nvPr/>
        </p:nvSpPr>
        <p:spPr>
          <a:xfrm>
            <a:off x="7388942" y="3023419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0" b="1" dirty="0"/>
              <a:t>?</a:t>
            </a:r>
            <a:endParaRPr lang="en-US" sz="8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390831" y="137354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>
                <a:latin typeface="Courier"/>
                <a:cs typeface="Courier"/>
              </a:rPr>
              <a:t>f</a:t>
            </a:r>
            <a:endParaRPr lang="es-ES_tradnl" b="1" dirty="0">
              <a:latin typeface="Courier"/>
              <a:cs typeface="Courier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81444" y="1383406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>
                <a:latin typeface="Courier"/>
                <a:cs typeface="Courier"/>
              </a:rPr>
              <a:t>h</a:t>
            </a:r>
            <a:endParaRPr lang="es-ES_tradnl" b="1" dirty="0">
              <a:latin typeface="Courier"/>
              <a:cs typeface="Courier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57783" y="2967377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>
                <a:latin typeface="Courier"/>
                <a:cs typeface="Courier"/>
              </a:rPr>
              <a:t>conv(f,h</a:t>
            </a:r>
            <a:r>
              <a:rPr lang="es-ES_tradnl" b="1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605847" y="299019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>
                <a:latin typeface="Courier"/>
                <a:cs typeface="Courier"/>
              </a:rPr>
              <a:t>ifft(F</a:t>
            </a:r>
            <a:r>
              <a:rPr lang="es-ES_tradnl" b="1" dirty="0">
                <a:latin typeface="Courier"/>
                <a:cs typeface="Courier"/>
              </a:rPr>
              <a:t>.*H)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199" y="256877"/>
            <a:ext cx="3824759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2 Imagen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954" y="3254394"/>
            <a:ext cx="3569110" cy="111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932042" y="3170911"/>
            <a:ext cx="5822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CL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s-CL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21230" y="1342090"/>
            <a:ext cx="414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La DFT trabaja con señales periódicas, esto significa que h y g tienen un periodo de 400 elementos, y que la multiplicación de los espectros corresponde a la convolución </a:t>
            </a:r>
            <a:r>
              <a:rPr lang="es-CL" i="1" dirty="0"/>
              <a:t>circular</a:t>
            </a:r>
            <a:r>
              <a:rPr lang="es-CL" dirty="0"/>
              <a:t> de las señales periódicas: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1230" y="486683"/>
            <a:ext cx="414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El problema se soluciona agregando ceros de tal forma que los pulsos contiguos de las señales periódicas no se traslapen en la convolución. Si el ancho de f es A, y el ancho de h es B, las nuevas señales deben tener un ancho  P ≥ A+B-1, en nuestro caso A=300, B=200, entonces P ≥ 499.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545691" y="3008668"/>
            <a:ext cx="340670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b="1" dirty="0">
                <a:latin typeface="Courier New" pitchFamily="49" charset="0"/>
                <a:cs typeface="Courier New" pitchFamily="49" charset="0"/>
              </a:rPr>
              <a:t>f = 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zeros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(499,1); f(1:300)=3;</a:t>
            </a:r>
          </a:p>
          <a:p>
            <a:r>
              <a:rPr lang="es-CL" sz="1400" b="1" dirty="0">
                <a:latin typeface="Courier New" pitchFamily="49" charset="0"/>
                <a:cs typeface="Courier New" pitchFamily="49" charset="0"/>
              </a:rPr>
              <a:t>h = 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zeros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(499,1); h(1:200)=2;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F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fft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(f);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H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fft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(h);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G = F.*H; 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g = real(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ifft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(G));</a:t>
            </a:r>
          </a:p>
          <a:p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subplot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(2,2,1);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(f)</a:t>
            </a:r>
          </a:p>
          <a:p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subplot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(2,2,2);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(h)</a:t>
            </a:r>
          </a:p>
          <a:p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subplot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(2,2,3);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conv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f,h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subplot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(2,2,4);</a:t>
            </a:r>
            <a:r>
              <a:rPr lang="es-CL" sz="1400" b="1" dirty="0" err="1">
                <a:latin typeface="Courier New" pitchFamily="49" charset="0"/>
                <a:cs typeface="Courier New" pitchFamily="49" charset="0"/>
              </a:rPr>
              <a:t>plot</a:t>
            </a:r>
            <a:r>
              <a:rPr lang="es-CL" sz="1400" b="1" dirty="0">
                <a:latin typeface="Courier New" pitchFamily="49" charset="0"/>
                <a:cs typeface="Courier New" pitchFamily="49" charset="0"/>
              </a:rPr>
              <a:t>(g)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4077" y="2234381"/>
            <a:ext cx="5014452" cy="376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uadroTexto 6"/>
          <p:cNvSpPr txBox="1"/>
          <p:nvPr/>
        </p:nvSpPr>
        <p:spPr>
          <a:xfrm>
            <a:off x="5390831" y="2565679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>
                <a:latin typeface="Courier"/>
                <a:cs typeface="Courier"/>
              </a:rPr>
              <a:t>f</a:t>
            </a:r>
            <a:endParaRPr lang="es-ES_tradnl" b="1" dirty="0">
              <a:latin typeface="Courier"/>
              <a:cs typeface="Courier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681444" y="2575542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>
                <a:latin typeface="Courier"/>
                <a:cs typeface="Courier"/>
              </a:rPr>
              <a:t>h</a:t>
            </a:r>
            <a:endParaRPr lang="es-ES_tradnl" b="1" dirty="0">
              <a:latin typeface="Courier"/>
              <a:cs typeface="Courier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457783" y="4159513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>
                <a:latin typeface="Courier"/>
                <a:cs typeface="Courier"/>
              </a:rPr>
              <a:t>conv(f,h</a:t>
            </a:r>
            <a:r>
              <a:rPr lang="es-ES_tradnl" b="1" dirty="0">
                <a:latin typeface="Courier"/>
                <a:cs typeface="Courier"/>
              </a:rPr>
              <a:t>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605847" y="4182334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>
                <a:latin typeface="Courier"/>
                <a:cs typeface="Courier"/>
              </a:rPr>
              <a:t>ifft(F</a:t>
            </a:r>
            <a:r>
              <a:rPr lang="es-ES_tradnl" b="1" dirty="0">
                <a:latin typeface="Courier"/>
                <a:cs typeface="Courier"/>
              </a:rPr>
              <a:t>.*H)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375</Words>
  <Application>Microsoft Macintosh PowerPoint</Application>
  <PresentationFormat>On-screen Show (4:3)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</vt:lpstr>
      <vt:lpstr>Courier New</vt:lpstr>
      <vt:lpstr>Times New Roman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 Q.</dc:creator>
  <cp:lastModifiedBy>Domingo Mery</cp:lastModifiedBy>
  <cp:revision>22</cp:revision>
  <dcterms:created xsi:type="dcterms:W3CDTF">2011-10-12T12:05:48Z</dcterms:created>
  <dcterms:modified xsi:type="dcterms:W3CDTF">2019-07-26T19:19:26Z</dcterms:modified>
</cp:coreProperties>
</file>