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  <p:sldMasterId id="2147483651" r:id="rId2"/>
  </p:sldMasterIdLst>
  <p:notesMasterIdLst>
    <p:notesMasterId r:id="rId14"/>
  </p:notesMasterIdLst>
  <p:sldIdLst>
    <p:sldId id="633" r:id="rId3"/>
    <p:sldId id="634" r:id="rId4"/>
    <p:sldId id="623" r:id="rId5"/>
    <p:sldId id="624" r:id="rId6"/>
    <p:sldId id="625" r:id="rId7"/>
    <p:sldId id="626" r:id="rId8"/>
    <p:sldId id="627" r:id="rId9"/>
    <p:sldId id="628" r:id="rId10"/>
    <p:sldId id="629" r:id="rId11"/>
    <p:sldId id="631" r:id="rId12"/>
    <p:sldId id="632" r:id="rId1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rebuchet MS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rebuchet MS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rebuchet MS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rebuchet MS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rebuchet MS" charset="0"/>
        <a:ea typeface="+mn-ea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Trebuchet MS" charset="0"/>
        <a:ea typeface="+mn-ea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Trebuchet MS" charset="0"/>
        <a:ea typeface="+mn-ea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Trebuchet MS" charset="0"/>
        <a:ea typeface="+mn-ea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Trebuchet MS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C8654"/>
    <a:srgbClr val="E3AC83"/>
    <a:srgbClr val="FFFF66"/>
    <a:srgbClr val="FF0000"/>
    <a:srgbClr val="BBE0E3"/>
    <a:srgbClr val="0000FF"/>
    <a:srgbClr val="6699FF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36" autoAdjust="0"/>
    <p:restoredTop sz="50000" autoAdjust="0"/>
  </p:normalViewPr>
  <p:slideViewPr>
    <p:cSldViewPr snapToGrid="0">
      <p:cViewPr varScale="1">
        <p:scale>
          <a:sx n="120" d="100"/>
          <a:sy n="120" d="100"/>
        </p:scale>
        <p:origin x="1448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1.wmf"/><Relationship Id="rId1" Type="http://schemas.openxmlformats.org/officeDocument/2006/relationships/image" Target="../media/image1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9.wmf"/><Relationship Id="rId1" Type="http://schemas.openxmlformats.org/officeDocument/2006/relationships/image" Target="../media/image14.wmf"/><Relationship Id="rId4" Type="http://schemas.openxmlformats.org/officeDocument/2006/relationships/image" Target="../media/image13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Haga clic para modificar el estilo de texto del patrón</a:t>
            </a:r>
          </a:p>
          <a:p>
            <a:pPr lvl="1"/>
            <a:r>
              <a:rPr lang="en-US"/>
              <a:t>Segundo nivel</a:t>
            </a:r>
          </a:p>
          <a:p>
            <a:pPr lvl="2"/>
            <a:r>
              <a:rPr lang="en-US"/>
              <a:t>Tercer nivel</a:t>
            </a:r>
          </a:p>
          <a:p>
            <a:pPr lvl="3"/>
            <a:r>
              <a:rPr lang="en-US"/>
              <a:t>Cuarto nivel</a:t>
            </a:r>
          </a:p>
          <a:p>
            <a:pPr lvl="4"/>
            <a:r>
              <a:rPr lang="en-US"/>
              <a:t>Quinto nivel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C8012EC-0373-D447-B7B4-07F881FD47E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4452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rebuchet MS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rebuchet MS" charset="0"/>
        <a:ea typeface="ＭＳ Ｐゴシック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rebuchet MS" charset="0"/>
        <a:ea typeface="ＭＳ Ｐゴシック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rebuchet MS" charset="0"/>
        <a:ea typeface="ＭＳ Ｐゴシック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rebuchet MS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368921-76A0-4AD0-9C73-38820D030D86}" type="slidenum">
              <a:rPr lang="en-US"/>
              <a:pPr/>
              <a:t>1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694789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DB31779-B93A-284F-8AF0-CB8FF20CBFF7}" type="slidenum">
              <a:rPr lang="en-US"/>
              <a:pPr/>
              <a:t>10</a:t>
            </a:fld>
            <a:endParaRPr lang="en-US"/>
          </a:p>
        </p:txBody>
      </p:sp>
      <p:sp>
        <p:nvSpPr>
          <p:cNvPr id="139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856140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3A5A20-D8F2-5C46-BE4C-61FA91248DA5}" type="slidenum">
              <a:rPr lang="en-US"/>
              <a:pPr/>
              <a:t>11</a:t>
            </a:fld>
            <a:endParaRPr lang="en-US"/>
          </a:p>
        </p:txBody>
      </p:sp>
      <p:sp>
        <p:nvSpPr>
          <p:cNvPr id="139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698700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512CE62-D117-5A46-8C0C-E4B567E061FC}" type="slidenum">
              <a:rPr lang="en-US"/>
              <a:pPr/>
              <a:t>2</a:t>
            </a:fld>
            <a:endParaRPr lang="en-US"/>
          </a:p>
        </p:txBody>
      </p:sp>
      <p:sp>
        <p:nvSpPr>
          <p:cNvPr id="134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675975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6CCE185-0391-214A-9C27-C0DCFA9B9504}" type="slidenum">
              <a:rPr lang="en-US"/>
              <a:pPr/>
              <a:t>3</a:t>
            </a:fld>
            <a:endParaRPr lang="en-US"/>
          </a:p>
        </p:txBody>
      </p:sp>
      <p:sp>
        <p:nvSpPr>
          <p:cNvPr id="133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915257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C60EE4-79AC-424E-9DCF-A5B3AD707A93}" type="slidenum">
              <a:rPr lang="en-US"/>
              <a:pPr/>
              <a:t>4</a:t>
            </a:fld>
            <a:endParaRPr lang="en-US"/>
          </a:p>
        </p:txBody>
      </p:sp>
      <p:sp>
        <p:nvSpPr>
          <p:cNvPr id="133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671440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B44DB7-854A-FE46-AE60-4C6AD4AEE0F1}" type="slidenum">
              <a:rPr lang="en-US"/>
              <a:pPr/>
              <a:t>5</a:t>
            </a:fld>
            <a:endParaRPr lang="en-US"/>
          </a:p>
        </p:txBody>
      </p:sp>
      <p:sp>
        <p:nvSpPr>
          <p:cNvPr id="134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825277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512CE62-D117-5A46-8C0C-E4B567E061FC}" type="slidenum">
              <a:rPr lang="en-US"/>
              <a:pPr/>
              <a:t>6</a:t>
            </a:fld>
            <a:endParaRPr lang="en-US"/>
          </a:p>
        </p:txBody>
      </p:sp>
      <p:sp>
        <p:nvSpPr>
          <p:cNvPr id="134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222818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83567CF-8316-0347-893A-E57B4095AE1D}" type="slidenum">
              <a:rPr lang="en-US"/>
              <a:pPr/>
              <a:t>7</a:t>
            </a:fld>
            <a:endParaRPr lang="en-US"/>
          </a:p>
        </p:txBody>
      </p:sp>
      <p:sp>
        <p:nvSpPr>
          <p:cNvPr id="134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352775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21520D-A947-4241-8F9A-5E1E8E7D5EAB}" type="slidenum">
              <a:rPr lang="en-US"/>
              <a:pPr/>
              <a:t>8</a:t>
            </a:fld>
            <a:endParaRPr lang="en-US"/>
          </a:p>
        </p:txBody>
      </p:sp>
      <p:sp>
        <p:nvSpPr>
          <p:cNvPr id="134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145055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4B4B0F-B072-654E-A1E0-8EF7424322EF}" type="slidenum">
              <a:rPr lang="en-US"/>
              <a:pPr/>
              <a:t>9</a:t>
            </a:fld>
            <a:endParaRPr lang="en-US"/>
          </a:p>
        </p:txBody>
      </p:sp>
      <p:sp>
        <p:nvSpPr>
          <p:cNvPr id="134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45517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_tradnl"/>
              <a:t>Haga clic para modificar el estilo de subtítulo del patrón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_tradnl"/>
              <a:t>Haga clic para modificar el estilo de subtítulo del patrón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74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rebuchet MS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rebuchet MS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rebuchet MS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rebuchet M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rebuchet M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rebuchet M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rebuchet M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rebuchet MS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s-ES_trad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0" name="Text Box 6"/>
          <p:cNvSpPr txBox="1">
            <a:spLocks noChangeArrowheads="1"/>
          </p:cNvSpPr>
          <p:nvPr userDrawn="1"/>
        </p:nvSpPr>
        <p:spPr bwMode="auto">
          <a:xfrm>
            <a:off x="1612900" y="1854200"/>
            <a:ext cx="814388" cy="37623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>
                <a:solidFill>
                  <a:srgbClr val="3399FF"/>
                </a:solidFill>
              </a:rPr>
              <a:t>índice</a:t>
            </a:r>
            <a:endParaRPr lang="en-US">
              <a:solidFill>
                <a:srgbClr val="3399FF"/>
              </a:solidFill>
            </a:endParaRPr>
          </a:p>
        </p:txBody>
      </p:sp>
      <p:sp>
        <p:nvSpPr>
          <p:cNvPr id="11271" name="Line 7"/>
          <p:cNvSpPr>
            <a:spLocks noChangeShapeType="1"/>
          </p:cNvSpPr>
          <p:nvPr userDrawn="1"/>
        </p:nvSpPr>
        <p:spPr bwMode="auto">
          <a:xfrm>
            <a:off x="2006600" y="2236788"/>
            <a:ext cx="0" cy="2017712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1272" name="Line 8"/>
          <p:cNvSpPr>
            <a:spLocks noChangeShapeType="1"/>
          </p:cNvSpPr>
          <p:nvPr userDrawn="1"/>
        </p:nvSpPr>
        <p:spPr bwMode="auto">
          <a:xfrm>
            <a:off x="2006600" y="2665413"/>
            <a:ext cx="1074738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oval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1273" name="Text Box 9"/>
          <p:cNvSpPr txBox="1">
            <a:spLocks noChangeArrowheads="1"/>
          </p:cNvSpPr>
          <p:nvPr userDrawn="1"/>
        </p:nvSpPr>
        <p:spPr bwMode="auto">
          <a:xfrm>
            <a:off x="3236913" y="2413000"/>
            <a:ext cx="2105025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>
                <a:solidFill>
                  <a:srgbClr val="3399FF"/>
                </a:solidFill>
              </a:rPr>
              <a:t>Convolución 1D</a:t>
            </a:r>
          </a:p>
          <a:p>
            <a:endParaRPr lang="es-CL">
              <a:solidFill>
                <a:srgbClr val="3399FF"/>
              </a:solidFill>
            </a:endParaRPr>
          </a:p>
          <a:p>
            <a:r>
              <a:rPr lang="es-CL">
                <a:solidFill>
                  <a:srgbClr val="3399FF"/>
                </a:solidFill>
              </a:rPr>
              <a:t>La función Impulso</a:t>
            </a:r>
          </a:p>
          <a:p>
            <a:endParaRPr lang="es-CL">
              <a:solidFill>
                <a:srgbClr val="3399FF"/>
              </a:solidFill>
            </a:endParaRPr>
          </a:p>
          <a:p>
            <a:endParaRPr lang="es-CL">
              <a:solidFill>
                <a:srgbClr val="3399FF"/>
              </a:solidFill>
            </a:endParaRPr>
          </a:p>
        </p:txBody>
      </p:sp>
      <p:sp>
        <p:nvSpPr>
          <p:cNvPr id="11274" name="Line 10"/>
          <p:cNvSpPr>
            <a:spLocks noChangeShapeType="1"/>
          </p:cNvSpPr>
          <p:nvPr userDrawn="1"/>
        </p:nvSpPr>
        <p:spPr bwMode="auto">
          <a:xfrm>
            <a:off x="2008188" y="3230563"/>
            <a:ext cx="1074737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oval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rebuchet MS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rebuchet MS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rebuchet MS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rebuchet M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rebuchet M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rebuchet M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rebuchet M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rebuchet MS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s-ES_trad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11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21.bin"/><Relationship Id="rId5" Type="http://schemas.openxmlformats.org/officeDocument/2006/relationships/image" Target="../media/image19.wmf"/><Relationship Id="rId4" Type="http://schemas.openxmlformats.org/officeDocument/2006/relationships/oleObject" Target="../embeddings/oleObject20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.bin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11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23.bin"/><Relationship Id="rId5" Type="http://schemas.openxmlformats.org/officeDocument/2006/relationships/image" Target="../media/image19.wmf"/><Relationship Id="rId4" Type="http://schemas.openxmlformats.org/officeDocument/2006/relationships/oleObject" Target="../embeddings/oleObject22.bin"/><Relationship Id="rId9" Type="http://schemas.openxmlformats.org/officeDocument/2006/relationships/image" Target="../media/image20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3.e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.e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4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5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6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8.wmf"/><Relationship Id="rId4" Type="http://schemas.openxmlformats.org/officeDocument/2006/relationships/oleObject" Target="../embeddings/oleObject7.bin"/><Relationship Id="rId9" Type="http://schemas.openxmlformats.org/officeDocument/2006/relationships/image" Target="../media/image10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12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11.wmf"/><Relationship Id="rId4" Type="http://schemas.openxmlformats.org/officeDocument/2006/relationships/oleObject" Target="../embeddings/oleObject10.bin"/><Relationship Id="rId9" Type="http://schemas.openxmlformats.org/officeDocument/2006/relationships/image" Target="../media/image13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4.bin"/><Relationship Id="rId11" Type="http://schemas.openxmlformats.org/officeDocument/2006/relationships/image" Target="../media/image13.wmf"/><Relationship Id="rId5" Type="http://schemas.openxmlformats.org/officeDocument/2006/relationships/image" Target="../media/image14.wmf"/><Relationship Id="rId10" Type="http://schemas.openxmlformats.org/officeDocument/2006/relationships/oleObject" Target="../embeddings/oleObject16.bin"/><Relationship Id="rId4" Type="http://schemas.openxmlformats.org/officeDocument/2006/relationships/oleObject" Target="../embeddings/oleObject13.bin"/><Relationship Id="rId9" Type="http://schemas.openxmlformats.org/officeDocument/2006/relationships/image" Target="../media/image15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.bin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17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8.bin"/><Relationship Id="rId5" Type="http://schemas.openxmlformats.org/officeDocument/2006/relationships/image" Target="../media/image16.wmf"/><Relationship Id="rId4" Type="http://schemas.openxmlformats.org/officeDocument/2006/relationships/oleObject" Target="../embeddings/oleObject17.bin"/><Relationship Id="rId9" Type="http://schemas.openxmlformats.org/officeDocument/2006/relationships/image" Target="../media/image1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5"/>
          <p:cNvSpPr txBox="1">
            <a:spLocks noChangeArrowheads="1"/>
          </p:cNvSpPr>
          <p:nvPr/>
        </p:nvSpPr>
        <p:spPr bwMode="auto">
          <a:xfrm>
            <a:off x="2549021" y="1690179"/>
            <a:ext cx="4012637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P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r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c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s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a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m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i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n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t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3333CC"/>
                </a:solidFill>
                <a:latin typeface="Trebuchet MS" pitchFamily="34" charset="0"/>
              </a:rPr>
              <a:t> 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d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e 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I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m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á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g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n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s</a:t>
            </a:r>
            <a:endParaRPr lang="es-CL" sz="2400" dirty="0">
              <a:solidFill>
                <a:srgbClr val="FF0000"/>
              </a:solidFill>
              <a:latin typeface="Trebuchet MS" pitchFamily="34" charset="0"/>
            </a:endParaRPr>
          </a:p>
          <a:p>
            <a:pPr algn="ctr"/>
            <a:r>
              <a:rPr lang="es-CL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Trebuchet MS" pitchFamily="34" charset="0"/>
              </a:rPr>
              <a:t> </a:t>
            </a: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r>
              <a:rPr lang="es-CL" sz="14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Domingo Mery</a:t>
            </a:r>
          </a:p>
          <a:p>
            <a:pPr algn="ctr"/>
            <a:endParaRPr lang="es-CL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  <a:p>
            <a:pPr algn="ctr"/>
            <a:r>
              <a:rPr lang="es-CL" sz="12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Departmento de Ciencia de la Computación</a:t>
            </a:r>
          </a:p>
          <a:p>
            <a:pPr algn="ctr"/>
            <a:r>
              <a:rPr lang="es-CL" sz="12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Escuela de Ingeniería</a:t>
            </a:r>
          </a:p>
          <a:p>
            <a:pPr algn="ctr"/>
            <a:r>
              <a:rPr lang="es-CL" sz="12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Universidad Católica </a:t>
            </a:r>
            <a:r>
              <a:rPr lang="es-CL" sz="120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de Chile</a:t>
            </a:r>
            <a:endParaRPr lang="es-CL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</p:txBody>
      </p:sp>
      <p:pic>
        <p:nvPicPr>
          <p:cNvPr id="3" name="Picture 2" descr="Screen Shot 2014-07-28 at 3.30.3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599" y="932796"/>
            <a:ext cx="2252133" cy="70994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700665" y="1065604"/>
            <a:ext cx="94889" cy="94882"/>
          </a:xfrm>
          <a:prstGeom prst="rect">
            <a:avLst/>
          </a:prstGeom>
          <a:solidFill>
            <a:srgbClr val="FF00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853065" y="1218004"/>
            <a:ext cx="94889" cy="94882"/>
          </a:xfrm>
          <a:prstGeom prst="rect">
            <a:avLst/>
          </a:prstGeom>
          <a:solidFill>
            <a:srgbClr val="FFD3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18618" y="1370404"/>
            <a:ext cx="94889" cy="94882"/>
          </a:xfrm>
          <a:prstGeom prst="rect">
            <a:avLst/>
          </a:prstGeom>
          <a:solidFill>
            <a:srgbClr val="3366FF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005465" y="990856"/>
            <a:ext cx="94889" cy="94882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808392" y="1501786"/>
            <a:ext cx="94889" cy="94882"/>
          </a:xfrm>
          <a:prstGeom prst="rect">
            <a:avLst/>
          </a:prstGeom>
          <a:solidFill>
            <a:srgbClr val="00FF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" y="3031066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2400" b="1" dirty="0">
                <a:solidFill>
                  <a:srgbClr val="FFFFFF"/>
                </a:solidFill>
                <a:latin typeface="Trebuchet MS"/>
                <a:cs typeface="Trebuchet MS"/>
              </a:rPr>
              <a:t>Función Impulso</a:t>
            </a:r>
          </a:p>
          <a:p>
            <a:pPr algn="ctr"/>
            <a:endParaRPr lang="es-CL" sz="1000" dirty="0">
              <a:solidFill>
                <a:srgbClr val="FFFFFF"/>
              </a:solidFill>
              <a:latin typeface="Trebuchet MS"/>
              <a:cs typeface="Trebuchet MS"/>
            </a:endParaRPr>
          </a:p>
          <a:p>
            <a:pPr algn="ctr"/>
            <a:r>
              <a:rPr lang="es-CL" sz="1000" dirty="0">
                <a:solidFill>
                  <a:srgbClr val="FFFFFF"/>
                </a:solidFill>
                <a:latin typeface="Trebuchet MS"/>
                <a:cs typeface="Trebuchet MS"/>
              </a:rPr>
              <a:t>[ Capítulo 4 ]</a:t>
            </a:r>
          </a:p>
        </p:txBody>
      </p:sp>
    </p:spTree>
    <p:extLst>
      <p:ext uri="{BB962C8B-B14F-4D97-AF65-F5344CB8AC3E}">
        <p14:creationId xmlns:p14="http://schemas.microsoft.com/office/powerpoint/2010/main" val="3658419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9578" name="Text Box 10"/>
          <p:cNvSpPr txBox="1">
            <a:spLocks noChangeArrowheads="1"/>
          </p:cNvSpPr>
          <p:nvPr/>
        </p:nvSpPr>
        <p:spPr bwMode="auto">
          <a:xfrm>
            <a:off x="365125" y="103188"/>
            <a:ext cx="3160713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2400">
                <a:solidFill>
                  <a:srgbClr val="0000FF"/>
                </a:solidFill>
                <a:ea typeface="Arial" charset="0"/>
                <a:cs typeface="Arial" charset="0"/>
              </a:rPr>
              <a:t>[ La función impulso ]</a:t>
            </a:r>
            <a:endParaRPr lang="es-ES" sz="2400">
              <a:solidFill>
                <a:srgbClr val="0000FF"/>
              </a:solidFill>
              <a:ea typeface="Arial" charset="0"/>
              <a:cs typeface="Arial" charset="0"/>
            </a:endParaRPr>
          </a:p>
        </p:txBody>
      </p:sp>
      <p:sp>
        <p:nvSpPr>
          <p:cNvPr id="1389583" name="Rectangle 15"/>
          <p:cNvSpPr>
            <a:spLocks noChangeArrowheads="1"/>
          </p:cNvSpPr>
          <p:nvPr/>
        </p:nvSpPr>
        <p:spPr bwMode="auto">
          <a:xfrm>
            <a:off x="3038475" y="2133600"/>
            <a:ext cx="1655763" cy="1008063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prstTxWarp prst="textNoShape">
              <a:avLst/>
            </a:prstTxWarp>
            <a:flatTx/>
          </a:bodyPr>
          <a:lstStyle/>
          <a:p>
            <a:endParaRPr lang="es-ES_tradnl"/>
          </a:p>
        </p:txBody>
      </p:sp>
      <p:sp>
        <p:nvSpPr>
          <p:cNvPr id="1389584" name="Text Box 16"/>
          <p:cNvSpPr txBox="1">
            <a:spLocks noChangeArrowheads="1"/>
          </p:cNvSpPr>
          <p:nvPr/>
        </p:nvSpPr>
        <p:spPr bwMode="auto">
          <a:xfrm>
            <a:off x="3614738" y="2420938"/>
            <a:ext cx="514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i="1">
                <a:latin typeface="Times New Roman" charset="0"/>
                <a:ea typeface="Arial" charset="0"/>
                <a:cs typeface="Arial" charset="0"/>
              </a:rPr>
              <a:t>g</a:t>
            </a:r>
            <a:r>
              <a:rPr lang="es-CL">
                <a:latin typeface="Times New Roman" charset="0"/>
                <a:ea typeface="Arial" charset="0"/>
                <a:cs typeface="Arial" charset="0"/>
              </a:rPr>
              <a:t>(</a:t>
            </a:r>
            <a:r>
              <a:rPr lang="es-CL" i="1">
                <a:latin typeface="Times New Roman" charset="0"/>
                <a:ea typeface="Arial" charset="0"/>
                <a:cs typeface="Arial" charset="0"/>
                <a:sym typeface="Symbol" charset="2"/>
              </a:rPr>
              <a:t>t</a:t>
            </a:r>
            <a:r>
              <a:rPr lang="es-CL">
                <a:latin typeface="Times New Roman" charset="0"/>
                <a:ea typeface="Arial" charset="0"/>
                <a:cs typeface="Arial" charset="0"/>
                <a:sym typeface="Symbol" charset="2"/>
              </a:rPr>
              <a:t>)</a:t>
            </a:r>
          </a:p>
        </p:txBody>
      </p:sp>
      <p:sp>
        <p:nvSpPr>
          <p:cNvPr id="1389585" name="Text Box 17"/>
          <p:cNvSpPr txBox="1">
            <a:spLocks noChangeArrowheads="1"/>
          </p:cNvSpPr>
          <p:nvPr/>
        </p:nvSpPr>
        <p:spPr bwMode="auto">
          <a:xfrm>
            <a:off x="5775325" y="2343150"/>
            <a:ext cx="1335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2400" i="1">
                <a:latin typeface="Times New Roman" charset="0"/>
                <a:ea typeface="Arial" charset="0"/>
                <a:cs typeface="Arial" charset="0"/>
              </a:rPr>
              <a:t>y</a:t>
            </a:r>
            <a:r>
              <a:rPr lang="es-CL" sz="2400">
                <a:latin typeface="Times New Roman" charset="0"/>
                <a:ea typeface="Arial" charset="0"/>
                <a:cs typeface="Arial" charset="0"/>
              </a:rPr>
              <a:t>(</a:t>
            </a:r>
            <a:r>
              <a:rPr lang="es-CL" sz="2400" i="1">
                <a:latin typeface="Times New Roman" charset="0"/>
                <a:ea typeface="Arial" charset="0"/>
                <a:cs typeface="Arial" charset="0"/>
              </a:rPr>
              <a:t>t</a:t>
            </a:r>
            <a:r>
              <a:rPr lang="es-CL" sz="2400">
                <a:latin typeface="Times New Roman" charset="0"/>
                <a:ea typeface="Arial" charset="0"/>
                <a:cs typeface="Arial" charset="0"/>
              </a:rPr>
              <a:t>) = ???</a:t>
            </a:r>
            <a:endParaRPr lang="es-CL" sz="2400">
              <a:latin typeface="Times New Roman" charset="0"/>
              <a:ea typeface="Arial" charset="0"/>
              <a:cs typeface="Arial" charset="0"/>
              <a:sym typeface="Symbol" charset="2"/>
            </a:endParaRPr>
          </a:p>
        </p:txBody>
      </p:sp>
      <p:sp>
        <p:nvSpPr>
          <p:cNvPr id="1389586" name="Line 18"/>
          <p:cNvSpPr>
            <a:spLocks noChangeShapeType="1"/>
          </p:cNvSpPr>
          <p:nvPr/>
        </p:nvSpPr>
        <p:spPr bwMode="auto">
          <a:xfrm>
            <a:off x="2174875" y="2638425"/>
            <a:ext cx="8636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389587" name="Line 19"/>
          <p:cNvSpPr>
            <a:spLocks noChangeShapeType="1"/>
          </p:cNvSpPr>
          <p:nvPr/>
        </p:nvSpPr>
        <p:spPr bwMode="auto">
          <a:xfrm>
            <a:off x="4767263" y="2638425"/>
            <a:ext cx="8636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graphicFrame>
        <p:nvGraphicFramePr>
          <p:cNvPr id="1389588" name="Object 20"/>
          <p:cNvGraphicFramePr>
            <a:graphicFrameLocks noChangeAspect="1"/>
          </p:cNvGraphicFramePr>
          <p:nvPr/>
        </p:nvGraphicFramePr>
        <p:xfrm>
          <a:off x="766763" y="3865563"/>
          <a:ext cx="7400925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9614" name="Ecuación" r:id="rId4" imgW="3377880" imgH="469800" progId="Equation.3">
                  <p:embed/>
                </p:oleObj>
              </mc:Choice>
              <mc:Fallback>
                <p:oleObj name="Ecuación" r:id="rId4" imgW="3377880" imgH="469800" progId="Equation.3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6763" y="3865563"/>
                        <a:ext cx="7400925" cy="1028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9589" name="Object 21"/>
          <p:cNvGraphicFramePr>
            <a:graphicFrameLocks noGrp="1" noChangeAspect="1"/>
          </p:cNvGraphicFramePr>
          <p:nvPr>
            <p:ph sz="half" idx="1"/>
          </p:nvPr>
        </p:nvGraphicFramePr>
        <p:xfrm>
          <a:off x="1252538" y="2408238"/>
          <a:ext cx="758825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9615" name="Ecuación" r:id="rId6" imgW="317160" imgH="203040" progId="Equation.3">
                  <p:embed/>
                </p:oleObj>
              </mc:Choice>
              <mc:Fallback>
                <p:oleObj name="Ecuación" r:id="rId6" imgW="317160" imgH="203040" progId="Equation.3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2538" y="2408238"/>
                        <a:ext cx="758825" cy="485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1618" name="Text Box 2"/>
          <p:cNvSpPr txBox="1">
            <a:spLocks noChangeArrowheads="1"/>
          </p:cNvSpPr>
          <p:nvPr/>
        </p:nvSpPr>
        <p:spPr bwMode="auto">
          <a:xfrm>
            <a:off x="365125" y="103188"/>
            <a:ext cx="3160713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2400">
                <a:solidFill>
                  <a:srgbClr val="0000FF"/>
                </a:solidFill>
                <a:ea typeface="Arial" charset="0"/>
                <a:cs typeface="Arial" charset="0"/>
              </a:rPr>
              <a:t>[ La función impulso ]</a:t>
            </a:r>
            <a:endParaRPr lang="es-ES" sz="2400">
              <a:solidFill>
                <a:srgbClr val="0000FF"/>
              </a:solidFill>
              <a:ea typeface="Arial" charset="0"/>
              <a:cs typeface="Arial" charset="0"/>
            </a:endParaRPr>
          </a:p>
        </p:txBody>
      </p:sp>
      <p:sp>
        <p:nvSpPr>
          <p:cNvPr id="1391619" name="Rectangle 3"/>
          <p:cNvSpPr>
            <a:spLocks noChangeArrowheads="1"/>
          </p:cNvSpPr>
          <p:nvPr/>
        </p:nvSpPr>
        <p:spPr bwMode="auto">
          <a:xfrm>
            <a:off x="3038475" y="2133600"/>
            <a:ext cx="1655763" cy="1008063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prstTxWarp prst="textNoShape">
              <a:avLst/>
            </a:prstTxWarp>
            <a:flatTx/>
          </a:bodyPr>
          <a:lstStyle/>
          <a:p>
            <a:endParaRPr lang="es-ES_tradnl"/>
          </a:p>
        </p:txBody>
      </p:sp>
      <p:sp>
        <p:nvSpPr>
          <p:cNvPr id="1391620" name="Text Box 4"/>
          <p:cNvSpPr txBox="1">
            <a:spLocks noChangeArrowheads="1"/>
          </p:cNvSpPr>
          <p:nvPr/>
        </p:nvSpPr>
        <p:spPr bwMode="auto">
          <a:xfrm>
            <a:off x="3614738" y="2420938"/>
            <a:ext cx="514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i="1">
                <a:latin typeface="Times New Roman" charset="0"/>
                <a:ea typeface="Arial" charset="0"/>
                <a:cs typeface="Arial" charset="0"/>
              </a:rPr>
              <a:t>g</a:t>
            </a:r>
            <a:r>
              <a:rPr lang="es-CL">
                <a:latin typeface="Times New Roman" charset="0"/>
                <a:ea typeface="Arial" charset="0"/>
                <a:cs typeface="Arial" charset="0"/>
              </a:rPr>
              <a:t>(</a:t>
            </a:r>
            <a:r>
              <a:rPr lang="es-CL" i="1">
                <a:latin typeface="Times New Roman" charset="0"/>
                <a:ea typeface="Arial" charset="0"/>
                <a:cs typeface="Arial" charset="0"/>
                <a:sym typeface="Symbol" charset="2"/>
              </a:rPr>
              <a:t>t</a:t>
            </a:r>
            <a:r>
              <a:rPr lang="es-CL">
                <a:latin typeface="Times New Roman" charset="0"/>
                <a:ea typeface="Arial" charset="0"/>
                <a:cs typeface="Arial" charset="0"/>
                <a:sym typeface="Symbol" charset="2"/>
              </a:rPr>
              <a:t>)</a:t>
            </a:r>
          </a:p>
        </p:txBody>
      </p:sp>
      <p:sp>
        <p:nvSpPr>
          <p:cNvPr id="1391621" name="Text Box 5"/>
          <p:cNvSpPr txBox="1">
            <a:spLocks noChangeArrowheads="1"/>
          </p:cNvSpPr>
          <p:nvPr/>
        </p:nvSpPr>
        <p:spPr bwMode="auto">
          <a:xfrm>
            <a:off x="5775325" y="2343150"/>
            <a:ext cx="623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2400" i="1">
                <a:latin typeface="Times New Roman" charset="0"/>
                <a:ea typeface="Arial" charset="0"/>
                <a:cs typeface="Arial" charset="0"/>
              </a:rPr>
              <a:t>g</a:t>
            </a:r>
            <a:r>
              <a:rPr lang="es-CL" sz="2400">
                <a:latin typeface="Times New Roman" charset="0"/>
                <a:ea typeface="Arial" charset="0"/>
                <a:cs typeface="Arial" charset="0"/>
              </a:rPr>
              <a:t>(</a:t>
            </a:r>
            <a:r>
              <a:rPr lang="es-CL" sz="2400" i="1">
                <a:latin typeface="Times New Roman" charset="0"/>
                <a:ea typeface="Arial" charset="0"/>
                <a:cs typeface="Arial" charset="0"/>
              </a:rPr>
              <a:t>t</a:t>
            </a:r>
            <a:r>
              <a:rPr lang="es-CL" sz="2400">
                <a:latin typeface="Times New Roman" charset="0"/>
                <a:ea typeface="Arial" charset="0"/>
                <a:cs typeface="Arial" charset="0"/>
              </a:rPr>
              <a:t>)</a:t>
            </a:r>
            <a:endParaRPr lang="es-CL" sz="2400">
              <a:latin typeface="Times New Roman" charset="0"/>
              <a:ea typeface="Arial" charset="0"/>
              <a:cs typeface="Arial" charset="0"/>
              <a:sym typeface="Symbol" charset="2"/>
            </a:endParaRPr>
          </a:p>
        </p:txBody>
      </p:sp>
      <p:sp>
        <p:nvSpPr>
          <p:cNvPr id="1391622" name="Line 6"/>
          <p:cNvSpPr>
            <a:spLocks noChangeShapeType="1"/>
          </p:cNvSpPr>
          <p:nvPr/>
        </p:nvSpPr>
        <p:spPr bwMode="auto">
          <a:xfrm>
            <a:off x="2174875" y="2638425"/>
            <a:ext cx="8636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391623" name="Line 7"/>
          <p:cNvSpPr>
            <a:spLocks noChangeShapeType="1"/>
          </p:cNvSpPr>
          <p:nvPr/>
        </p:nvSpPr>
        <p:spPr bwMode="auto">
          <a:xfrm>
            <a:off x="4767263" y="2638425"/>
            <a:ext cx="8636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graphicFrame>
        <p:nvGraphicFramePr>
          <p:cNvPr id="1391624" name="Object 8"/>
          <p:cNvGraphicFramePr>
            <a:graphicFrameLocks noChangeAspect="1"/>
          </p:cNvGraphicFramePr>
          <p:nvPr/>
        </p:nvGraphicFramePr>
        <p:xfrm>
          <a:off x="766763" y="3865563"/>
          <a:ext cx="7400925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1661" name="Ecuación" r:id="rId4" imgW="3377880" imgH="469800" progId="Equation.3">
                  <p:embed/>
                </p:oleObj>
              </mc:Choice>
              <mc:Fallback>
                <p:oleObj name="Ecuación" r:id="rId4" imgW="3377880" imgH="46980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6763" y="3865563"/>
                        <a:ext cx="7400925" cy="1028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1625" name="Object 9"/>
          <p:cNvGraphicFramePr>
            <a:graphicFrameLocks noGrp="1" noChangeAspect="1"/>
          </p:cNvGraphicFramePr>
          <p:nvPr>
            <p:ph sz="half" idx="1"/>
          </p:nvPr>
        </p:nvGraphicFramePr>
        <p:xfrm>
          <a:off x="1252538" y="2408238"/>
          <a:ext cx="758825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1662" name="Ecuación" r:id="rId6" imgW="317160" imgH="203040" progId="Equation.3">
                  <p:embed/>
                </p:oleObj>
              </mc:Choice>
              <mc:Fallback>
                <p:oleObj name="Ecuación" r:id="rId6" imgW="317160" imgH="20304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2538" y="2408238"/>
                        <a:ext cx="758825" cy="485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1626" name="Object 10"/>
          <p:cNvGraphicFramePr>
            <a:graphicFrameLocks noChangeAspect="1"/>
          </p:cNvGraphicFramePr>
          <p:nvPr/>
        </p:nvGraphicFramePr>
        <p:xfrm>
          <a:off x="3273425" y="5351463"/>
          <a:ext cx="3101975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1663" name="Ecuación" r:id="rId8" imgW="1054080" imgH="203040" progId="Equation.3">
                  <p:embed/>
                </p:oleObj>
              </mc:Choice>
              <mc:Fallback>
                <p:oleObj name="Ecuación" r:id="rId8" imgW="1054080" imgH="20304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3425" y="5351463"/>
                        <a:ext cx="3101975" cy="5969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00FF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2467" name="Line 3"/>
          <p:cNvSpPr>
            <a:spLocks noChangeShapeType="1"/>
          </p:cNvSpPr>
          <p:nvPr/>
        </p:nvSpPr>
        <p:spPr bwMode="auto">
          <a:xfrm flipV="1">
            <a:off x="4159741" y="1557338"/>
            <a:ext cx="0" cy="2808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342468" name="Line 4"/>
          <p:cNvSpPr>
            <a:spLocks noChangeShapeType="1"/>
          </p:cNvSpPr>
          <p:nvPr/>
        </p:nvSpPr>
        <p:spPr bwMode="auto">
          <a:xfrm>
            <a:off x="1763713" y="4221163"/>
            <a:ext cx="59039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342469" name="Line 5"/>
          <p:cNvSpPr>
            <a:spLocks noChangeShapeType="1"/>
          </p:cNvSpPr>
          <p:nvPr/>
        </p:nvSpPr>
        <p:spPr bwMode="auto">
          <a:xfrm flipV="1">
            <a:off x="4157150" y="2636838"/>
            <a:ext cx="0" cy="15843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graphicFrame>
        <p:nvGraphicFramePr>
          <p:cNvPr id="1342470" name="Object 6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12074217"/>
              </p:ext>
            </p:extLst>
          </p:nvPr>
        </p:nvGraphicFramePr>
        <p:xfrm>
          <a:off x="4364064" y="2988725"/>
          <a:ext cx="727075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" name="Equation" r:id="rId4" imgW="304800" imgH="203200" progId="Equation.3">
                  <p:embed/>
                </p:oleObj>
              </mc:Choice>
              <mc:Fallback>
                <p:oleObj name="Equation" r:id="rId4" imgW="3048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4064" y="2988725"/>
                        <a:ext cx="727075" cy="484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42471" name="Text Box 7"/>
          <p:cNvSpPr txBox="1">
            <a:spLocks noChangeArrowheads="1"/>
          </p:cNvSpPr>
          <p:nvPr/>
        </p:nvSpPr>
        <p:spPr bwMode="auto">
          <a:xfrm>
            <a:off x="1239838" y="4024313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>
                <a:latin typeface="Times New Roman" charset="0"/>
                <a:ea typeface="Arial" charset="0"/>
                <a:cs typeface="Arial" charset="0"/>
              </a:rPr>
              <a:t>0</a:t>
            </a:r>
            <a:endParaRPr lang="es-ES">
              <a:latin typeface="Times New Roman" charset="0"/>
              <a:ea typeface="Arial" charset="0"/>
              <a:cs typeface="Arial" charset="0"/>
            </a:endParaRPr>
          </a:p>
        </p:txBody>
      </p:sp>
      <p:graphicFrame>
        <p:nvGraphicFramePr>
          <p:cNvPr id="134247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2393921"/>
              </p:ext>
            </p:extLst>
          </p:nvPr>
        </p:nvGraphicFramePr>
        <p:xfrm>
          <a:off x="4049713" y="4343400"/>
          <a:ext cx="246062" cy="319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" name="Equation" r:id="rId6" imgW="127000" imgH="165100" progId="Equation.3">
                  <p:embed/>
                </p:oleObj>
              </mc:Choice>
              <mc:Fallback>
                <p:oleObj name="Equation" r:id="rId6" imgW="127000" imgH="165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9713" y="4343400"/>
                        <a:ext cx="246062" cy="319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2473" name="Object 9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501820398"/>
              </p:ext>
            </p:extLst>
          </p:nvPr>
        </p:nvGraphicFramePr>
        <p:xfrm>
          <a:off x="3103049" y="4949825"/>
          <a:ext cx="2090738" cy="1254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" name="Equation" r:id="rId8" imgW="762000" imgH="457200" progId="Equation.3">
                  <p:embed/>
                </p:oleObj>
              </mc:Choice>
              <mc:Fallback>
                <p:oleObj name="Equation" r:id="rId8" imgW="7620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3049" y="4949825"/>
                        <a:ext cx="2090738" cy="125412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3333CC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42474" name="Text Box 10"/>
          <p:cNvSpPr txBox="1">
            <a:spLocks noChangeArrowheads="1"/>
          </p:cNvSpPr>
          <p:nvPr/>
        </p:nvSpPr>
        <p:spPr bwMode="auto">
          <a:xfrm>
            <a:off x="7812088" y="4005263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s-CL" i="1" dirty="0">
                <a:latin typeface="Times New Roman" charset="0"/>
                <a:ea typeface="Arial" charset="0"/>
                <a:cs typeface="Arial" charset="0"/>
              </a:rPr>
              <a:t>x</a:t>
            </a:r>
            <a:endParaRPr lang="es-ES" i="1" dirty="0">
              <a:latin typeface="Times New Roman" charset="0"/>
              <a:ea typeface="Arial" charset="0"/>
              <a:cs typeface="Arial" charset="0"/>
            </a:endParaRPr>
          </a:p>
        </p:txBody>
      </p:sp>
      <p:sp>
        <p:nvSpPr>
          <p:cNvPr id="1342475" name="Text Box 11"/>
          <p:cNvSpPr txBox="1">
            <a:spLocks noChangeArrowheads="1"/>
          </p:cNvSpPr>
          <p:nvPr/>
        </p:nvSpPr>
        <p:spPr bwMode="auto">
          <a:xfrm>
            <a:off x="365125" y="103188"/>
            <a:ext cx="3160713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2400">
                <a:solidFill>
                  <a:srgbClr val="0000FF"/>
                </a:solidFill>
                <a:ea typeface="Arial" charset="0"/>
                <a:cs typeface="Arial" charset="0"/>
              </a:rPr>
              <a:t>[ La función impulso ]</a:t>
            </a:r>
            <a:endParaRPr lang="es-ES" sz="2400">
              <a:solidFill>
                <a:srgbClr val="0000FF"/>
              </a:solidFill>
              <a:ea typeface="Arial" charset="0"/>
              <a:cs typeface="Arial" charset="0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765022" y="1532996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s-CL" i="1" dirty="0">
                <a:latin typeface="Times New Roman" charset="0"/>
                <a:ea typeface="Arial" charset="0"/>
                <a:cs typeface="Arial" charset="0"/>
              </a:rPr>
              <a:t>y</a:t>
            </a:r>
            <a:endParaRPr lang="es-ES" i="1" dirty="0">
              <a:latin typeface="Times New Roman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7952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6322" name="Text Box 2"/>
          <p:cNvSpPr txBox="1">
            <a:spLocks noChangeArrowheads="1"/>
          </p:cNvSpPr>
          <p:nvPr/>
        </p:nvSpPr>
        <p:spPr bwMode="auto">
          <a:xfrm>
            <a:off x="365125" y="103188"/>
            <a:ext cx="3160713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2400">
                <a:solidFill>
                  <a:srgbClr val="0000FF"/>
                </a:solidFill>
                <a:ea typeface="Arial" charset="0"/>
                <a:cs typeface="Arial" charset="0"/>
              </a:rPr>
              <a:t>[ La función impulso ]</a:t>
            </a:r>
            <a:endParaRPr lang="es-ES" sz="2400">
              <a:solidFill>
                <a:srgbClr val="0000FF"/>
              </a:solidFill>
              <a:ea typeface="Arial" charset="0"/>
              <a:cs typeface="Arial" charset="0"/>
            </a:endParaRPr>
          </a:p>
        </p:txBody>
      </p:sp>
      <p:sp>
        <p:nvSpPr>
          <p:cNvPr id="1336323" name="Text Box 3"/>
          <p:cNvSpPr txBox="1">
            <a:spLocks noChangeArrowheads="1"/>
          </p:cNvSpPr>
          <p:nvPr/>
        </p:nvSpPr>
        <p:spPr bwMode="auto">
          <a:xfrm>
            <a:off x="492125" y="1331913"/>
            <a:ext cx="5327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>
                <a:ea typeface="Arial" charset="0"/>
                <a:cs typeface="Arial" charset="0"/>
              </a:rPr>
              <a:t>Conocida también como la función de Dirac delta:</a:t>
            </a:r>
            <a:endParaRPr lang="es-ES">
              <a:ea typeface="Arial" charset="0"/>
              <a:cs typeface="Arial" charset="0"/>
            </a:endParaRPr>
          </a:p>
        </p:txBody>
      </p:sp>
      <p:graphicFrame>
        <p:nvGraphicFramePr>
          <p:cNvPr id="1336324" name="Object 4"/>
          <p:cNvGraphicFramePr>
            <a:graphicFrameLocks noGrp="1" noChangeAspect="1"/>
          </p:cNvGraphicFramePr>
          <p:nvPr>
            <p:ph/>
          </p:nvPr>
        </p:nvGraphicFramePr>
        <p:xfrm>
          <a:off x="2124075" y="2997200"/>
          <a:ext cx="3635375" cy="124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339" name="Ecuación" r:id="rId4" imgW="1409400" imgH="482400" progId="Equation.3">
                  <p:embed/>
                </p:oleObj>
              </mc:Choice>
              <mc:Fallback>
                <p:oleObj name="Ecuación" r:id="rId4" imgW="1409400" imgH="4824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2997200"/>
                        <a:ext cx="3635375" cy="1244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8371" name="Text Box 3"/>
          <p:cNvSpPr txBox="1">
            <a:spLocks noChangeArrowheads="1"/>
          </p:cNvSpPr>
          <p:nvPr/>
        </p:nvSpPr>
        <p:spPr bwMode="auto">
          <a:xfrm>
            <a:off x="492125" y="1331913"/>
            <a:ext cx="5327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>
                <a:ea typeface="Arial" charset="0"/>
                <a:cs typeface="Arial" charset="0"/>
              </a:rPr>
              <a:t>Conocida también como la función de Dirac delta:</a:t>
            </a:r>
            <a:endParaRPr lang="es-ES">
              <a:ea typeface="Arial" charset="0"/>
              <a:cs typeface="Arial" charset="0"/>
            </a:endParaRPr>
          </a:p>
        </p:txBody>
      </p:sp>
      <p:graphicFrame>
        <p:nvGraphicFramePr>
          <p:cNvPr id="1338372" name="Object 4"/>
          <p:cNvGraphicFramePr>
            <a:graphicFrameLocks noGrp="1" noChangeAspect="1"/>
          </p:cNvGraphicFramePr>
          <p:nvPr>
            <p:ph/>
          </p:nvPr>
        </p:nvGraphicFramePr>
        <p:xfrm>
          <a:off x="2093913" y="3309938"/>
          <a:ext cx="3635375" cy="554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387" name="Ecuación" r:id="rId4" imgW="1333440" imgH="203040" progId="Equation.3">
                  <p:embed/>
                </p:oleObj>
              </mc:Choice>
              <mc:Fallback>
                <p:oleObj name="Ecuación" r:id="rId4" imgW="1333440" imgH="2030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3913" y="3309938"/>
                        <a:ext cx="3635375" cy="554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8373" name="Text Box 5"/>
          <p:cNvSpPr txBox="1">
            <a:spLocks noChangeArrowheads="1"/>
          </p:cNvSpPr>
          <p:nvPr/>
        </p:nvSpPr>
        <p:spPr bwMode="auto">
          <a:xfrm>
            <a:off x="936625" y="4549775"/>
            <a:ext cx="48974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>
                <a:ea typeface="Arial" charset="0"/>
                <a:cs typeface="Arial" charset="0"/>
              </a:rPr>
              <a:t>La función de Dirac está indefinida para </a:t>
            </a:r>
            <a:r>
              <a:rPr lang="es-CL" sz="2400" i="1">
                <a:latin typeface="Times New Roman" charset="0"/>
                <a:ea typeface="Arial" charset="0"/>
                <a:cs typeface="Arial" charset="0"/>
              </a:rPr>
              <a:t>x</a:t>
            </a:r>
            <a:r>
              <a:rPr lang="es-CL" sz="2400">
                <a:latin typeface="Times New Roman" charset="0"/>
                <a:ea typeface="Arial" charset="0"/>
                <a:cs typeface="Arial" charset="0"/>
              </a:rPr>
              <a:t>=0</a:t>
            </a:r>
            <a:r>
              <a:rPr lang="es-CL">
                <a:ea typeface="Arial" charset="0"/>
                <a:cs typeface="Arial" charset="0"/>
              </a:rPr>
              <a:t>.</a:t>
            </a:r>
            <a:endParaRPr lang="es-ES">
              <a:ea typeface="Arial" charset="0"/>
              <a:cs typeface="Arial" charset="0"/>
            </a:endParaRPr>
          </a:p>
        </p:txBody>
      </p:sp>
      <p:sp>
        <p:nvSpPr>
          <p:cNvPr id="1338374" name="Text Box 6"/>
          <p:cNvSpPr txBox="1">
            <a:spLocks noChangeArrowheads="1"/>
          </p:cNvSpPr>
          <p:nvPr/>
        </p:nvSpPr>
        <p:spPr bwMode="auto">
          <a:xfrm>
            <a:off x="365125" y="103188"/>
            <a:ext cx="3160713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2400">
                <a:solidFill>
                  <a:srgbClr val="0000FF"/>
                </a:solidFill>
                <a:ea typeface="Arial" charset="0"/>
                <a:cs typeface="Arial" charset="0"/>
              </a:rPr>
              <a:t>[ La función impulso ]</a:t>
            </a:r>
            <a:endParaRPr lang="es-ES" sz="2400">
              <a:solidFill>
                <a:srgbClr val="0000FF"/>
              </a:solidFill>
              <a:ea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0419" name="Text Box 3"/>
          <p:cNvSpPr txBox="1">
            <a:spLocks noChangeArrowheads="1"/>
          </p:cNvSpPr>
          <p:nvPr/>
        </p:nvSpPr>
        <p:spPr bwMode="auto">
          <a:xfrm>
            <a:off x="492125" y="1331913"/>
            <a:ext cx="28733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>
                <a:ea typeface="Arial" charset="0"/>
                <a:cs typeface="Arial" charset="0"/>
              </a:rPr>
              <a:t>Puede ser modelada como</a:t>
            </a:r>
            <a:endParaRPr lang="es-ES">
              <a:ea typeface="Arial" charset="0"/>
              <a:cs typeface="Arial" charset="0"/>
            </a:endParaRPr>
          </a:p>
        </p:txBody>
      </p:sp>
      <p:graphicFrame>
        <p:nvGraphicFramePr>
          <p:cNvPr id="1340420" name="Object 4"/>
          <p:cNvGraphicFramePr>
            <a:graphicFrameLocks noGrp="1" noChangeAspect="1"/>
          </p:cNvGraphicFramePr>
          <p:nvPr>
            <p:ph/>
          </p:nvPr>
        </p:nvGraphicFramePr>
        <p:xfrm>
          <a:off x="2555875" y="1916113"/>
          <a:ext cx="3455988" cy="1030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0435" name="Ecuación" r:id="rId4" imgW="1447560" imgH="431640" progId="Equation.3">
                  <p:embed/>
                </p:oleObj>
              </mc:Choice>
              <mc:Fallback>
                <p:oleObj name="Ecuación" r:id="rId4" imgW="1447560" imgH="4316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1916113"/>
                        <a:ext cx="3455988" cy="1030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40421" name="Line 5"/>
          <p:cNvSpPr>
            <a:spLocks noChangeShapeType="1"/>
          </p:cNvSpPr>
          <p:nvPr/>
        </p:nvSpPr>
        <p:spPr bwMode="auto">
          <a:xfrm>
            <a:off x="3059113" y="5734050"/>
            <a:ext cx="44656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340422" name="Line 6"/>
          <p:cNvSpPr>
            <a:spLocks noChangeShapeType="1"/>
          </p:cNvSpPr>
          <p:nvPr/>
        </p:nvSpPr>
        <p:spPr bwMode="auto">
          <a:xfrm flipV="1">
            <a:off x="4211638" y="3357563"/>
            <a:ext cx="0" cy="2735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340423" name="Rectangle 7"/>
          <p:cNvSpPr>
            <a:spLocks noChangeArrowheads="1"/>
          </p:cNvSpPr>
          <p:nvPr/>
        </p:nvSpPr>
        <p:spPr bwMode="auto">
          <a:xfrm>
            <a:off x="3635375" y="3860800"/>
            <a:ext cx="1152525" cy="18732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340424" name="Line 8"/>
          <p:cNvSpPr>
            <a:spLocks noChangeShapeType="1"/>
          </p:cNvSpPr>
          <p:nvPr/>
        </p:nvSpPr>
        <p:spPr bwMode="auto">
          <a:xfrm>
            <a:off x="5148263" y="3860800"/>
            <a:ext cx="0" cy="1873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340425" name="Text Box 9"/>
          <p:cNvSpPr txBox="1">
            <a:spLocks noChangeArrowheads="1"/>
          </p:cNvSpPr>
          <p:nvPr/>
        </p:nvSpPr>
        <p:spPr bwMode="auto">
          <a:xfrm>
            <a:off x="3327400" y="5824538"/>
            <a:ext cx="1758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i="1">
                <a:latin typeface="Times New Roman" charset="0"/>
                <a:ea typeface="Arial" charset="0"/>
                <a:cs typeface="Arial" charset="0"/>
              </a:rPr>
              <a:t>-a</a:t>
            </a:r>
            <a:r>
              <a:rPr lang="es-CL">
                <a:latin typeface="Times New Roman" charset="0"/>
                <a:ea typeface="Arial" charset="0"/>
                <a:cs typeface="Arial" charset="0"/>
              </a:rPr>
              <a:t>/2</a:t>
            </a:r>
            <a:r>
              <a:rPr lang="es-CL" i="1">
                <a:latin typeface="Times New Roman" charset="0"/>
                <a:ea typeface="Arial" charset="0"/>
                <a:cs typeface="Arial" charset="0"/>
              </a:rPr>
              <a:t>                a</a:t>
            </a:r>
            <a:r>
              <a:rPr lang="es-CL">
                <a:latin typeface="Times New Roman" charset="0"/>
                <a:ea typeface="Arial" charset="0"/>
                <a:cs typeface="Arial" charset="0"/>
              </a:rPr>
              <a:t>/2</a:t>
            </a:r>
            <a:endParaRPr lang="es-ES">
              <a:latin typeface="Times New Roman" charset="0"/>
              <a:ea typeface="Arial" charset="0"/>
              <a:cs typeface="Arial" charset="0"/>
            </a:endParaRPr>
          </a:p>
        </p:txBody>
      </p:sp>
      <p:sp>
        <p:nvSpPr>
          <p:cNvPr id="1340426" name="Text Box 10"/>
          <p:cNvSpPr txBox="1">
            <a:spLocks noChangeArrowheads="1"/>
          </p:cNvSpPr>
          <p:nvPr/>
        </p:nvSpPr>
        <p:spPr bwMode="auto">
          <a:xfrm>
            <a:off x="5343525" y="4456113"/>
            <a:ext cx="476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>
                <a:latin typeface="Times New Roman" charset="0"/>
                <a:ea typeface="Arial" charset="0"/>
                <a:cs typeface="Arial" charset="0"/>
              </a:rPr>
              <a:t>1/</a:t>
            </a:r>
            <a:r>
              <a:rPr lang="es-CL" i="1">
                <a:latin typeface="Times New Roman" charset="0"/>
                <a:ea typeface="Arial" charset="0"/>
                <a:cs typeface="Arial" charset="0"/>
              </a:rPr>
              <a:t>a</a:t>
            </a:r>
            <a:endParaRPr lang="es-ES" i="1">
              <a:latin typeface="Times New Roman" charset="0"/>
              <a:ea typeface="Arial" charset="0"/>
              <a:cs typeface="Arial" charset="0"/>
            </a:endParaRPr>
          </a:p>
        </p:txBody>
      </p:sp>
      <p:sp>
        <p:nvSpPr>
          <p:cNvPr id="1340427" name="Text Box 11"/>
          <p:cNvSpPr txBox="1">
            <a:spLocks noChangeArrowheads="1"/>
          </p:cNvSpPr>
          <p:nvPr/>
        </p:nvSpPr>
        <p:spPr bwMode="auto">
          <a:xfrm>
            <a:off x="7667625" y="5516563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s-CL" i="1">
                <a:latin typeface="Times New Roman" charset="0"/>
                <a:ea typeface="Arial" charset="0"/>
                <a:cs typeface="Arial" charset="0"/>
              </a:rPr>
              <a:t>x</a:t>
            </a:r>
            <a:endParaRPr lang="es-ES" i="1">
              <a:latin typeface="Times New Roman" charset="0"/>
              <a:ea typeface="Arial" charset="0"/>
              <a:cs typeface="Arial" charset="0"/>
            </a:endParaRPr>
          </a:p>
        </p:txBody>
      </p:sp>
      <p:sp>
        <p:nvSpPr>
          <p:cNvPr id="1340428" name="Text Box 12"/>
          <p:cNvSpPr txBox="1">
            <a:spLocks noChangeArrowheads="1"/>
          </p:cNvSpPr>
          <p:nvPr/>
        </p:nvSpPr>
        <p:spPr bwMode="auto">
          <a:xfrm>
            <a:off x="365125" y="103188"/>
            <a:ext cx="3160713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2400">
                <a:solidFill>
                  <a:srgbClr val="0000FF"/>
                </a:solidFill>
                <a:ea typeface="Arial" charset="0"/>
                <a:cs typeface="Arial" charset="0"/>
              </a:rPr>
              <a:t>[ La función impulso ]</a:t>
            </a:r>
            <a:endParaRPr lang="es-ES" sz="2400">
              <a:solidFill>
                <a:srgbClr val="0000FF"/>
              </a:solidFill>
              <a:ea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2467" name="Line 3"/>
          <p:cNvSpPr>
            <a:spLocks noChangeShapeType="1"/>
          </p:cNvSpPr>
          <p:nvPr/>
        </p:nvSpPr>
        <p:spPr bwMode="auto">
          <a:xfrm flipV="1">
            <a:off x="2195513" y="1557338"/>
            <a:ext cx="0" cy="2808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342468" name="Line 4"/>
          <p:cNvSpPr>
            <a:spLocks noChangeShapeType="1"/>
          </p:cNvSpPr>
          <p:nvPr/>
        </p:nvSpPr>
        <p:spPr bwMode="auto">
          <a:xfrm>
            <a:off x="1763713" y="4221163"/>
            <a:ext cx="59039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342469" name="Line 5"/>
          <p:cNvSpPr>
            <a:spLocks noChangeShapeType="1"/>
          </p:cNvSpPr>
          <p:nvPr/>
        </p:nvSpPr>
        <p:spPr bwMode="auto">
          <a:xfrm flipV="1">
            <a:off x="5003800" y="2636838"/>
            <a:ext cx="0" cy="15843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graphicFrame>
        <p:nvGraphicFramePr>
          <p:cNvPr id="1342470" name="Object 6"/>
          <p:cNvGraphicFramePr>
            <a:graphicFrameLocks noGrp="1" noChangeAspect="1"/>
          </p:cNvGraphicFramePr>
          <p:nvPr>
            <p:ph sz="half" idx="1"/>
          </p:nvPr>
        </p:nvGraphicFramePr>
        <p:xfrm>
          <a:off x="5292725" y="2565400"/>
          <a:ext cx="1511300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508" name="Ecuación" r:id="rId4" imgW="711000" imgH="228600" progId="Equation.3">
                  <p:embed/>
                </p:oleObj>
              </mc:Choice>
              <mc:Fallback>
                <p:oleObj name="Ecuación" r:id="rId4" imgW="711000" imgH="2286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725" y="2565400"/>
                        <a:ext cx="1511300" cy="485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42471" name="Text Box 7"/>
          <p:cNvSpPr txBox="1">
            <a:spLocks noChangeArrowheads="1"/>
          </p:cNvSpPr>
          <p:nvPr/>
        </p:nvSpPr>
        <p:spPr bwMode="auto">
          <a:xfrm>
            <a:off x="1239838" y="4024313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>
                <a:latin typeface="Times New Roman" charset="0"/>
                <a:ea typeface="Arial" charset="0"/>
                <a:cs typeface="Arial" charset="0"/>
              </a:rPr>
              <a:t>0</a:t>
            </a:r>
            <a:endParaRPr lang="es-ES">
              <a:latin typeface="Times New Roman" charset="0"/>
              <a:ea typeface="Arial" charset="0"/>
              <a:cs typeface="Arial" charset="0"/>
            </a:endParaRPr>
          </a:p>
        </p:txBody>
      </p:sp>
      <p:graphicFrame>
        <p:nvGraphicFramePr>
          <p:cNvPr id="1342472" name="Object 8"/>
          <p:cNvGraphicFramePr>
            <a:graphicFrameLocks noChangeAspect="1"/>
          </p:cNvGraphicFramePr>
          <p:nvPr/>
        </p:nvGraphicFramePr>
        <p:xfrm>
          <a:off x="4859338" y="4284663"/>
          <a:ext cx="319087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509" name="Ecuación" r:id="rId6" imgW="164880" imgH="228600" progId="Equation.3">
                  <p:embed/>
                </p:oleObj>
              </mc:Choice>
              <mc:Fallback>
                <p:oleObj name="Ecuación" r:id="rId6" imgW="164880" imgH="22860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9338" y="4284663"/>
                        <a:ext cx="319087" cy="4397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2473" name="Object 9"/>
          <p:cNvGraphicFramePr>
            <a:graphicFrameLocks noGrp="1" noChangeAspect="1"/>
          </p:cNvGraphicFramePr>
          <p:nvPr>
            <p:ph sz="half" idx="2"/>
          </p:nvPr>
        </p:nvGraphicFramePr>
        <p:xfrm>
          <a:off x="3708400" y="4941888"/>
          <a:ext cx="2473325" cy="127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510" name="Ecuación" r:id="rId8" imgW="914400" imgH="469800" progId="Equation.3">
                  <p:embed/>
                </p:oleObj>
              </mc:Choice>
              <mc:Fallback>
                <p:oleObj name="Ecuación" r:id="rId8" imgW="914400" imgH="46980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400" y="4941888"/>
                        <a:ext cx="2473325" cy="12700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3333CC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42474" name="Text Box 10"/>
          <p:cNvSpPr txBox="1">
            <a:spLocks noChangeArrowheads="1"/>
          </p:cNvSpPr>
          <p:nvPr/>
        </p:nvSpPr>
        <p:spPr bwMode="auto">
          <a:xfrm>
            <a:off x="7812088" y="4005263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s-CL" i="1">
                <a:latin typeface="Times New Roman" charset="0"/>
                <a:ea typeface="Arial" charset="0"/>
                <a:cs typeface="Arial" charset="0"/>
              </a:rPr>
              <a:t>x</a:t>
            </a:r>
            <a:endParaRPr lang="es-ES" i="1">
              <a:latin typeface="Times New Roman" charset="0"/>
              <a:ea typeface="Arial" charset="0"/>
              <a:cs typeface="Arial" charset="0"/>
            </a:endParaRPr>
          </a:p>
        </p:txBody>
      </p:sp>
      <p:sp>
        <p:nvSpPr>
          <p:cNvPr id="1342475" name="Text Box 11"/>
          <p:cNvSpPr txBox="1">
            <a:spLocks noChangeArrowheads="1"/>
          </p:cNvSpPr>
          <p:nvPr/>
        </p:nvSpPr>
        <p:spPr bwMode="auto">
          <a:xfrm>
            <a:off x="365125" y="103188"/>
            <a:ext cx="3160713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2400">
                <a:solidFill>
                  <a:srgbClr val="0000FF"/>
                </a:solidFill>
                <a:ea typeface="Arial" charset="0"/>
                <a:cs typeface="Arial" charset="0"/>
              </a:rPr>
              <a:t>[ La función impulso ]</a:t>
            </a:r>
            <a:endParaRPr lang="es-ES" sz="2400">
              <a:solidFill>
                <a:srgbClr val="0000FF"/>
              </a:solidFill>
              <a:ea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4515" name="Line 3"/>
          <p:cNvSpPr>
            <a:spLocks noChangeShapeType="1"/>
          </p:cNvSpPr>
          <p:nvPr/>
        </p:nvSpPr>
        <p:spPr bwMode="auto">
          <a:xfrm flipV="1">
            <a:off x="3563938" y="1557338"/>
            <a:ext cx="0" cy="2808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344516" name="Line 4"/>
          <p:cNvSpPr>
            <a:spLocks noChangeShapeType="1"/>
          </p:cNvSpPr>
          <p:nvPr/>
        </p:nvSpPr>
        <p:spPr bwMode="auto">
          <a:xfrm>
            <a:off x="1763713" y="4221163"/>
            <a:ext cx="59039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344517" name="Line 5"/>
          <p:cNvSpPr>
            <a:spLocks noChangeShapeType="1"/>
          </p:cNvSpPr>
          <p:nvPr/>
        </p:nvSpPr>
        <p:spPr bwMode="auto">
          <a:xfrm flipV="1">
            <a:off x="3563938" y="2636838"/>
            <a:ext cx="0" cy="15843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graphicFrame>
        <p:nvGraphicFramePr>
          <p:cNvPr id="1344518" name="Object 6"/>
          <p:cNvGraphicFramePr>
            <a:graphicFrameLocks noGrp="1" noChangeAspect="1"/>
          </p:cNvGraphicFramePr>
          <p:nvPr>
            <p:ph sz="half" idx="1"/>
          </p:nvPr>
        </p:nvGraphicFramePr>
        <p:xfrm>
          <a:off x="2700338" y="2420938"/>
          <a:ext cx="758825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4557" name="Ecuación" r:id="rId4" imgW="317160" imgH="203040" progId="Equation.3">
                  <p:embed/>
                </p:oleObj>
              </mc:Choice>
              <mc:Fallback>
                <p:oleObj name="Ecuación" r:id="rId4" imgW="317160" imgH="20304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2420938"/>
                        <a:ext cx="758825" cy="485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44519" name="Text Box 7"/>
          <p:cNvSpPr txBox="1">
            <a:spLocks noChangeArrowheads="1"/>
          </p:cNvSpPr>
          <p:nvPr/>
        </p:nvSpPr>
        <p:spPr bwMode="auto">
          <a:xfrm>
            <a:off x="3419475" y="4437063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s-CL">
                <a:latin typeface="Times New Roman" charset="0"/>
                <a:ea typeface="Arial" charset="0"/>
                <a:cs typeface="Arial" charset="0"/>
              </a:rPr>
              <a:t>0</a:t>
            </a:r>
            <a:endParaRPr lang="es-ES">
              <a:latin typeface="Times New Roman" charset="0"/>
              <a:ea typeface="Arial" charset="0"/>
              <a:cs typeface="Arial" charset="0"/>
            </a:endParaRPr>
          </a:p>
        </p:txBody>
      </p:sp>
      <p:graphicFrame>
        <p:nvGraphicFramePr>
          <p:cNvPr id="1344520" name="Object 8"/>
          <p:cNvGraphicFramePr>
            <a:graphicFrameLocks noGrp="1" noChangeAspect="1"/>
          </p:cNvGraphicFramePr>
          <p:nvPr>
            <p:ph sz="half" idx="2"/>
          </p:nvPr>
        </p:nvGraphicFramePr>
        <p:xfrm>
          <a:off x="3059113" y="4941888"/>
          <a:ext cx="2879725" cy="1055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4558" name="Ecuación" r:id="rId6" imgW="1282680" imgH="469800" progId="Equation.3">
                  <p:embed/>
                </p:oleObj>
              </mc:Choice>
              <mc:Fallback>
                <p:oleObj name="Ecuación" r:id="rId6" imgW="1282680" imgH="46980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4941888"/>
                        <a:ext cx="2879725" cy="1055687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3333CC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44521" name="Freeform 9"/>
          <p:cNvSpPr>
            <a:spLocks/>
          </p:cNvSpPr>
          <p:nvPr/>
        </p:nvSpPr>
        <p:spPr bwMode="auto">
          <a:xfrm>
            <a:off x="1692275" y="2205038"/>
            <a:ext cx="6048375" cy="1489075"/>
          </a:xfrm>
          <a:custGeom>
            <a:avLst/>
            <a:gdLst/>
            <a:ahLst/>
            <a:cxnLst>
              <a:cxn ang="0">
                <a:pos x="0" y="499"/>
              </a:cxn>
              <a:cxn ang="0">
                <a:pos x="589" y="862"/>
              </a:cxn>
              <a:cxn ang="0">
                <a:pos x="2041" y="45"/>
              </a:cxn>
              <a:cxn ang="0">
                <a:pos x="3810" y="590"/>
              </a:cxn>
            </a:cxnLst>
            <a:rect l="0" t="0" r="r" b="b"/>
            <a:pathLst>
              <a:path w="3810" h="938">
                <a:moveTo>
                  <a:pt x="0" y="499"/>
                </a:moveTo>
                <a:cubicBezTo>
                  <a:pt x="124" y="718"/>
                  <a:pt x="249" y="938"/>
                  <a:pt x="589" y="862"/>
                </a:cubicBezTo>
                <a:cubicBezTo>
                  <a:pt x="929" y="786"/>
                  <a:pt x="1504" y="90"/>
                  <a:pt x="2041" y="45"/>
                </a:cubicBezTo>
                <a:cubicBezTo>
                  <a:pt x="2578" y="0"/>
                  <a:pt x="3194" y="295"/>
                  <a:pt x="3810" y="590"/>
                </a:cubicBezTo>
              </a:path>
            </a:pathLst>
          </a:custGeom>
          <a:noFill/>
          <a:ln w="28575" cmpd="sng">
            <a:solidFill>
              <a:srgbClr val="3333CC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graphicFrame>
        <p:nvGraphicFramePr>
          <p:cNvPr id="1344522" name="Object 10"/>
          <p:cNvGraphicFramePr>
            <a:graphicFrameLocks noChangeAspect="1"/>
          </p:cNvGraphicFramePr>
          <p:nvPr/>
        </p:nvGraphicFramePr>
        <p:xfrm>
          <a:off x="5118100" y="1557338"/>
          <a:ext cx="820738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4559" name="Ecuación" r:id="rId8" imgW="342720" imgH="203040" progId="Equation.3">
                  <p:embed/>
                </p:oleObj>
              </mc:Choice>
              <mc:Fallback>
                <p:oleObj name="Ecuación" r:id="rId8" imgW="342720" imgH="20304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8100" y="1557338"/>
                        <a:ext cx="820738" cy="485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44523" name="Text Box 11"/>
          <p:cNvSpPr txBox="1">
            <a:spLocks noChangeArrowheads="1"/>
          </p:cNvSpPr>
          <p:nvPr/>
        </p:nvSpPr>
        <p:spPr bwMode="auto">
          <a:xfrm>
            <a:off x="7812088" y="4005263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s-CL" i="1">
                <a:latin typeface="Times New Roman" charset="0"/>
                <a:ea typeface="Arial" charset="0"/>
                <a:cs typeface="Arial" charset="0"/>
              </a:rPr>
              <a:t>x</a:t>
            </a:r>
            <a:endParaRPr lang="es-ES" i="1">
              <a:latin typeface="Times New Roman" charset="0"/>
              <a:ea typeface="Arial" charset="0"/>
              <a:cs typeface="Arial" charset="0"/>
            </a:endParaRPr>
          </a:p>
        </p:txBody>
      </p:sp>
      <p:sp>
        <p:nvSpPr>
          <p:cNvPr id="1344524" name="Text Box 12"/>
          <p:cNvSpPr txBox="1">
            <a:spLocks noChangeArrowheads="1"/>
          </p:cNvSpPr>
          <p:nvPr/>
        </p:nvSpPr>
        <p:spPr bwMode="auto">
          <a:xfrm>
            <a:off x="365125" y="103188"/>
            <a:ext cx="3160713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2400">
                <a:solidFill>
                  <a:srgbClr val="0000FF"/>
                </a:solidFill>
                <a:ea typeface="Arial" charset="0"/>
                <a:cs typeface="Arial" charset="0"/>
              </a:rPr>
              <a:t>[ La función impulso ]</a:t>
            </a:r>
            <a:endParaRPr lang="es-ES" sz="2400">
              <a:solidFill>
                <a:srgbClr val="0000FF"/>
              </a:solidFill>
              <a:ea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6563" name="Line 3"/>
          <p:cNvSpPr>
            <a:spLocks noChangeShapeType="1"/>
          </p:cNvSpPr>
          <p:nvPr/>
        </p:nvSpPr>
        <p:spPr bwMode="auto">
          <a:xfrm flipV="1">
            <a:off x="3563938" y="1557338"/>
            <a:ext cx="0" cy="2808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346564" name="Line 4"/>
          <p:cNvSpPr>
            <a:spLocks noChangeShapeType="1"/>
          </p:cNvSpPr>
          <p:nvPr/>
        </p:nvSpPr>
        <p:spPr bwMode="auto">
          <a:xfrm>
            <a:off x="1763713" y="4221163"/>
            <a:ext cx="59039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346565" name="Line 5"/>
          <p:cNvSpPr>
            <a:spLocks noChangeShapeType="1"/>
          </p:cNvSpPr>
          <p:nvPr/>
        </p:nvSpPr>
        <p:spPr bwMode="auto">
          <a:xfrm flipV="1">
            <a:off x="5003800" y="2636838"/>
            <a:ext cx="0" cy="15843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graphicFrame>
        <p:nvGraphicFramePr>
          <p:cNvPr id="1346566" name="Object 6"/>
          <p:cNvGraphicFramePr>
            <a:graphicFrameLocks noGrp="1" noChangeAspect="1"/>
          </p:cNvGraphicFramePr>
          <p:nvPr>
            <p:ph sz="half" idx="1"/>
          </p:nvPr>
        </p:nvGraphicFramePr>
        <p:xfrm>
          <a:off x="5148263" y="3141663"/>
          <a:ext cx="1150937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6616" name="Ecuación" r:id="rId4" imgW="596880" imgH="228600" progId="Equation.3">
                  <p:embed/>
                </p:oleObj>
              </mc:Choice>
              <mc:Fallback>
                <p:oleObj name="Ecuación" r:id="rId4" imgW="596880" imgH="2286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263" y="3141663"/>
                        <a:ext cx="1150937" cy="441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46567" name="Text Box 7"/>
          <p:cNvSpPr txBox="1">
            <a:spLocks noChangeArrowheads="1"/>
          </p:cNvSpPr>
          <p:nvPr/>
        </p:nvSpPr>
        <p:spPr bwMode="auto">
          <a:xfrm>
            <a:off x="3419475" y="4437063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s-CL">
                <a:latin typeface="Times New Roman" charset="0"/>
                <a:ea typeface="Arial" charset="0"/>
                <a:cs typeface="Arial" charset="0"/>
              </a:rPr>
              <a:t>0</a:t>
            </a:r>
            <a:endParaRPr lang="es-ES">
              <a:latin typeface="Times New Roman" charset="0"/>
              <a:ea typeface="Arial" charset="0"/>
              <a:cs typeface="Arial" charset="0"/>
            </a:endParaRPr>
          </a:p>
        </p:txBody>
      </p:sp>
      <p:graphicFrame>
        <p:nvGraphicFramePr>
          <p:cNvPr id="1346568" name="Object 8"/>
          <p:cNvGraphicFramePr>
            <a:graphicFrameLocks noChangeAspect="1"/>
          </p:cNvGraphicFramePr>
          <p:nvPr/>
        </p:nvGraphicFramePr>
        <p:xfrm>
          <a:off x="4859338" y="4284663"/>
          <a:ext cx="319087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6617" name="Ecuación" r:id="rId6" imgW="164880" imgH="228600" progId="Equation.3">
                  <p:embed/>
                </p:oleObj>
              </mc:Choice>
              <mc:Fallback>
                <p:oleObj name="Ecuación" r:id="rId6" imgW="164880" imgH="22860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9338" y="4284663"/>
                        <a:ext cx="319087" cy="4397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6569" name="Object 9"/>
          <p:cNvGraphicFramePr>
            <a:graphicFrameLocks noGrp="1" noChangeAspect="1"/>
          </p:cNvGraphicFramePr>
          <p:nvPr>
            <p:ph sz="half" idx="2"/>
          </p:nvPr>
        </p:nvGraphicFramePr>
        <p:xfrm>
          <a:off x="1042988" y="5084763"/>
          <a:ext cx="7345362" cy="120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6618" name="Ecuación" r:id="rId8" imgW="2857320" imgH="469800" progId="Equation.3">
                  <p:embed/>
                </p:oleObj>
              </mc:Choice>
              <mc:Fallback>
                <p:oleObj name="Ecuación" r:id="rId8" imgW="2857320" imgH="46980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5084763"/>
                        <a:ext cx="7345362" cy="12065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3333CC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46570" name="Freeform 10"/>
          <p:cNvSpPr>
            <a:spLocks/>
          </p:cNvSpPr>
          <p:nvPr/>
        </p:nvSpPr>
        <p:spPr bwMode="auto">
          <a:xfrm>
            <a:off x="1692275" y="2205038"/>
            <a:ext cx="6048375" cy="1489075"/>
          </a:xfrm>
          <a:custGeom>
            <a:avLst/>
            <a:gdLst/>
            <a:ahLst/>
            <a:cxnLst>
              <a:cxn ang="0">
                <a:pos x="0" y="499"/>
              </a:cxn>
              <a:cxn ang="0">
                <a:pos x="589" y="862"/>
              </a:cxn>
              <a:cxn ang="0">
                <a:pos x="2041" y="45"/>
              </a:cxn>
              <a:cxn ang="0">
                <a:pos x="3810" y="590"/>
              </a:cxn>
            </a:cxnLst>
            <a:rect l="0" t="0" r="r" b="b"/>
            <a:pathLst>
              <a:path w="3810" h="938">
                <a:moveTo>
                  <a:pt x="0" y="499"/>
                </a:moveTo>
                <a:cubicBezTo>
                  <a:pt x="124" y="718"/>
                  <a:pt x="249" y="938"/>
                  <a:pt x="589" y="862"/>
                </a:cubicBezTo>
                <a:cubicBezTo>
                  <a:pt x="929" y="786"/>
                  <a:pt x="1504" y="90"/>
                  <a:pt x="2041" y="45"/>
                </a:cubicBezTo>
                <a:cubicBezTo>
                  <a:pt x="2578" y="0"/>
                  <a:pt x="3194" y="295"/>
                  <a:pt x="3810" y="590"/>
                </a:cubicBezTo>
              </a:path>
            </a:pathLst>
          </a:custGeom>
          <a:noFill/>
          <a:ln w="28575" cmpd="sng">
            <a:solidFill>
              <a:srgbClr val="3333CC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graphicFrame>
        <p:nvGraphicFramePr>
          <p:cNvPr id="1346571" name="Object 11"/>
          <p:cNvGraphicFramePr>
            <a:graphicFrameLocks noChangeAspect="1"/>
          </p:cNvGraphicFramePr>
          <p:nvPr/>
        </p:nvGraphicFramePr>
        <p:xfrm>
          <a:off x="6877050" y="2349500"/>
          <a:ext cx="820738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6619" name="Ecuación" r:id="rId10" imgW="342720" imgH="203040" progId="Equation.3">
                  <p:embed/>
                </p:oleObj>
              </mc:Choice>
              <mc:Fallback>
                <p:oleObj name="Ecuación" r:id="rId10" imgW="342720" imgH="20304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7050" y="2349500"/>
                        <a:ext cx="820738" cy="485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46572" name="Text Box 12"/>
          <p:cNvSpPr txBox="1">
            <a:spLocks noChangeArrowheads="1"/>
          </p:cNvSpPr>
          <p:nvPr/>
        </p:nvSpPr>
        <p:spPr bwMode="auto">
          <a:xfrm>
            <a:off x="7812088" y="4005263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s-CL" i="1">
                <a:latin typeface="Times New Roman" charset="0"/>
                <a:ea typeface="Arial" charset="0"/>
                <a:cs typeface="Arial" charset="0"/>
              </a:rPr>
              <a:t>x</a:t>
            </a:r>
            <a:endParaRPr lang="es-ES" i="1">
              <a:latin typeface="Times New Roman" charset="0"/>
              <a:ea typeface="Arial" charset="0"/>
              <a:cs typeface="Arial" charset="0"/>
            </a:endParaRPr>
          </a:p>
        </p:txBody>
      </p:sp>
      <p:sp>
        <p:nvSpPr>
          <p:cNvPr id="1346573" name="Text Box 13"/>
          <p:cNvSpPr txBox="1">
            <a:spLocks noChangeArrowheads="1"/>
          </p:cNvSpPr>
          <p:nvPr/>
        </p:nvSpPr>
        <p:spPr bwMode="auto">
          <a:xfrm>
            <a:off x="365125" y="103188"/>
            <a:ext cx="3160713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2400">
                <a:solidFill>
                  <a:srgbClr val="0000FF"/>
                </a:solidFill>
                <a:ea typeface="Arial" charset="0"/>
                <a:cs typeface="Arial" charset="0"/>
              </a:rPr>
              <a:t>[ La función impulso ]</a:t>
            </a:r>
            <a:endParaRPr lang="es-ES" sz="2400">
              <a:solidFill>
                <a:srgbClr val="0000FF"/>
              </a:solidFill>
              <a:ea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48611" name="Object 3"/>
          <p:cNvGraphicFramePr>
            <a:graphicFrameLocks noGrp="1" noChangeAspect="1"/>
          </p:cNvGraphicFramePr>
          <p:nvPr>
            <p:ph sz="half" idx="2"/>
          </p:nvPr>
        </p:nvGraphicFramePr>
        <p:xfrm>
          <a:off x="2916238" y="981075"/>
          <a:ext cx="2654300" cy="120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8648" name="Ecuación" r:id="rId4" imgW="977760" imgH="444240" progId="Equation.3">
                  <p:embed/>
                </p:oleObj>
              </mc:Choice>
              <mc:Fallback>
                <p:oleObj name="Ecuación" r:id="rId4" imgW="977760" imgH="4442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981075"/>
                        <a:ext cx="2654300" cy="12065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3333CC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8612" name="Object 4"/>
          <p:cNvGraphicFramePr>
            <a:graphicFrameLocks noChangeAspect="1"/>
          </p:cNvGraphicFramePr>
          <p:nvPr/>
        </p:nvGraphicFramePr>
        <p:xfrm>
          <a:off x="2124075" y="4475163"/>
          <a:ext cx="6096000" cy="1306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8649" name="Ecuación" r:id="rId6" imgW="2374560" imgH="507960" progId="Equation.3">
                  <p:embed/>
                </p:oleObj>
              </mc:Choice>
              <mc:Fallback>
                <p:oleObj name="Ecuación" r:id="rId6" imgW="2374560" imgH="50796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4475163"/>
                        <a:ext cx="6096000" cy="1306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861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2266706"/>
              </p:ext>
            </p:extLst>
          </p:nvPr>
        </p:nvGraphicFramePr>
        <p:xfrm>
          <a:off x="1019175" y="2797175"/>
          <a:ext cx="7170738" cy="120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8650" name="Equation" r:id="rId8" imgW="2794000" imgH="469900" progId="Equation.3">
                  <p:embed/>
                </p:oleObj>
              </mc:Choice>
              <mc:Fallback>
                <p:oleObj name="Equation" r:id="rId8" imgW="2794000" imgH="4699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9175" y="2797175"/>
                        <a:ext cx="7170738" cy="1206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48614" name="Text Box 6"/>
          <p:cNvSpPr txBox="1">
            <a:spLocks noChangeArrowheads="1"/>
          </p:cNvSpPr>
          <p:nvPr/>
        </p:nvSpPr>
        <p:spPr bwMode="auto">
          <a:xfrm>
            <a:off x="323850" y="2349500"/>
            <a:ext cx="2159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2400">
                <a:ea typeface="Arial" charset="0"/>
                <a:cs typeface="Arial" charset="0"/>
              </a:rPr>
              <a:t>Demostración:</a:t>
            </a:r>
            <a:endParaRPr lang="es-ES" sz="2400">
              <a:ea typeface="Arial" charset="0"/>
              <a:cs typeface="Arial" charset="0"/>
            </a:endParaRPr>
          </a:p>
        </p:txBody>
      </p:sp>
      <p:grpSp>
        <p:nvGrpSpPr>
          <p:cNvPr id="1348615" name="Group 7"/>
          <p:cNvGrpSpPr>
            <a:grpSpLocks/>
          </p:cNvGrpSpPr>
          <p:nvPr/>
        </p:nvGrpSpPr>
        <p:grpSpPr bwMode="auto">
          <a:xfrm>
            <a:off x="1331913" y="2925763"/>
            <a:ext cx="5903912" cy="3024187"/>
            <a:chOff x="839" y="1843"/>
            <a:chExt cx="3719" cy="1905"/>
          </a:xfrm>
        </p:grpSpPr>
        <p:sp>
          <p:nvSpPr>
            <p:cNvPr id="1348616" name="Oval 8"/>
            <p:cNvSpPr>
              <a:spLocks noChangeArrowheads="1"/>
            </p:cNvSpPr>
            <p:nvPr/>
          </p:nvSpPr>
          <p:spPr bwMode="auto">
            <a:xfrm>
              <a:off x="839" y="1843"/>
              <a:ext cx="680" cy="635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348617" name="Oval 9"/>
            <p:cNvSpPr>
              <a:spLocks noChangeArrowheads="1"/>
            </p:cNvSpPr>
            <p:nvPr/>
          </p:nvSpPr>
          <p:spPr bwMode="auto">
            <a:xfrm>
              <a:off x="3470" y="2704"/>
              <a:ext cx="1088" cy="1044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348618" name="Line 10"/>
            <p:cNvSpPr>
              <a:spLocks noChangeShapeType="1"/>
            </p:cNvSpPr>
            <p:nvPr/>
          </p:nvSpPr>
          <p:spPr bwMode="auto">
            <a:xfrm>
              <a:off x="1474" y="2341"/>
              <a:ext cx="2086" cy="59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</p:grpSp>
      <p:sp>
        <p:nvSpPr>
          <p:cNvPr id="1348619" name="Text Box 11"/>
          <p:cNvSpPr txBox="1">
            <a:spLocks noChangeArrowheads="1"/>
          </p:cNvSpPr>
          <p:nvPr/>
        </p:nvSpPr>
        <p:spPr bwMode="auto">
          <a:xfrm>
            <a:off x="365125" y="103188"/>
            <a:ext cx="3160713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2400">
                <a:solidFill>
                  <a:srgbClr val="0000FF"/>
                </a:solidFill>
                <a:ea typeface="Arial" charset="0"/>
                <a:cs typeface="Arial" charset="0"/>
              </a:rPr>
              <a:t>[ La función impulso ]</a:t>
            </a:r>
            <a:endParaRPr lang="es-ES" sz="2400">
              <a:solidFill>
                <a:srgbClr val="0000FF"/>
              </a:solidFill>
              <a:ea typeface="Arial" charset="0"/>
              <a:cs typeface="Arial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87871" y="6366933"/>
            <a:ext cx="848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200"/>
              <a:t>El valor absoluto de a hay que usarlo porque la integral de la función de Dirac es siempre positiva, independiente si a es negativo o positivo.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8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Diseño predeterminado">
  <a:themeElements>
    <a:clrScheme name="1_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iseño predeterminado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1_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Diseño predeterminado">
  <a:themeElements>
    <a:clrScheme name="2_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Diseño predeterminado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2_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7074</TotalTime>
  <Words>187</Words>
  <Application>Microsoft Macintosh PowerPoint</Application>
  <PresentationFormat>On-screen Show (4:3)</PresentationFormat>
  <Paragraphs>58</Paragraphs>
  <Slides>11</Slides>
  <Notes>11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Times New Roman</vt:lpstr>
      <vt:lpstr>Trebuchet MS</vt:lpstr>
      <vt:lpstr>1_Diseño predeterminado</vt:lpstr>
      <vt:lpstr>2_Diseño predeterminado</vt:lpstr>
      <vt:lpstr>Equation</vt:lpstr>
      <vt:lpstr>Ecuación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PUC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Domingo Mery</dc:creator>
  <cp:lastModifiedBy>Domingo Mery</cp:lastModifiedBy>
  <cp:revision>102</cp:revision>
  <dcterms:created xsi:type="dcterms:W3CDTF">2012-09-03T12:11:20Z</dcterms:created>
  <dcterms:modified xsi:type="dcterms:W3CDTF">2019-07-26T19:21:07Z</dcterms:modified>
</cp:coreProperties>
</file>