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  <p:sldMasterId id="2147483663" r:id="rId13"/>
    <p:sldMasterId id="2147483664" r:id="rId14"/>
    <p:sldMasterId id="2147483665" r:id="rId15"/>
    <p:sldMasterId id="2147483666" r:id="rId16"/>
  </p:sldMasterIdLst>
  <p:notesMasterIdLst>
    <p:notesMasterId r:id="rId27"/>
  </p:notesMasterIdLst>
  <p:sldIdLst>
    <p:sldId id="41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418" r:id="rId26"/>
  </p:sldIdLst>
  <p:sldSz cx="10160000" cy="7620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Helvetica Neue Light" charset="0"/>
        <a:ea typeface="ヒラギノ角ゴ Pro W3" charset="-128"/>
        <a:cs typeface="ヒラギノ角ゴ Pro W3" charset="-128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41"/>
  </p:normalViewPr>
  <p:slideViewPr>
    <p:cSldViewPr>
      <p:cViewPr varScale="1">
        <p:scale>
          <a:sx n="97" d="100"/>
          <a:sy n="97" d="100"/>
        </p:scale>
        <p:origin x="696" y="19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01C7D3A-21B0-A14D-B629-37733D759A9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24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 Neue Light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94C1F-FEBD-1E42-9120-218DC3433315}" type="slidenum">
              <a:rPr lang="es-ES"/>
              <a:pPr/>
              <a:t>2</a:t>
            </a:fld>
            <a:endParaRPr lang="es-E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551F0-1DA5-EA4B-AB24-06CDD436BFFC}" type="slidenum">
              <a:rPr lang="es-ES"/>
              <a:pPr/>
              <a:t>3</a:t>
            </a:fld>
            <a:endParaRPr lang="es-E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FA732-4111-E044-883D-74302B9F5598}" type="slidenum">
              <a:rPr lang="es-ES"/>
              <a:pPr/>
              <a:t>4</a:t>
            </a:fld>
            <a:endParaRPr lang="es-E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223CFE-E727-B247-B384-C3D4928D097F}" type="slidenum">
              <a:rPr lang="es-ES"/>
              <a:pPr/>
              <a:t>5</a:t>
            </a:fld>
            <a:endParaRPr lang="es-E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B2EE70-58F5-B84E-A211-55B211C8B876}" type="slidenum">
              <a:rPr lang="es-ES"/>
              <a:pPr/>
              <a:t>6</a:t>
            </a:fld>
            <a:endParaRPr lang="es-E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B7E84-17CF-404B-9283-268950ABCBD8}" type="slidenum">
              <a:rPr lang="es-ES"/>
              <a:pPr/>
              <a:t>7</a:t>
            </a:fld>
            <a:endParaRPr lang="es-E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2466CE-2FF9-ED4E-BD2B-0515F93F8C6B}" type="slidenum">
              <a:rPr lang="es-ES"/>
              <a:pPr/>
              <a:t>8</a:t>
            </a:fld>
            <a:endParaRPr lang="es-E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84E6F-A4B4-4143-BF43-BB1C1708ED92}" type="slidenum">
              <a:rPr lang="es-ES"/>
              <a:pPr/>
              <a:t>9</a:t>
            </a:fld>
            <a:endParaRPr lang="es-E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673100"/>
            <a:ext cx="4559300" cy="627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028700"/>
            <a:ext cx="2317750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6800850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304800"/>
            <a:ext cx="2317750" cy="66421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304800"/>
            <a:ext cx="6800850" cy="664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3924300"/>
            <a:ext cx="191135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816100"/>
            <a:ext cx="4559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1028700"/>
            <a:ext cx="993775" cy="53721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028700"/>
            <a:ext cx="2828925" cy="53721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3410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47050" y="6616700"/>
            <a:ext cx="1860550" cy="39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81925" y="6083300"/>
            <a:ext cx="2225675" cy="13335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6083300"/>
            <a:ext cx="6524625" cy="13335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1778000"/>
            <a:ext cx="2317750" cy="5029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1778000"/>
            <a:ext cx="680085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559300" cy="247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425825" y="254000"/>
            <a:ext cx="993775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2828925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44900" y="6883400"/>
            <a:ext cx="31496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24725" y="304800"/>
            <a:ext cx="2327275" cy="7213600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04800"/>
            <a:ext cx="6829425" cy="721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4450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508250" y="1816100"/>
            <a:ext cx="191135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5405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204200" y="1816100"/>
            <a:ext cx="1511300" cy="513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7750" y="254000"/>
            <a:ext cx="2317750" cy="66929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54000"/>
            <a:ext cx="6800850" cy="66929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92710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673100"/>
            <a:ext cx="9271000" cy="627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56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39243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1028700"/>
            <a:ext cx="3975100" cy="2476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6083300"/>
            <a:ext cx="4521200" cy="133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34100" y="6616700"/>
            <a:ext cx="38735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ACACAC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895600"/>
            <a:ext cx="92710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9271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39751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6883400"/>
            <a:ext cx="6451600" cy="63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1pPr>
      <a:lvl2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2pPr>
      <a:lvl3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3pPr>
      <a:lvl4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4pPr>
      <a:lvl5pPr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400">
          <a:solidFill>
            <a:srgbClr val="89898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0" y="1816100"/>
            <a:ext cx="39751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50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40500" y="1816100"/>
            <a:ext cx="3175000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>
                <a:sym typeface="Helvetica Neue" charset="0"/>
              </a:rPr>
              <a:t>Second level</a:t>
            </a:r>
          </a:p>
          <a:p>
            <a:pPr lvl="2"/>
            <a:r>
              <a:rPr lang="en-US">
                <a:sym typeface="Helvetica Neue" charset="0"/>
              </a:rPr>
              <a:t>Third level</a:t>
            </a:r>
          </a:p>
          <a:p>
            <a:pPr lvl="3"/>
            <a:r>
              <a:rPr lang="en-US">
                <a:sym typeface="Helvetica Neue" charset="0"/>
              </a:rPr>
              <a:t>Fourth level</a:t>
            </a:r>
          </a:p>
          <a:p>
            <a:pPr lvl="4"/>
            <a:r>
              <a:rPr lang="en-US">
                <a:sym typeface="Helvetica Neue" charset="0"/>
              </a:rPr>
              <a:t>Fifth level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254000"/>
            <a:ext cx="9271000" cy="109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Helvetica Neue Light" charset="0"/>
          <a:ea typeface="ヒラギノ角ゴ Pro W3" charset="-128"/>
          <a:cs typeface="ヒラギノ角ゴ Pro W3" charset="-128"/>
          <a:sym typeface="Helvetica Neue Light" charset="0"/>
        </a:defRPr>
      </a:lvl9pPr>
    </p:titleStyle>
    <p:bodyStyle>
      <a:lvl1pPr marL="2032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5080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8636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1938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5367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9939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4511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9083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365500" indent="-203200" algn="l" rtl="0" fontAlgn="base">
        <a:spcBef>
          <a:spcPts val="3800"/>
        </a:spcBef>
        <a:spcAft>
          <a:spcPct val="0"/>
        </a:spcAft>
        <a:buClr>
          <a:srgbClr val="747474"/>
        </a:buClr>
        <a:buSzPct val="100000"/>
        <a:buFont typeface="Helvetica Neue" charset="0"/>
        <a:buChar char="•"/>
        <a:defRPr sz="20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Nftf5qLpiA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808564" y="1877977"/>
            <a:ext cx="4505847" cy="413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99" tIns="50799" rIns="101599" bIns="50799">
            <a:spAutoFit/>
          </a:bodyPr>
          <a:lstStyle/>
          <a:p>
            <a:pPr algn="ctr"/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7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7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7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7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7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7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7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7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7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3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3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3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77" y="1036440"/>
            <a:ext cx="2502370" cy="78883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1851" y="1184005"/>
            <a:ext cx="105432" cy="105424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4281184" y="1353338"/>
            <a:ext cx="105432" cy="105424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4020687" y="1522671"/>
            <a:ext cx="105432" cy="105424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450517" y="1100951"/>
            <a:ext cx="105432" cy="1054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4231547" y="1668651"/>
            <a:ext cx="105432" cy="105424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367852"/>
            <a:ext cx="10160000" cy="1195197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/>
          <a:p>
            <a:pPr algn="ctr"/>
            <a:r>
              <a:rPr lang="es-CL" sz="2700" b="1" dirty="0">
                <a:solidFill>
                  <a:srgbClr val="FFFFFF"/>
                </a:solidFill>
                <a:latin typeface="Trebuchet MS"/>
                <a:cs typeface="Trebuchet MS"/>
              </a:rPr>
              <a:t>Teorema del Muestreo 2D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1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100" dirty="0">
                <a:solidFill>
                  <a:srgbClr val="FFFFFF"/>
                </a:solidFill>
                <a:latin typeface="Trebuchet MS"/>
                <a:cs typeface="Trebuchet MS"/>
              </a:rPr>
              <a:t>Transparencias Originales de Marcelo Guarini</a:t>
            </a:r>
          </a:p>
        </p:txBody>
      </p:sp>
    </p:spTree>
    <p:extLst>
      <p:ext uri="{BB962C8B-B14F-4D97-AF65-F5344CB8AC3E}">
        <p14:creationId xmlns:p14="http://schemas.microsoft.com/office/powerpoint/2010/main" val="4104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76" y="2441848"/>
            <a:ext cx="92384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Ver</a:t>
            </a:r>
            <a:r>
              <a:rPr lang="en-US" dirty="0">
                <a:latin typeface="Trebuchet MS"/>
                <a:cs typeface="Trebuchet MS"/>
              </a:rPr>
              <a:t> video en </a:t>
            </a:r>
            <a:r>
              <a:rPr lang="en-US" dirty="0" err="1">
                <a:latin typeface="Trebuchet MS"/>
                <a:cs typeface="Trebuchet MS"/>
              </a:rPr>
              <a:t>youtube</a:t>
            </a:r>
            <a:r>
              <a:rPr lang="en-US" dirty="0">
                <a:latin typeface="Trebuchet MS"/>
                <a:cs typeface="Trebuchet MS"/>
              </a:rPr>
              <a:t>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  <a:hlinkClick r:id="rId2"/>
              </a:rPr>
              <a:t>https://www.youtube.com/watch?v</a:t>
            </a:r>
            <a:r>
              <a:rPr lang="en-US">
                <a:latin typeface="Trebuchet MS"/>
                <a:cs typeface="Trebuchet MS"/>
                <a:hlinkClick r:id="rId2"/>
              </a:rPr>
              <a:t>=VNftf5qLpiA</a:t>
            </a:r>
            <a:r>
              <a:rPr lang="en-US">
                <a:latin typeface="Trebuchet MS"/>
                <a:cs typeface="Trebuchet MS"/>
              </a:rPr>
              <a:t> 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280495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2-D y el Teorema de Muestreo 2-D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882900"/>
            <a:ext cx="9169400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2-D y el Teorema de Muestreo 2-D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2565400"/>
            <a:ext cx="9169400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Muestreo 2-D y el Teorema de Muestreo 2-D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700" y="2476500"/>
            <a:ext cx="6311900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Aliasing (aliasión) en imágenes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2755900"/>
            <a:ext cx="85344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Aliasing (aliasión) en imágenes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2794000"/>
            <a:ext cx="8051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Rectangle 5"/>
          <p:cNvSpPr>
            <a:spLocks/>
          </p:cNvSpPr>
          <p:nvPr/>
        </p:nvSpPr>
        <p:spPr bwMode="auto">
          <a:xfrm>
            <a:off x="2082800" y="2324100"/>
            <a:ext cx="1735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16 x 16 pixeles</a:t>
            </a:r>
          </a:p>
        </p:txBody>
      </p:sp>
      <p:sp>
        <p:nvSpPr>
          <p:cNvPr id="77830" name="Rectangle 6"/>
          <p:cNvSpPr>
            <a:spLocks/>
          </p:cNvSpPr>
          <p:nvPr/>
        </p:nvSpPr>
        <p:spPr bwMode="auto">
          <a:xfrm>
            <a:off x="6402388" y="2324100"/>
            <a:ext cx="1452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6 x 6 pixeles</a:t>
            </a:r>
          </a:p>
        </p:txBody>
      </p:sp>
      <p:sp>
        <p:nvSpPr>
          <p:cNvPr id="77831" name="Rectangle 7"/>
          <p:cNvSpPr>
            <a:spLocks/>
          </p:cNvSpPr>
          <p:nvPr/>
        </p:nvSpPr>
        <p:spPr bwMode="auto">
          <a:xfrm>
            <a:off x="1587500" y="7112000"/>
            <a:ext cx="272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0.9174 x 0.9174 pixeles</a:t>
            </a:r>
          </a:p>
        </p:txBody>
      </p:sp>
      <p:sp>
        <p:nvSpPr>
          <p:cNvPr id="77832" name="Rectangle 8"/>
          <p:cNvSpPr>
            <a:spLocks/>
          </p:cNvSpPr>
          <p:nvPr/>
        </p:nvSpPr>
        <p:spPr bwMode="auto">
          <a:xfrm>
            <a:off x="5730875" y="7112000"/>
            <a:ext cx="27955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0.4798 x 0. 4798 pixeles</a:t>
            </a:r>
          </a:p>
        </p:txBody>
      </p:sp>
    </p:spTree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Aliasing (aliasión) en imágenes (Interpolación y remuestreo)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7100" y="3365500"/>
            <a:ext cx="8293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Rectangle 5"/>
          <p:cNvSpPr>
            <a:spLocks/>
          </p:cNvSpPr>
          <p:nvPr/>
        </p:nvSpPr>
        <p:spPr bwMode="auto">
          <a:xfrm>
            <a:off x="942975" y="2654300"/>
            <a:ext cx="2679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Imagen digital con aliasión despreciable</a:t>
            </a:r>
          </a:p>
        </p:txBody>
      </p:sp>
      <p:sp>
        <p:nvSpPr>
          <p:cNvPr id="78854" name="Rectangle 6"/>
          <p:cNvSpPr>
            <a:spLocks/>
          </p:cNvSpPr>
          <p:nvPr/>
        </p:nvSpPr>
        <p:spPr bwMode="auto">
          <a:xfrm>
            <a:off x="3711575" y="2311400"/>
            <a:ext cx="266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Resultado de reducir el tamaño de la imagen  a 50% eliminando un pixel por medio</a:t>
            </a:r>
          </a:p>
        </p:txBody>
      </p:sp>
      <p:sp>
        <p:nvSpPr>
          <p:cNvPr id="78855" name="Rectangle 7"/>
          <p:cNvSpPr>
            <a:spLocks/>
          </p:cNvSpPr>
          <p:nvPr/>
        </p:nvSpPr>
        <p:spPr bwMode="auto">
          <a:xfrm>
            <a:off x="6467475" y="25400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l"/>
            <a:r>
              <a:rPr lang="en-US" sz="1600">
                <a:solidFill>
                  <a:schemeClr val="tx1"/>
                </a:solidFill>
              </a:rPr>
              <a:t>Resultado de utilizar un promediador de 3 x 3 antes de reducir el tamaño.</a:t>
            </a:r>
          </a:p>
        </p:txBody>
      </p:sp>
    </p:spTree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Patrones de moiré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2603500"/>
            <a:ext cx="7315200" cy="463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Line 1"/>
          <p:cNvSpPr>
            <a:spLocks noChangeShapeType="1"/>
          </p:cNvSpPr>
          <p:nvPr/>
        </p:nvSpPr>
        <p:spPr bwMode="auto">
          <a:xfrm>
            <a:off x="508000" y="1536700"/>
            <a:ext cx="9144000" cy="0"/>
          </a:xfrm>
          <a:prstGeom prst="line">
            <a:avLst/>
          </a:prstGeom>
          <a:noFill/>
          <a:ln w="9525">
            <a:solidFill>
              <a:srgbClr val="9A9A9A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Extensión a Funciones de Dos Variables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Clr>
                <a:srgbClr val="6E00FF"/>
              </a:buClr>
            </a:pPr>
            <a:r>
              <a:rPr lang="en-US">
                <a:solidFill>
                  <a:srgbClr val="6E00FF"/>
                </a:solidFill>
              </a:rPr>
              <a:t>Patrones de moiré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000" y="2349500"/>
            <a:ext cx="37973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D7D7D7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E8E8E8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 W3"/>
        <a:cs typeface="ヒラギノ角ゴ Pro W3"/>
      </a:majorFont>
      <a:minorFont>
        <a:latin typeface="Helvetica Neue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CC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 W3" charset="-128"/>
            <a:cs typeface="ヒラギノ角ゴ Pro W3" charset="-128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Pages>0</Pages>
  <Words>214</Words>
  <Characters>0</Characters>
  <Application>Microsoft Macintosh PowerPoint</Application>
  <PresentationFormat>Custom</PresentationFormat>
  <Lines>0</Lines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Helvetica Neue</vt:lpstr>
      <vt:lpstr>Helvetica Neue Light</vt:lpstr>
      <vt:lpstr>Trebuchet MS</vt:lpstr>
      <vt:lpstr>Title &amp; Subtitle</vt:lpstr>
      <vt:lpstr>Title &amp; Bullets</vt:lpstr>
      <vt:lpstr>Photo - 2 Up Portrait</vt:lpstr>
      <vt:lpstr>Photo - 3 Up Portrait</vt:lpstr>
      <vt:lpstr>Photo - Big</vt:lpstr>
      <vt:lpstr>Title, Bullets &amp; Photo</vt:lpstr>
      <vt:lpstr>Photo - 3 Up</vt:lpstr>
      <vt:lpstr>Title &amp; Bullets - Left</vt:lpstr>
      <vt:lpstr>Title &amp; Bullets - Right</vt:lpstr>
      <vt:lpstr>Bullets</vt:lpstr>
      <vt:lpstr>Photo - 4 Up</vt:lpstr>
      <vt:lpstr>Photo - 2 Up Portrait &amp; Landscape</vt:lpstr>
      <vt:lpstr>Photo - 2 Up Landscape</vt:lpstr>
      <vt:lpstr>Photo - Vertical</vt:lpstr>
      <vt:lpstr>Photo - Horizontal</vt:lpstr>
      <vt:lpstr>Title - Center</vt:lpstr>
      <vt:lpstr>PowerPoint Presentation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Extensión a Funciones de Dos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 DE PROCESAMIENTO DE IMÁGENES  Capítulo IV Filtros en el Dominio de la Frecuencia</dc:title>
  <dc:subject/>
  <dc:creator/>
  <cp:keywords/>
  <dc:description/>
  <cp:lastModifiedBy>Domingo Mery</cp:lastModifiedBy>
  <cp:revision>9</cp:revision>
  <dcterms:created xsi:type="dcterms:W3CDTF">2010-09-13T12:35:45Z</dcterms:created>
  <dcterms:modified xsi:type="dcterms:W3CDTF">2019-07-26T19:21:28Z</dcterms:modified>
</cp:coreProperties>
</file>