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348" r:id="rId3"/>
    <p:sldId id="256" r:id="rId4"/>
    <p:sldId id="271" r:id="rId5"/>
    <p:sldId id="272" r:id="rId6"/>
    <p:sldId id="302" r:id="rId7"/>
    <p:sldId id="303" r:id="rId8"/>
    <p:sldId id="305" r:id="rId9"/>
    <p:sldId id="326" r:id="rId10"/>
    <p:sldId id="340" r:id="rId11"/>
    <p:sldId id="342" r:id="rId12"/>
    <p:sldId id="327" r:id="rId13"/>
    <p:sldId id="346" r:id="rId14"/>
    <p:sldId id="347" r:id="rId15"/>
    <p:sldId id="328" r:id="rId16"/>
    <p:sldId id="329" r:id="rId17"/>
    <p:sldId id="330" r:id="rId18"/>
    <p:sldId id="332" r:id="rId19"/>
    <p:sldId id="333" r:id="rId20"/>
    <p:sldId id="335" r:id="rId21"/>
    <p:sldId id="336" r:id="rId22"/>
    <p:sldId id="338" r:id="rId23"/>
    <p:sldId id="343" r:id="rId24"/>
    <p:sldId id="344" r:id="rId25"/>
    <p:sldId id="345" r:id="rId2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63" autoAdjust="0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A49CB29D-1455-1C49-9840-B557151C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273C3BA-80D7-484B-B1A1-61BBA9C50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5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72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9A51C-2297-814C-8802-83DF302BCA95}" type="slidenum">
              <a:rPr lang="en-US"/>
              <a:pPr/>
              <a:t>10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65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CB5D2-CC84-2542-A6D0-D77BCEE1F7AF}" type="slidenum">
              <a:rPr lang="en-US"/>
              <a:pPr/>
              <a:t>11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19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E4CDB-13F2-D142-8196-49540D7F7012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89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B02BA-8D1A-6843-8EAC-018F4A9D46E0}" type="slidenum">
              <a:rPr lang="en-US"/>
              <a:pPr/>
              <a:t>13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69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0859A-8D35-9344-A615-C4256E335C1B}" type="slidenum">
              <a:rPr lang="en-US"/>
              <a:pPr/>
              <a:t>14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39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FC3BB-79E3-964A-B66D-469581668620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In general simple classifiers, while they are more efficient,  they are also weaker.</a:t>
            </a:r>
          </a:p>
          <a:p>
            <a:endParaRPr lang="en-US"/>
          </a:p>
          <a:p>
            <a:r>
              <a:rPr lang="en-US"/>
              <a:t>We could define a computational risk hierarchy (in analogy with structural risk minimization)…</a:t>
            </a:r>
          </a:p>
          <a:p>
            <a:r>
              <a:rPr lang="en-US"/>
              <a:t>  A nested set of  classifier classes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training process is reminiscent of boosting…</a:t>
            </a:r>
          </a:p>
          <a:p>
            <a:r>
              <a:rPr lang="en-US"/>
              <a:t>   - previous classifiers reweight the examples used to train subsequent classifiers</a:t>
            </a:r>
          </a:p>
          <a:p>
            <a:endParaRPr lang="en-US"/>
          </a:p>
          <a:p>
            <a:r>
              <a:rPr lang="en-US"/>
              <a:t>The goal of the training process is different</a:t>
            </a:r>
          </a:p>
          <a:p>
            <a:r>
              <a:rPr lang="en-US"/>
              <a:t>   - instead of minimizing errors minimize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80954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6DD11-BA96-9A4C-A382-376C1FC3972B}" type="slidenum">
              <a:rPr lang="en-US"/>
              <a:pPr/>
              <a:t>16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667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BF451-14A7-4449-A248-583E4EB2EB66}" type="slidenum">
              <a:rPr lang="en-US"/>
              <a:pPr/>
              <a:t>17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92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7FC38-5DB3-9046-A9EF-25539C27DE1C}" type="slidenum">
              <a:rPr lang="en-US"/>
              <a:pPr/>
              <a:t>18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83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5A1DA-C984-404B-996E-BD322CB0EA1D}" type="slidenum">
              <a:rPr lang="en-US"/>
              <a:pPr/>
              <a:t>19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92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CF7C8-0008-B247-AE29-D6A2791B7AA3}" type="slidenum">
              <a:rPr lang="en-US"/>
              <a:pPr/>
              <a:t>2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7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6EBE6-FDE1-1149-929A-20CC8621CC8B}" type="slidenum">
              <a:rPr lang="en-US"/>
              <a:pPr/>
              <a:t>20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63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49C57-5CB7-A546-B0DA-6BCC04124C74}" type="slidenum">
              <a:rPr lang="en-US"/>
              <a:pPr/>
              <a:t>21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584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8C0CA-10A0-7048-8CAC-775FC4C1D95C}" type="slidenum">
              <a:rPr lang="en-US"/>
              <a:pPr/>
              <a:t>22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19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2F438-5A2E-1A40-8023-E94DB219CF24}" type="slidenum">
              <a:rPr lang="en-US"/>
              <a:pPr/>
              <a:t>23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7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6D668-33CC-E241-9DE7-91F496C6C209}" type="slidenum">
              <a:rPr lang="en-US"/>
              <a:pPr/>
              <a:t>24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1274-6123-F24E-B10F-D761EE3C737B}" type="slidenum">
              <a:rPr lang="en-US"/>
              <a:pPr/>
              <a:t>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This situation with negative examples is actually quite common…  where negative examples are free.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83DC9-8EFE-9940-ADFA-76C2AC412B40}" type="slidenum">
              <a:rPr lang="en-US"/>
              <a:pPr/>
              <a:t>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As I said earlier the classifier is evaluated  50,000 </a:t>
            </a:r>
          </a:p>
          <a:p>
            <a:r>
              <a:rPr lang="en-US"/>
              <a:t>Faces are quite rare…. Perhaps 1 or 2 faces per image</a:t>
            </a:r>
          </a:p>
          <a:p>
            <a:r>
              <a:rPr lang="en-US"/>
              <a:t>A reasonable goal is to make the false positive rate less than the true positive rate...</a:t>
            </a:r>
          </a:p>
        </p:txBody>
      </p:sp>
    </p:spTree>
    <p:extLst>
      <p:ext uri="{BB962C8B-B14F-4D97-AF65-F5344CB8AC3E}">
        <p14:creationId xmlns:p14="http://schemas.microsoft.com/office/powerpoint/2010/main" val="65541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CF214-B276-4543-8B5F-EFF3A6426014}" type="slidenum">
              <a:rPr lang="en-US"/>
              <a:pPr/>
              <a:t>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11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870E6-1108-A644-9861-9A4C9A9D9BC5}" type="slidenum">
              <a:rPr lang="en-US"/>
              <a:pPr/>
              <a:t>6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75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6A117-0999-D044-8CA0-0D6A3177D1D6}" type="slidenum">
              <a:rPr lang="en-US"/>
              <a:pPr/>
              <a:t>7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7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63AA3-49A8-EA47-B6D5-302685BC8B99}" type="slidenum">
              <a:rPr lang="en-US"/>
              <a:pPr/>
              <a:t>8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For real problems results are only as good as the features used...</a:t>
            </a:r>
          </a:p>
          <a:p>
            <a:r>
              <a:rPr lang="en-US"/>
              <a:t>    This is the main piece of ad-hoc (or domain) knowledge</a:t>
            </a:r>
          </a:p>
          <a:p>
            <a:endParaRPr lang="en-US"/>
          </a:p>
          <a:p>
            <a:r>
              <a:rPr lang="en-US"/>
              <a:t>Rather than the pixels,  we have selected a very large set of simple functions </a:t>
            </a:r>
          </a:p>
          <a:p>
            <a:r>
              <a:rPr lang="en-US"/>
              <a:t>   Sensitive to edges and other critcal features of the image</a:t>
            </a:r>
          </a:p>
          <a:p>
            <a:r>
              <a:rPr lang="en-US"/>
              <a:t>   ** At multiple scales</a:t>
            </a:r>
          </a:p>
          <a:p>
            <a:endParaRPr lang="en-US"/>
          </a:p>
          <a:p>
            <a:r>
              <a:rPr lang="en-US"/>
              <a:t>Since the final classifier is a perceptron it is important that the features be non-linear…  otherwise the final classifier will be a simple perceptron.</a:t>
            </a:r>
          </a:p>
          <a:p>
            <a:endParaRPr lang="en-US"/>
          </a:p>
          <a:p>
            <a:r>
              <a:rPr lang="en-US"/>
              <a:t>We introduce a threshold to yield binary features </a:t>
            </a:r>
          </a:p>
          <a:p>
            <a:endParaRPr lang="en-US"/>
          </a:p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648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F3538-56C2-684A-9A8C-FB4324C3D8B1}" type="slidenum">
              <a:rPr lang="en-US"/>
              <a:pPr/>
              <a:t>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8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FB408F-B6EF-784E-A9EA-21C29CB8C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1A0ACE-0C60-9740-9AC5-2260DBE6E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1943100" cy="59436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94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F22511-6F87-3E46-9C07-65DA83C713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3810000" cy="5181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800600" y="990600"/>
            <a:ext cx="3810000" cy="2514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800600" y="3657600"/>
            <a:ext cx="3810000" cy="2514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130175" y="6345238"/>
            <a:ext cx="419100" cy="457200"/>
          </a:xfrm>
        </p:spPr>
        <p:txBody>
          <a:bodyPr/>
          <a:lstStyle>
            <a:lvl1pPr>
              <a:defRPr smtClean="0"/>
            </a:lvl1pPr>
          </a:lstStyle>
          <a:p>
            <a:fld id="{6C376EAC-103D-6343-A3A4-E80A8A02BE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F3E45-530B-994E-8026-06F8C220F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7C7A12-100E-1E4A-B9F9-15C49E76A3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371795-9EF5-F347-B140-E3925E6D1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239774-9994-E24D-84A6-01E83CC19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B1F9FC-3A16-EE49-B467-20A1F7DD1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61BD8E-E1C3-F145-B369-D93AD02B72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10C8A0-95F8-FB40-B011-522CDD064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639801-61F0-6846-95A0-1BABF040C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984313-8931-FB49-9FF0-3130AD2E3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4F24E8-E234-6A48-83C3-DF83553DD5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F72087-3472-3345-B8AD-D9A062B48F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1EDC42-2355-404D-9501-BA7AAC638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3AC74-25EA-4944-B0B1-EEA14423C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C4E70F-92D2-4849-B5C4-30F477D06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193721-BDC4-3C47-A9EC-8F2D12D9AE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3F7407-ABCF-5E44-BC90-781F79A94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5A4560-1BBE-7A4B-ACBF-3E0F49245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B8BEF3-D9E2-754C-A9CC-2645BF966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C4EAB3-4FB7-CD49-95A9-E82799513A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175" y="63452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11F7A04A-0312-9346-AC7B-A55F849A26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181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1747FC6-CCE6-FC45-A139-92FB4D0563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3300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2" y="1690179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Haar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9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Computing Sum within a Rectangle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4114800" cy="4724400"/>
          </a:xfrm>
        </p:spPr>
        <p:txBody>
          <a:bodyPr/>
          <a:lstStyle/>
          <a:p>
            <a:r>
              <a:rPr lang="en-US" sz="2400"/>
              <a:t>Let A,B,C,D be the values of the integral image at the corners of a rectangle</a:t>
            </a:r>
          </a:p>
          <a:p>
            <a:r>
              <a:rPr lang="en-US" sz="2400"/>
              <a:t>Then the sum of original image values within the rectangle can be computed:</a:t>
            </a:r>
          </a:p>
          <a:p>
            <a:pPr lvl="1">
              <a:buFontTx/>
              <a:buNone/>
            </a:pPr>
            <a:r>
              <a:rPr lang="en-US"/>
              <a:t>   sum = A – B – C + D</a:t>
            </a:r>
          </a:p>
          <a:p>
            <a:r>
              <a:rPr lang="en-US" sz="2400"/>
              <a:t>Only 3 additions are required for any size of rectangle!</a:t>
            </a:r>
          </a:p>
          <a:p>
            <a:pPr lvl="1"/>
            <a:r>
              <a:rPr lang="en-US" sz="2000"/>
              <a:t>This is now used in many areas of computer vision</a:t>
            </a:r>
          </a:p>
          <a:p>
            <a:endParaRPr lang="en-US" sz="240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5334000" y="1524000"/>
            <a:ext cx="3429000" cy="327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6096000" y="2286000"/>
            <a:ext cx="1828800" cy="1219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5715000" y="1981200"/>
            <a:ext cx="4048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7932738" y="198120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5715000" y="3352800"/>
            <a:ext cx="4048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7993063" y="3276600"/>
            <a:ext cx="4048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09600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5334000"/>
          </a:xfrm>
        </p:spPr>
        <p:txBody>
          <a:bodyPr/>
          <a:lstStyle/>
          <a:p>
            <a:r>
              <a:rPr lang="en-US" sz="3200"/>
              <a:t>For each round of boosting:</a:t>
            </a:r>
          </a:p>
          <a:p>
            <a:pPr lvl="1"/>
            <a:r>
              <a:rPr lang="en-US"/>
              <a:t>Evaluate each rectangle filter on each example</a:t>
            </a:r>
          </a:p>
          <a:p>
            <a:pPr lvl="1"/>
            <a:r>
              <a:rPr lang="en-US"/>
              <a:t>Sort examples by filter values</a:t>
            </a:r>
          </a:p>
          <a:p>
            <a:pPr lvl="1"/>
            <a:r>
              <a:rPr lang="en-US"/>
              <a:t>Select best threshold for each filter (min </a:t>
            </a:r>
            <a:r>
              <a:rPr lang="en-US" i="1"/>
              <a:t>Z</a:t>
            </a:r>
            <a:r>
              <a:rPr lang="en-US"/>
              <a:t>)</a:t>
            </a:r>
          </a:p>
          <a:p>
            <a:pPr lvl="1"/>
            <a:r>
              <a:rPr lang="en-US"/>
              <a:t>Select best filter/threshold (= Feature) </a:t>
            </a:r>
          </a:p>
          <a:p>
            <a:pPr lvl="1"/>
            <a:r>
              <a:rPr lang="en-US"/>
              <a:t>Reweight examples</a:t>
            </a:r>
          </a:p>
          <a:p>
            <a:r>
              <a:rPr lang="en-US" sz="2400" i="1"/>
              <a:t>M</a:t>
            </a:r>
            <a:r>
              <a:rPr lang="en-US" sz="2400"/>
              <a:t> filters, </a:t>
            </a:r>
            <a:r>
              <a:rPr lang="en-US" sz="2400" i="1"/>
              <a:t>T</a:t>
            </a:r>
            <a:r>
              <a:rPr lang="en-US" sz="2400"/>
              <a:t> thresholds, </a:t>
            </a:r>
            <a:r>
              <a:rPr lang="en-US" sz="2400" i="1"/>
              <a:t>N</a:t>
            </a:r>
            <a:r>
              <a:rPr lang="en-US" sz="2400"/>
              <a:t> examples, </a:t>
            </a:r>
            <a:r>
              <a:rPr lang="en-US" sz="2400" i="1"/>
              <a:t>L</a:t>
            </a:r>
            <a:r>
              <a:rPr lang="en-US" sz="2400"/>
              <a:t> learning time</a:t>
            </a:r>
          </a:p>
          <a:p>
            <a:pPr lvl="1"/>
            <a:r>
              <a:rPr lang="en-US" i="1"/>
              <a:t>O( MT L(MTN) )  </a:t>
            </a:r>
            <a:r>
              <a:rPr lang="en-US"/>
              <a:t>Naïve Wrapper Method</a:t>
            </a:r>
            <a:endParaRPr lang="en-US" i="1"/>
          </a:p>
          <a:p>
            <a:pPr lvl="1"/>
            <a:r>
              <a:rPr lang="en-US" i="1"/>
              <a:t>O( MN )  Adaboost </a:t>
            </a:r>
            <a:r>
              <a:rPr lang="en-US"/>
              <a:t>feature selector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Haar Basis </a:t>
            </a:r>
          </a:p>
        </p:txBody>
      </p:sp>
      <p:pic>
        <p:nvPicPr>
          <p:cNvPr id="24065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19200"/>
            <a:ext cx="6324600" cy="4749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Haar * Faces  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95400"/>
            <a:ext cx="6324600" cy="47355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Classifier for Face Detection</a:t>
            </a:r>
          </a:p>
        </p:txBody>
      </p:sp>
      <p:pic>
        <p:nvPicPr>
          <p:cNvPr id="123907" name="Picture 3" descr="roc_curve200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075" y="2411413"/>
            <a:ext cx="5140325" cy="3905250"/>
          </a:xfrm>
          <a:prstGeom prst="rect">
            <a:avLst/>
          </a:prstGeom>
          <a:noFill/>
        </p:spPr>
      </p:pic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762000" y="4267200"/>
            <a:ext cx="3124200" cy="1952625"/>
            <a:chOff x="768" y="2928"/>
            <a:chExt cx="1536" cy="960"/>
          </a:xfrm>
        </p:grpSpPr>
        <p:pic>
          <p:nvPicPr>
            <p:cNvPr id="123909" name="Picture 5" descr="query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8" y="3437"/>
              <a:ext cx="480" cy="451"/>
            </a:xfrm>
            <a:prstGeom prst="rect">
              <a:avLst/>
            </a:prstGeom>
            <a:noFill/>
          </p:spPr>
        </p:pic>
        <p:pic>
          <p:nvPicPr>
            <p:cNvPr id="123910" name="Picture 6" descr="query-f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96" y="2928"/>
              <a:ext cx="480" cy="480"/>
            </a:xfrm>
            <a:prstGeom prst="rect">
              <a:avLst/>
            </a:prstGeom>
            <a:noFill/>
          </p:spPr>
        </p:pic>
        <p:pic>
          <p:nvPicPr>
            <p:cNvPr id="123911" name="Picture 7" descr="query-f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24" y="2928"/>
              <a:ext cx="480" cy="480"/>
            </a:xfrm>
            <a:prstGeom prst="rect">
              <a:avLst/>
            </a:prstGeom>
            <a:noFill/>
          </p:spPr>
        </p:pic>
        <p:pic>
          <p:nvPicPr>
            <p:cNvPr id="123912" name="Picture 8" descr="query-i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96" y="3408"/>
              <a:ext cx="480" cy="480"/>
            </a:xfrm>
            <a:prstGeom prst="rect">
              <a:avLst/>
            </a:prstGeom>
            <a:noFill/>
          </p:spPr>
        </p:pic>
        <p:pic>
          <p:nvPicPr>
            <p:cNvPr id="123913" name="Picture 9" descr="query-i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24" y="3408"/>
              <a:ext cx="480" cy="480"/>
            </a:xfrm>
            <a:prstGeom prst="rect">
              <a:avLst/>
            </a:prstGeom>
            <a:noFill/>
          </p:spPr>
        </p:pic>
      </p:grp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6216650"/>
            <a:ext cx="341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ROC curve for 200 feature classifier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533400" y="1371600"/>
            <a:ext cx="7121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A classifier with 200 rectangle features was learned using AdaBoost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95% correct detection on test set with 1 in 14084</a:t>
            </a:r>
          </a:p>
          <a:p>
            <a:pPr algn="l"/>
            <a:r>
              <a:rPr lang="en-US" sz="2000"/>
              <a:t>false positives.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Not quite competitive...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Fast Classifiers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486400" cy="4343400"/>
          </a:xfrm>
        </p:spPr>
        <p:txBody>
          <a:bodyPr/>
          <a:lstStyle/>
          <a:p>
            <a:r>
              <a:rPr lang="en-US"/>
              <a:t>Given a nested set of classifier hypothesis classes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Computational Risk Minimization</a:t>
            </a: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5943600" y="1981200"/>
            <a:ext cx="2984500" cy="2887663"/>
            <a:chOff x="3744" y="1248"/>
            <a:chExt cx="1880" cy="1819"/>
          </a:xfrm>
        </p:grpSpPr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4056" y="1616"/>
              <a:ext cx="1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vs</a:t>
              </a:r>
              <a:endParaRPr lang="en-US" sz="3200"/>
            </a:p>
          </p:txBody>
        </p:sp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4158" y="1616"/>
              <a:ext cx="3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false </a:t>
              </a:r>
              <a:endParaRPr lang="en-US" sz="3200"/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4454" y="1616"/>
              <a:ext cx="2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neg </a:t>
              </a:r>
              <a:endParaRPr lang="en-US" sz="3200"/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4649" y="1616"/>
              <a:ext cx="7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determined by</a:t>
              </a:r>
              <a:endParaRPr lang="en-US" sz="3200"/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775" y="1279"/>
              <a:ext cx="1849" cy="1788"/>
            </a:xfrm>
            <a:prstGeom prst="rect">
              <a:avLst/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744" y="1248"/>
              <a:ext cx="1842" cy="1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4143" y="1616"/>
              <a:ext cx="1412" cy="132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4527" y="1279"/>
              <a:ext cx="52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4573" y="1302"/>
              <a:ext cx="4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% False Pos</a:t>
              </a:r>
              <a:endParaRPr lang="en-US" sz="3200"/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 rot="16200000">
              <a:off x="3611" y="2248"/>
              <a:ext cx="4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% Detection</a:t>
              </a:r>
              <a:endParaRPr lang="en-US" sz="3200"/>
            </a:p>
          </p:txBody>
        </p:sp>
        <p:sp>
          <p:nvSpPr>
            <p:cNvPr id="124943" name="Rectangle 15"/>
            <p:cNvSpPr>
              <a:spLocks noChangeArrowheads="1"/>
            </p:cNvSpPr>
            <p:nvPr/>
          </p:nvSpPr>
          <p:spPr bwMode="auto">
            <a:xfrm>
              <a:off x="4673" y="2076"/>
              <a:ext cx="77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44" name="Rectangle 16"/>
            <p:cNvSpPr>
              <a:spLocks noChangeArrowheads="1"/>
            </p:cNvSpPr>
            <p:nvPr/>
          </p:nvSpPr>
          <p:spPr bwMode="auto">
            <a:xfrm>
              <a:off x="4143" y="1462"/>
              <a:ext cx="138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4226" y="1486"/>
              <a:ext cx="9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0                                       </a:t>
              </a:r>
              <a:endParaRPr lang="en-US" sz="3200"/>
            </a:p>
          </p:txBody>
        </p: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5234" y="1486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    </a:t>
              </a:r>
              <a:endParaRPr lang="en-US" sz="3200"/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5372" y="1486"/>
              <a:ext cx="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 50</a:t>
              </a:r>
              <a:endParaRPr lang="en-US" sz="3200"/>
            </a:p>
          </p:txBody>
        </p:sp>
        <p:sp>
          <p:nvSpPr>
            <p:cNvPr id="124948" name="Rectangle 20"/>
            <p:cNvSpPr>
              <a:spLocks noChangeArrowheads="1"/>
            </p:cNvSpPr>
            <p:nvPr/>
          </p:nvSpPr>
          <p:spPr bwMode="auto">
            <a:xfrm rot="16200000">
              <a:off x="3444" y="2195"/>
              <a:ext cx="120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50                                        100</a:t>
              </a:r>
              <a:endParaRPr lang="en-US" sz="3200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4224" y="1680"/>
              <a:ext cx="96" cy="9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</p:grpSp>
      <p:grpSp>
        <p:nvGrpSpPr>
          <p:cNvPr id="124950" name="Group 22"/>
          <p:cNvGrpSpPr>
            <a:grpSpLocks/>
          </p:cNvGrpSpPr>
          <p:nvPr/>
        </p:nvGrpSpPr>
        <p:grpSpPr bwMode="auto">
          <a:xfrm>
            <a:off x="914400" y="5305425"/>
            <a:ext cx="6934200" cy="1323975"/>
            <a:chOff x="384" y="3371"/>
            <a:chExt cx="4368" cy="834"/>
          </a:xfrm>
        </p:grpSpPr>
        <p:sp>
          <p:nvSpPr>
            <p:cNvPr id="124951" name="Text Box 23"/>
            <p:cNvSpPr txBox="1">
              <a:spLocks noChangeArrowheads="1"/>
            </p:cNvSpPr>
            <p:nvPr/>
          </p:nvSpPr>
          <p:spPr bwMode="auto">
            <a:xfrm>
              <a:off x="4268" y="3504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/>
                <a:t>FACE</a:t>
              </a:r>
            </a:p>
          </p:txBody>
        </p:sp>
        <p:sp>
          <p:nvSpPr>
            <p:cNvPr id="124952" name="Text Box 24"/>
            <p:cNvSpPr txBox="1">
              <a:spLocks noChangeArrowheads="1"/>
            </p:cNvSpPr>
            <p:nvPr/>
          </p:nvSpPr>
          <p:spPr bwMode="auto">
            <a:xfrm>
              <a:off x="384" y="3456"/>
              <a:ext cx="86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/>
                <a:t>IMAGE</a:t>
              </a:r>
            </a:p>
            <a:p>
              <a:pPr algn="l"/>
              <a:r>
                <a:rPr lang="en-US" sz="1400"/>
                <a:t>SUB-WINDOW</a:t>
              </a:r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1200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grpSp>
          <p:nvGrpSpPr>
            <p:cNvPr id="124954" name="Group 26"/>
            <p:cNvGrpSpPr>
              <a:grpSpLocks/>
            </p:cNvGrpSpPr>
            <p:nvPr/>
          </p:nvGrpSpPr>
          <p:grpSpPr bwMode="auto">
            <a:xfrm>
              <a:off x="1513" y="3408"/>
              <a:ext cx="854" cy="797"/>
              <a:chOff x="1513" y="3408"/>
              <a:chExt cx="854" cy="797"/>
            </a:xfrm>
          </p:grpSpPr>
          <p:sp>
            <p:nvSpPr>
              <p:cNvPr id="124955" name="Oval 27"/>
              <p:cNvSpPr>
                <a:spLocks noChangeArrowheads="1"/>
              </p:cNvSpPr>
              <p:nvPr/>
            </p:nvSpPr>
            <p:spPr bwMode="auto">
              <a:xfrm>
                <a:off x="1556" y="3471"/>
                <a:ext cx="480" cy="288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24956" name="Text Box 28"/>
              <p:cNvSpPr txBox="1">
                <a:spLocks noChangeArrowheads="1"/>
              </p:cNvSpPr>
              <p:nvPr/>
            </p:nvSpPr>
            <p:spPr bwMode="auto">
              <a:xfrm>
                <a:off x="1523" y="3525"/>
                <a:ext cx="55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/>
                  <a:t>Classifier 1</a:t>
                </a:r>
              </a:p>
            </p:txBody>
          </p:sp>
          <p:sp>
            <p:nvSpPr>
              <p:cNvPr id="124957" name="Line 29"/>
              <p:cNvSpPr>
                <a:spLocks noChangeShapeType="1"/>
              </p:cNvSpPr>
              <p:nvPr/>
            </p:nvSpPr>
            <p:spPr bwMode="auto">
              <a:xfrm>
                <a:off x="2079" y="36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24958" name="Line 30"/>
              <p:cNvSpPr>
                <a:spLocks noChangeShapeType="1"/>
              </p:cNvSpPr>
              <p:nvPr/>
            </p:nvSpPr>
            <p:spPr bwMode="auto">
              <a:xfrm>
                <a:off x="1794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24959" name="Text Box 31"/>
              <p:cNvSpPr txBox="1">
                <a:spLocks noChangeArrowheads="1"/>
              </p:cNvSpPr>
              <p:nvPr/>
            </p:nvSpPr>
            <p:spPr bwMode="auto">
              <a:xfrm>
                <a:off x="1784" y="3813"/>
                <a:ext cx="1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 b="1"/>
                  <a:t>F</a:t>
                </a:r>
              </a:p>
            </p:txBody>
          </p:sp>
          <p:sp>
            <p:nvSpPr>
              <p:cNvPr id="124960" name="Text Box 32"/>
              <p:cNvSpPr txBox="1">
                <a:spLocks noChangeArrowheads="1"/>
              </p:cNvSpPr>
              <p:nvPr/>
            </p:nvSpPr>
            <p:spPr bwMode="auto">
              <a:xfrm>
                <a:off x="2130" y="3408"/>
                <a:ext cx="1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 b="1"/>
                  <a:t>T</a:t>
                </a:r>
              </a:p>
            </p:txBody>
          </p:sp>
          <p:sp>
            <p:nvSpPr>
              <p:cNvPr id="124961" name="Text Box 33"/>
              <p:cNvSpPr txBox="1">
                <a:spLocks noChangeArrowheads="1"/>
              </p:cNvSpPr>
              <p:nvPr/>
            </p:nvSpPr>
            <p:spPr bwMode="auto">
              <a:xfrm>
                <a:off x="1513" y="4032"/>
                <a:ext cx="6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/>
                  <a:t>NON-FACE</a:t>
                </a:r>
              </a:p>
            </p:txBody>
          </p:sp>
        </p:grpSp>
        <p:sp>
          <p:nvSpPr>
            <p:cNvPr id="124962" name="Oval 34"/>
            <p:cNvSpPr>
              <a:spLocks noChangeArrowheads="1"/>
            </p:cNvSpPr>
            <p:nvPr/>
          </p:nvSpPr>
          <p:spPr bwMode="auto">
            <a:xfrm>
              <a:off x="3265" y="3371"/>
              <a:ext cx="659" cy="459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3319" y="3503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/>
                <a:t>Classifier 3</a:t>
              </a: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>
              <a:off x="3930" y="359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65" name="Text Box 37"/>
            <p:cNvSpPr txBox="1">
              <a:spLocks noChangeArrowheads="1"/>
            </p:cNvSpPr>
            <p:nvPr/>
          </p:nvSpPr>
          <p:spPr bwMode="auto">
            <a:xfrm>
              <a:off x="3978" y="3407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T</a:t>
              </a:r>
            </a:p>
          </p:txBody>
        </p:sp>
        <p:sp>
          <p:nvSpPr>
            <p:cNvPr id="124966" name="Line 38"/>
            <p:cNvSpPr>
              <a:spLocks noChangeShapeType="1"/>
            </p:cNvSpPr>
            <p:nvPr/>
          </p:nvSpPr>
          <p:spPr bwMode="auto">
            <a:xfrm>
              <a:off x="3585" y="381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67" name="Text Box 39"/>
            <p:cNvSpPr txBox="1">
              <a:spLocks noChangeArrowheads="1"/>
            </p:cNvSpPr>
            <p:nvPr/>
          </p:nvSpPr>
          <p:spPr bwMode="auto">
            <a:xfrm>
              <a:off x="3575" y="3791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F</a:t>
              </a:r>
            </a:p>
          </p:txBody>
        </p:sp>
        <p:sp>
          <p:nvSpPr>
            <p:cNvPr id="124968" name="Text Box 40"/>
            <p:cNvSpPr txBox="1">
              <a:spLocks noChangeArrowheads="1"/>
            </p:cNvSpPr>
            <p:nvPr/>
          </p:nvSpPr>
          <p:spPr bwMode="auto">
            <a:xfrm>
              <a:off x="3304" y="4010"/>
              <a:ext cx="6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/>
                <a:t>NON-FACE</a:t>
              </a:r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>
              <a:off x="2077" y="359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1792" y="38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71" name="Text Box 43"/>
            <p:cNvSpPr txBox="1">
              <a:spLocks noChangeArrowheads="1"/>
            </p:cNvSpPr>
            <p:nvPr/>
          </p:nvSpPr>
          <p:spPr bwMode="auto">
            <a:xfrm>
              <a:off x="1782" y="3812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F</a:t>
              </a:r>
            </a:p>
          </p:txBody>
        </p:sp>
        <p:sp>
          <p:nvSpPr>
            <p:cNvPr id="124972" name="Text Box 44"/>
            <p:cNvSpPr txBox="1">
              <a:spLocks noChangeArrowheads="1"/>
            </p:cNvSpPr>
            <p:nvPr/>
          </p:nvSpPr>
          <p:spPr bwMode="auto">
            <a:xfrm>
              <a:off x="2128" y="3407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T</a:t>
              </a:r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1511" y="4031"/>
              <a:ext cx="6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/>
                <a:t>NON-FACE</a:t>
              </a:r>
            </a:p>
          </p:txBody>
        </p:sp>
        <p:sp>
          <p:nvSpPr>
            <p:cNvPr id="124974" name="Oval 46"/>
            <p:cNvSpPr>
              <a:spLocks noChangeArrowheads="1"/>
            </p:cNvSpPr>
            <p:nvPr/>
          </p:nvSpPr>
          <p:spPr bwMode="auto">
            <a:xfrm>
              <a:off x="2386" y="3392"/>
              <a:ext cx="611" cy="411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2398" y="3503"/>
              <a:ext cx="5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/>
                <a:t>Classifier 2</a:t>
              </a:r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>
              <a:off x="2974" y="359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77" name="Text Box 49"/>
            <p:cNvSpPr txBox="1">
              <a:spLocks noChangeArrowheads="1"/>
            </p:cNvSpPr>
            <p:nvPr/>
          </p:nvSpPr>
          <p:spPr bwMode="auto">
            <a:xfrm>
              <a:off x="3022" y="3407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T</a:t>
              </a:r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2679" y="381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24979" name="Text Box 51"/>
            <p:cNvSpPr txBox="1">
              <a:spLocks noChangeArrowheads="1"/>
            </p:cNvSpPr>
            <p:nvPr/>
          </p:nvSpPr>
          <p:spPr bwMode="auto">
            <a:xfrm>
              <a:off x="2669" y="3791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/>
                <a:t>F</a:t>
              </a:r>
            </a:p>
          </p:txBody>
        </p:sp>
        <p:sp>
          <p:nvSpPr>
            <p:cNvPr id="124980" name="Text Box 52"/>
            <p:cNvSpPr txBox="1">
              <a:spLocks noChangeArrowheads="1"/>
            </p:cNvSpPr>
            <p:nvPr/>
          </p:nvSpPr>
          <p:spPr bwMode="auto">
            <a:xfrm>
              <a:off x="2398" y="4010"/>
              <a:ext cx="6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/>
                <a:t>NON-FACE</a:t>
              </a:r>
            </a:p>
          </p:txBody>
        </p:sp>
      </p:grpSp>
      <p:sp>
        <p:nvSpPr>
          <p:cNvPr id="124981" name="Freeform 53"/>
          <p:cNvSpPr>
            <a:spLocks/>
          </p:cNvSpPr>
          <p:nvPr/>
        </p:nvSpPr>
        <p:spPr bwMode="auto">
          <a:xfrm>
            <a:off x="6621463" y="2563813"/>
            <a:ext cx="2143125" cy="20447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48" y="528"/>
              </a:cxn>
              <a:cxn ang="0">
                <a:pos x="288" y="240"/>
              </a:cxn>
              <a:cxn ang="0">
                <a:pos x="624" y="48"/>
              </a:cxn>
              <a:cxn ang="0">
                <a:pos x="1056" y="0"/>
              </a:cxn>
            </a:cxnLst>
            <a:rect l="0" t="0" r="r" b="b"/>
            <a:pathLst>
              <a:path w="1056" h="1008">
                <a:moveTo>
                  <a:pt x="0" y="1008"/>
                </a:moveTo>
                <a:cubicBezTo>
                  <a:pt x="0" y="832"/>
                  <a:pt x="0" y="656"/>
                  <a:pt x="48" y="528"/>
                </a:cubicBezTo>
                <a:cubicBezTo>
                  <a:pt x="96" y="400"/>
                  <a:pt x="192" y="320"/>
                  <a:pt x="288" y="240"/>
                </a:cubicBezTo>
                <a:cubicBezTo>
                  <a:pt x="384" y="160"/>
                  <a:pt x="496" y="88"/>
                  <a:pt x="624" y="48"/>
                </a:cubicBezTo>
                <a:cubicBezTo>
                  <a:pt x="752" y="8"/>
                  <a:pt x="904" y="4"/>
                  <a:pt x="105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24982" name="Oval 54"/>
          <p:cNvSpPr>
            <a:spLocks noChangeArrowheads="1"/>
          </p:cNvSpPr>
          <p:nvPr/>
        </p:nvSpPr>
        <p:spPr bwMode="auto">
          <a:xfrm>
            <a:off x="2514600" y="3276600"/>
            <a:ext cx="457200" cy="4572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24983" name="Freeform 55"/>
          <p:cNvSpPr>
            <a:spLocks/>
          </p:cNvSpPr>
          <p:nvPr/>
        </p:nvSpPr>
        <p:spPr bwMode="auto">
          <a:xfrm>
            <a:off x="6581775" y="2536825"/>
            <a:ext cx="2197100" cy="2128838"/>
          </a:xfrm>
          <a:custGeom>
            <a:avLst/>
            <a:gdLst/>
            <a:ahLst/>
            <a:cxnLst>
              <a:cxn ang="0">
                <a:pos x="35" y="1821"/>
              </a:cxn>
              <a:cxn ang="0">
                <a:pos x="45" y="983"/>
              </a:cxn>
              <a:cxn ang="0">
                <a:pos x="305" y="298"/>
              </a:cxn>
              <a:cxn ang="0">
                <a:pos x="834" y="44"/>
              </a:cxn>
              <a:cxn ang="0">
                <a:pos x="1879" y="34"/>
              </a:cxn>
            </a:cxnLst>
            <a:rect l="0" t="0" r="r" b="b"/>
            <a:pathLst>
              <a:path w="1879" h="1821">
                <a:moveTo>
                  <a:pt x="35" y="1821"/>
                </a:moveTo>
                <a:cubicBezTo>
                  <a:pt x="36" y="1682"/>
                  <a:pt x="0" y="1236"/>
                  <a:pt x="45" y="983"/>
                </a:cubicBezTo>
                <a:cubicBezTo>
                  <a:pt x="90" y="730"/>
                  <a:pt x="174" y="454"/>
                  <a:pt x="305" y="298"/>
                </a:cubicBezTo>
                <a:cubicBezTo>
                  <a:pt x="436" y="142"/>
                  <a:pt x="572" y="88"/>
                  <a:pt x="834" y="44"/>
                </a:cubicBezTo>
                <a:cubicBezTo>
                  <a:pt x="1096" y="0"/>
                  <a:pt x="1661" y="36"/>
                  <a:pt x="1879" y="34"/>
                </a:cubicBezTo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24984" name="Oval 56"/>
          <p:cNvSpPr>
            <a:spLocks noChangeArrowheads="1"/>
          </p:cNvSpPr>
          <p:nvPr/>
        </p:nvSpPr>
        <p:spPr bwMode="auto">
          <a:xfrm>
            <a:off x="1981200" y="2819400"/>
            <a:ext cx="1524000" cy="12954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24985" name="Freeform 57"/>
          <p:cNvSpPr>
            <a:spLocks/>
          </p:cNvSpPr>
          <p:nvPr/>
        </p:nvSpPr>
        <p:spPr bwMode="auto">
          <a:xfrm>
            <a:off x="6546850" y="2565400"/>
            <a:ext cx="2284413" cy="2108200"/>
          </a:xfrm>
          <a:custGeom>
            <a:avLst/>
            <a:gdLst/>
            <a:ahLst/>
            <a:cxnLst>
              <a:cxn ang="0">
                <a:pos x="36" y="1803"/>
              </a:cxn>
              <a:cxn ang="0">
                <a:pos x="31" y="750"/>
              </a:cxn>
              <a:cxn ang="0">
                <a:pos x="222" y="152"/>
              </a:cxn>
              <a:cxn ang="0">
                <a:pos x="558" y="9"/>
              </a:cxn>
              <a:cxn ang="0">
                <a:pos x="1953" y="11"/>
              </a:cxn>
            </a:cxnLst>
            <a:rect l="0" t="0" r="r" b="b"/>
            <a:pathLst>
              <a:path w="1953" h="1803">
                <a:moveTo>
                  <a:pt x="36" y="1803"/>
                </a:moveTo>
                <a:cubicBezTo>
                  <a:pt x="57" y="1408"/>
                  <a:pt x="14" y="1045"/>
                  <a:pt x="31" y="750"/>
                </a:cubicBezTo>
                <a:cubicBezTo>
                  <a:pt x="0" y="478"/>
                  <a:pt x="108" y="266"/>
                  <a:pt x="222" y="152"/>
                </a:cubicBezTo>
                <a:cubicBezTo>
                  <a:pt x="336" y="37"/>
                  <a:pt x="277" y="61"/>
                  <a:pt x="558" y="9"/>
                </a:cubicBezTo>
                <a:cubicBezTo>
                  <a:pt x="861" y="0"/>
                  <a:pt x="1755" y="22"/>
                  <a:pt x="1953" y="11"/>
                </a:cubicBezTo>
              </a:path>
            </a:pathLst>
          </a:custGeom>
          <a:noFill/>
          <a:ln w="28575" cap="flat" cmpd="sng">
            <a:solidFill>
              <a:srgbClr val="FF0F0F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4986" name="Oval 58"/>
          <p:cNvSpPr>
            <a:spLocks noChangeArrowheads="1"/>
          </p:cNvSpPr>
          <p:nvPr/>
        </p:nvSpPr>
        <p:spPr bwMode="auto">
          <a:xfrm>
            <a:off x="1371600" y="2667000"/>
            <a:ext cx="2819400" cy="1905000"/>
          </a:xfrm>
          <a:prstGeom prst="ellipse">
            <a:avLst/>
          </a:prstGeom>
          <a:noFill/>
          <a:ln w="28575">
            <a:solidFill>
              <a:srgbClr val="FF0F0F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24987" name="Line 59"/>
          <p:cNvSpPr>
            <a:spLocks noChangeShapeType="1"/>
          </p:cNvSpPr>
          <p:nvPr/>
        </p:nvSpPr>
        <p:spPr bwMode="auto">
          <a:xfrm>
            <a:off x="6553200" y="2743200"/>
            <a:ext cx="1447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1" grpId="0" animBg="1"/>
      <p:bldP spid="124983" grpId="0" animBg="1"/>
      <p:bldP spid="124985" grpId="0" animBg="1"/>
      <p:bldP spid="1249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Cascaded Classifier</a:t>
            </a:r>
          </a:p>
        </p:txBody>
      </p:sp>
      <p:sp>
        <p:nvSpPr>
          <p:cNvPr id="126979" name="Oval 3"/>
          <p:cNvSpPr>
            <a:spLocks noChangeArrowheads="1"/>
          </p:cNvSpPr>
          <p:nvPr/>
        </p:nvSpPr>
        <p:spPr bwMode="auto">
          <a:xfrm>
            <a:off x="2438400" y="1600200"/>
            <a:ext cx="838200" cy="5334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446338" y="1709738"/>
            <a:ext cx="7572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 Feature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3830638" y="1566863"/>
            <a:ext cx="838200" cy="5334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810000" y="1676400"/>
            <a:ext cx="815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5 Features</a:t>
            </a: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33528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2895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2879725" y="2166938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F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429000" y="1524000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50%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5202238" y="1566863"/>
            <a:ext cx="838200" cy="5334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5181600" y="1676400"/>
            <a:ext cx="892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20 Features</a:t>
            </a:r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47244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4800600" y="1524000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20%</a:t>
            </a:r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60960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6172200" y="1524000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2%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705600" y="16906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/>
              <a:t>FACE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2449513" y="2514600"/>
            <a:ext cx="952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NON-FACE</a:t>
            </a: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4256088" y="2176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240213" y="21336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F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810000" y="2481263"/>
            <a:ext cx="952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NON-FACE</a:t>
            </a:r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5638800" y="21764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5622925" y="21336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F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5192713" y="2481263"/>
            <a:ext cx="952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NON-FACE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09600" y="1600200"/>
            <a:ext cx="13700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IMAGE</a:t>
            </a:r>
          </a:p>
          <a:p>
            <a:pPr algn="l"/>
            <a:r>
              <a:rPr lang="en-US" sz="1400"/>
              <a:t>SUB-WINDOW</a:t>
            </a:r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19050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700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838200" y="2933700"/>
            <a:ext cx="7772400" cy="3238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1 feature classifier achieves 100% detection rate and about 50% false positive rate.</a:t>
            </a:r>
          </a:p>
          <a:p>
            <a:pPr>
              <a:lnSpc>
                <a:spcPct val="90000"/>
              </a:lnSpc>
            </a:pPr>
            <a:r>
              <a:rPr lang="en-US"/>
              <a:t>A 5 feature classifier achieves 100% detection rate and 40% false positive rate (20% cumulative)</a:t>
            </a:r>
          </a:p>
          <a:p>
            <a:pPr lvl="1">
              <a:lnSpc>
                <a:spcPct val="90000"/>
              </a:lnSpc>
            </a:pPr>
            <a:r>
              <a:rPr lang="en-US"/>
              <a:t>using data from previous stage. </a:t>
            </a:r>
          </a:p>
          <a:p>
            <a:pPr>
              <a:lnSpc>
                <a:spcPct val="90000"/>
              </a:lnSpc>
            </a:pPr>
            <a:r>
              <a:rPr lang="en-US"/>
              <a:t>A 20 feature classifier achieve 100% detection rate with 10% false positive rate (2% cumulative)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of Face Detector on Test Images</a:t>
            </a:r>
          </a:p>
        </p:txBody>
      </p:sp>
      <p:pic>
        <p:nvPicPr>
          <p:cNvPr id="130051" name="Picture 3" descr="oksana1-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00200"/>
            <a:ext cx="1579563" cy="2438400"/>
          </a:xfrm>
          <a:prstGeom prst="rect">
            <a:avLst/>
          </a:prstGeom>
          <a:noFill/>
        </p:spPr>
      </p:pic>
      <p:pic>
        <p:nvPicPr>
          <p:cNvPr id="130052" name="Picture 4" descr="judybats-o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00200"/>
            <a:ext cx="2286000" cy="2182813"/>
          </a:xfrm>
          <a:prstGeom prst="rect">
            <a:avLst/>
          </a:prstGeom>
          <a:noFill/>
        </p:spPr>
      </p:pic>
      <p:pic>
        <p:nvPicPr>
          <p:cNvPr id="130053" name="Picture 5" descr="newsradio-ou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114800"/>
            <a:ext cx="2514600" cy="2514600"/>
          </a:xfrm>
          <a:prstGeom prst="rect">
            <a:avLst/>
          </a:prstGeom>
          <a:noFill/>
        </p:spPr>
      </p:pic>
      <p:pic>
        <p:nvPicPr>
          <p:cNvPr id="130054" name="Picture 6" descr="me-ou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922463"/>
            <a:ext cx="2017713" cy="1506537"/>
          </a:xfrm>
          <a:prstGeom prst="rect">
            <a:avLst/>
          </a:prstGeom>
          <a:noFill/>
        </p:spPr>
      </p:pic>
      <p:pic>
        <p:nvPicPr>
          <p:cNvPr id="130055" name="Picture 7" descr="rehg-thanksgiving-ou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57600" y="3844925"/>
            <a:ext cx="4191000" cy="286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other “Face” Tasks </a:t>
            </a:r>
          </a:p>
        </p:txBody>
      </p:sp>
      <p:pic>
        <p:nvPicPr>
          <p:cNvPr id="131075" name="Picture 3" descr="debug000002"/>
          <p:cNvPicPr>
            <a:picLocks noChangeAspect="1" noChangeArrowheads="1"/>
          </p:cNvPicPr>
          <p:nvPr/>
        </p:nvPicPr>
        <p:blipFill>
          <a:blip r:embed="rId3"/>
          <a:srcRect t="2579"/>
          <a:stretch>
            <a:fillRect/>
          </a:stretch>
        </p:blipFill>
        <p:spPr bwMode="auto">
          <a:xfrm>
            <a:off x="685800" y="990600"/>
            <a:ext cx="3252788" cy="2376488"/>
          </a:xfrm>
          <a:prstGeom prst="rect">
            <a:avLst/>
          </a:prstGeom>
          <a:noFill/>
        </p:spPr>
      </p:pic>
      <p:pic>
        <p:nvPicPr>
          <p:cNvPr id="131076" name="Picture 4" descr="ge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343400"/>
            <a:ext cx="5848350" cy="2238375"/>
          </a:xfrm>
          <a:prstGeom prst="rect">
            <a:avLst/>
          </a:prstGeom>
          <a:noFill/>
        </p:spPr>
      </p:pic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81000" y="3581400"/>
            <a:ext cx="3511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Facial Feature Localization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6200" y="4876800"/>
            <a:ext cx="1841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Demographic</a:t>
            </a:r>
          </a:p>
          <a:p>
            <a:pPr algn="l"/>
            <a:r>
              <a:rPr lang="en-US"/>
              <a:t>Analysis</a:t>
            </a:r>
          </a:p>
        </p:txBody>
      </p:sp>
      <p:pic>
        <p:nvPicPr>
          <p:cNvPr id="131079" name="Picture 7" descr="four"/>
          <p:cNvPicPr>
            <a:picLocks noChangeAspect="1" noChangeArrowheads="1"/>
          </p:cNvPicPr>
          <p:nvPr/>
        </p:nvPicPr>
        <p:blipFill>
          <a:blip r:embed="rId5"/>
          <a:srcRect b="27486"/>
          <a:stretch>
            <a:fillRect/>
          </a:stretch>
        </p:blipFill>
        <p:spPr bwMode="auto">
          <a:xfrm>
            <a:off x="4648200" y="914400"/>
            <a:ext cx="4229100" cy="2362200"/>
          </a:xfrm>
          <a:prstGeom prst="rect">
            <a:avLst/>
          </a:prstGeom>
          <a:noFill/>
        </p:spPr>
      </p:pic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410200" y="3505200"/>
            <a:ext cx="23479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Profile Detection 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5524500" y="1547813"/>
            <a:ext cx="457200" cy="457200"/>
          </a:xfrm>
          <a:prstGeom prst="rect">
            <a:avLst/>
          </a:prstGeom>
          <a:noFill/>
          <a:ln w="38100">
            <a:solidFill>
              <a:srgbClr val="FF0F0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5967413" y="1385888"/>
            <a:ext cx="457200" cy="457200"/>
          </a:xfrm>
          <a:prstGeom prst="rect">
            <a:avLst/>
          </a:prstGeom>
          <a:noFill/>
          <a:ln w="38100">
            <a:solidFill>
              <a:srgbClr val="FF0F0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7024688" y="1938338"/>
            <a:ext cx="381000" cy="381000"/>
          </a:xfrm>
          <a:prstGeom prst="rect">
            <a:avLst/>
          </a:prstGeom>
          <a:noFill/>
          <a:ln w="38100">
            <a:solidFill>
              <a:srgbClr val="FF0F0F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8010525" y="1804988"/>
            <a:ext cx="304800" cy="304800"/>
          </a:xfrm>
          <a:prstGeom prst="rect">
            <a:avLst/>
          </a:prstGeom>
          <a:noFill/>
          <a:ln w="38100">
            <a:solidFill>
              <a:srgbClr val="FF0F0F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Localization Features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Learned features reflect the task</a:t>
            </a:r>
          </a:p>
        </p:txBody>
      </p:sp>
      <p:pic>
        <p:nvPicPr>
          <p:cNvPr id="133124" name="Picture 4" descr="lefteye"/>
          <p:cNvPicPr>
            <a:picLocks noChangeAspect="1" noChangeArrowheads="1"/>
          </p:cNvPicPr>
          <p:nvPr/>
        </p:nvPicPr>
        <p:blipFill>
          <a:blip r:embed="rId3"/>
          <a:srcRect b="61111"/>
          <a:stretch>
            <a:fillRect/>
          </a:stretch>
        </p:blipFill>
        <p:spPr bwMode="auto">
          <a:xfrm>
            <a:off x="704850" y="3962400"/>
            <a:ext cx="3886200" cy="1890713"/>
          </a:xfrm>
          <a:prstGeom prst="rect">
            <a:avLst/>
          </a:prstGeom>
          <a:noFill/>
        </p:spPr>
      </p:pic>
      <p:pic>
        <p:nvPicPr>
          <p:cNvPr id="133125" name="Picture 5" descr="eye"/>
          <p:cNvPicPr>
            <a:picLocks noChangeAspect="1" noChangeArrowheads="1"/>
          </p:cNvPicPr>
          <p:nvPr/>
        </p:nvPicPr>
        <p:blipFill>
          <a:blip r:embed="rId4"/>
          <a:srcRect r="20909"/>
          <a:stretch>
            <a:fillRect/>
          </a:stretch>
        </p:blipFill>
        <p:spPr bwMode="auto">
          <a:xfrm>
            <a:off x="685800" y="1752600"/>
            <a:ext cx="7848600" cy="190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b="1" i="0"/>
              <a:t>The Viola/Jones Face Detector</a:t>
            </a:r>
            <a:br>
              <a:rPr lang="en-US" sz="2800" b="1" i="0"/>
            </a:br>
            <a:r>
              <a:rPr lang="en-US" sz="2800" b="1" i="0"/>
              <a:t> (2001)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0" y="6172200"/>
            <a:ext cx="3200400" cy="533400"/>
          </a:xfrm>
        </p:spPr>
        <p:txBody>
          <a:bodyPr/>
          <a:lstStyle/>
          <a:p>
            <a:r>
              <a:rPr lang="en-US" sz="1400"/>
              <a:t>(Most slides from Paul Viola)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723900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charset="2"/>
              <a:buChar char="Ø"/>
            </a:pPr>
            <a:r>
              <a:rPr lang="en-US"/>
              <a:t>A widely used method for real-time object detection.  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Ø"/>
            </a:pPr>
            <a:r>
              <a:rPr lang="en-US"/>
              <a:t>Training is slow, but detection is very fast.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 Detection</a:t>
            </a:r>
          </a:p>
        </p:txBody>
      </p:sp>
      <p:pic>
        <p:nvPicPr>
          <p:cNvPr id="134147" name="Picture 3" descr="fdr-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17925"/>
            <a:ext cx="4343400" cy="2606675"/>
          </a:xfrm>
          <a:prstGeom prst="rect">
            <a:avLst/>
          </a:prstGeom>
          <a:noFill/>
        </p:spPr>
      </p:pic>
      <p:pic>
        <p:nvPicPr>
          <p:cNvPr id="134148" name="Picture 4" descr="fdr-right-out"/>
          <p:cNvPicPr>
            <a:picLocks noChangeAspect="1" noChangeArrowheads="1"/>
          </p:cNvPicPr>
          <p:nvPr/>
        </p:nvPicPr>
        <p:blipFill>
          <a:blip r:embed="rId4"/>
          <a:srcRect r="63158"/>
          <a:stretch>
            <a:fillRect/>
          </a:stretch>
        </p:blipFill>
        <p:spPr bwMode="auto">
          <a:xfrm>
            <a:off x="304800" y="3717925"/>
            <a:ext cx="1600200" cy="2606675"/>
          </a:xfrm>
          <a:prstGeom prst="rect">
            <a:avLst/>
          </a:prstGeom>
          <a:noFill/>
        </p:spPr>
      </p:pic>
      <p:pic>
        <p:nvPicPr>
          <p:cNvPr id="134149" name="Picture 5" descr="oly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722438"/>
            <a:ext cx="3543300" cy="4525962"/>
          </a:xfrm>
          <a:prstGeom prst="rect">
            <a:avLst/>
          </a:prstGeom>
          <a:noFill/>
        </p:spPr>
      </p:pic>
      <p:pic>
        <p:nvPicPr>
          <p:cNvPr id="134150" name="Picture 6" descr="examples"/>
          <p:cNvPicPr>
            <a:picLocks noChangeAspect="1" noChangeArrowheads="1"/>
          </p:cNvPicPr>
          <p:nvPr/>
        </p:nvPicPr>
        <p:blipFill>
          <a:blip r:embed="rId6"/>
          <a:srcRect r="45978" b="21851"/>
          <a:stretch>
            <a:fillRect/>
          </a:stretch>
        </p:blipFill>
        <p:spPr bwMode="auto">
          <a:xfrm>
            <a:off x="990600" y="1066800"/>
            <a:ext cx="2819400" cy="227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 Features </a:t>
            </a:r>
          </a:p>
        </p:txBody>
      </p:sp>
      <p:pic>
        <p:nvPicPr>
          <p:cNvPr id="136195" name="Picture 3" descr="examples"/>
          <p:cNvPicPr>
            <a:picLocks noChangeAspect="1" noChangeArrowheads="1"/>
          </p:cNvPicPr>
          <p:nvPr/>
        </p:nvPicPr>
        <p:blipFill>
          <a:blip r:embed="rId3"/>
          <a:srcRect r="45978" b="3342"/>
          <a:stretch>
            <a:fillRect/>
          </a:stretch>
        </p:blipFill>
        <p:spPr bwMode="auto">
          <a:xfrm>
            <a:off x="609600" y="1447800"/>
            <a:ext cx="3581400" cy="3581400"/>
          </a:xfrm>
          <a:prstGeom prst="rect">
            <a:avLst/>
          </a:prstGeom>
          <a:noFill/>
        </p:spPr>
      </p:pic>
      <p:pic>
        <p:nvPicPr>
          <p:cNvPr id="136196" name="Picture 4" descr="features"/>
          <p:cNvPicPr>
            <a:picLocks noChangeAspect="1" noChangeArrowheads="1"/>
          </p:cNvPicPr>
          <p:nvPr/>
        </p:nvPicPr>
        <p:blipFill>
          <a:blip r:embed="rId4"/>
          <a:srcRect b="20667"/>
          <a:stretch>
            <a:fillRect/>
          </a:stretch>
        </p:blipFill>
        <p:spPr bwMode="auto">
          <a:xfrm>
            <a:off x="4419600" y="1447800"/>
            <a:ext cx="3733800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Review: Colour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/>
              <a:t>Spectrum of illuminant and surface</a:t>
            </a:r>
          </a:p>
          <a:p>
            <a:r>
              <a:rPr lang="en-US"/>
              <a:t>Human colour perception (trichromacy)</a:t>
            </a:r>
          </a:p>
          <a:p>
            <a:r>
              <a:rPr lang="en-US"/>
              <a:t>Metameric lights, Grassman’s laws</a:t>
            </a:r>
          </a:p>
          <a:p>
            <a:r>
              <a:rPr lang="en-US"/>
              <a:t>RGB and CIE colour spaces</a:t>
            </a:r>
          </a:p>
          <a:p>
            <a:r>
              <a:rPr lang="en-US"/>
              <a:t>Uniform colour spaces</a:t>
            </a:r>
          </a:p>
          <a:p>
            <a:r>
              <a:rPr lang="en-US"/>
              <a:t>Detection of specularities</a:t>
            </a:r>
          </a:p>
          <a:p>
            <a:r>
              <a:rPr lang="en-US"/>
              <a:t>Colour constancy</a:t>
            </a:r>
          </a:p>
          <a:p>
            <a:endParaRPr 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r>
              <a:rPr lang="en-US"/>
              <a:t>Review: Invariant features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Scale invariance, using image pyramid</a:t>
            </a:r>
          </a:p>
          <a:p>
            <a:r>
              <a:rPr lang="en-US"/>
              <a:t>Orientation selection</a:t>
            </a:r>
          </a:p>
          <a:p>
            <a:r>
              <a:rPr lang="en-US"/>
              <a:t>Local region descriptor (vector formation)</a:t>
            </a:r>
          </a:p>
          <a:p>
            <a:r>
              <a:rPr lang="en-US"/>
              <a:t>Matching with nearest and 2</a:t>
            </a:r>
            <a:r>
              <a:rPr lang="en-US" baseline="30000"/>
              <a:t>nd</a:t>
            </a:r>
            <a:r>
              <a:rPr lang="en-US"/>
              <a:t> nearest neighbours</a:t>
            </a:r>
          </a:p>
          <a:p>
            <a:r>
              <a:rPr lang="en-US"/>
              <a:t>Object recognition</a:t>
            </a:r>
          </a:p>
          <a:p>
            <a:r>
              <a:rPr lang="en-US"/>
              <a:t>Panorama stitching</a:t>
            </a:r>
          </a:p>
          <a:p>
            <a:pPr>
              <a:buFontTx/>
              <a:buNone/>
            </a:pPr>
            <a:endParaRPr 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r>
              <a:rPr lang="en-US"/>
              <a:t>Review: Classifiers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Bayes risk, loss functions</a:t>
            </a:r>
          </a:p>
          <a:p>
            <a:pPr>
              <a:lnSpc>
                <a:spcPct val="90000"/>
              </a:lnSpc>
            </a:pPr>
            <a:r>
              <a:rPr lang="en-US"/>
              <a:t>Histogram-based classifiers</a:t>
            </a:r>
          </a:p>
          <a:p>
            <a:pPr>
              <a:lnSpc>
                <a:spcPct val="90000"/>
              </a:lnSpc>
            </a:pPr>
            <a:r>
              <a:rPr lang="en-US"/>
              <a:t>Kernel density estimation</a:t>
            </a:r>
          </a:p>
          <a:p>
            <a:pPr>
              <a:lnSpc>
                <a:spcPct val="90000"/>
              </a:lnSpc>
            </a:pPr>
            <a:r>
              <a:rPr lang="en-US"/>
              <a:t>Nearest-neighbor classifiers</a:t>
            </a:r>
          </a:p>
          <a:p>
            <a:pPr>
              <a:lnSpc>
                <a:spcPct val="90000"/>
              </a:lnSpc>
            </a:pPr>
            <a:r>
              <a:rPr lang="en-US"/>
              <a:t>Neural networks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990000"/>
                </a:solidFill>
              </a:rPr>
              <a:t>Viola/Jones face detector</a:t>
            </a:r>
          </a:p>
          <a:p>
            <a:pPr>
              <a:lnSpc>
                <a:spcPct val="90000"/>
              </a:lnSpc>
            </a:pPr>
            <a:r>
              <a:rPr lang="en-US"/>
              <a:t>Integral image</a:t>
            </a:r>
          </a:p>
          <a:p>
            <a:pPr>
              <a:lnSpc>
                <a:spcPct val="90000"/>
              </a:lnSpc>
            </a:pPr>
            <a:r>
              <a:rPr lang="en-US"/>
              <a:t>Cascaded classifier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 is Learned from Labeled Data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876800"/>
          </a:xfrm>
        </p:spPr>
        <p:txBody>
          <a:bodyPr/>
          <a:lstStyle/>
          <a:p>
            <a:r>
              <a:rPr lang="en-US"/>
              <a:t>Training Data</a:t>
            </a:r>
          </a:p>
          <a:p>
            <a:pPr lvl="1"/>
            <a:r>
              <a:rPr lang="en-US"/>
              <a:t>5000 faces</a:t>
            </a:r>
          </a:p>
          <a:p>
            <a:pPr lvl="2"/>
            <a:r>
              <a:rPr lang="en-US"/>
              <a:t>All frontal</a:t>
            </a:r>
          </a:p>
          <a:p>
            <a:pPr lvl="1"/>
            <a:r>
              <a:rPr lang="en-US"/>
              <a:t>300 million</a:t>
            </a:r>
            <a:r>
              <a:rPr lang="en-US" baseline="30000"/>
              <a:t> </a:t>
            </a:r>
            <a:r>
              <a:rPr lang="en-US"/>
              <a:t> non faces</a:t>
            </a:r>
          </a:p>
          <a:p>
            <a:pPr lvl="2"/>
            <a:r>
              <a:rPr lang="en-US"/>
              <a:t>9400 non-face images</a:t>
            </a:r>
          </a:p>
          <a:p>
            <a:pPr lvl="1"/>
            <a:r>
              <a:rPr lang="en-US"/>
              <a:t>Faces are normalized</a:t>
            </a:r>
          </a:p>
          <a:p>
            <a:pPr lvl="2"/>
            <a:r>
              <a:rPr lang="en-US"/>
              <a:t>Scale, translation</a:t>
            </a:r>
          </a:p>
          <a:p>
            <a:r>
              <a:rPr lang="en-US"/>
              <a:t>Many variations</a:t>
            </a:r>
          </a:p>
          <a:p>
            <a:pPr lvl="1"/>
            <a:r>
              <a:rPr lang="en-US"/>
              <a:t>Across individuals</a:t>
            </a:r>
          </a:p>
          <a:p>
            <a:pPr lvl="1"/>
            <a:r>
              <a:rPr lang="en-US"/>
              <a:t>Illumination</a:t>
            </a:r>
          </a:p>
          <a:p>
            <a:pPr lvl="1"/>
            <a:r>
              <a:rPr lang="en-US"/>
              <a:t>Pose (rotation both in plane and out)</a:t>
            </a:r>
          </a:p>
          <a:p>
            <a:endParaRPr lang="en-US"/>
          </a:p>
        </p:txBody>
      </p:sp>
      <p:pic>
        <p:nvPicPr>
          <p:cNvPr id="26628" name="Picture 4" descr="training_fac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9200"/>
            <a:ext cx="42672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Properties of Face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image contains 10 - 50 thousand locs/scales</a:t>
            </a:r>
          </a:p>
          <a:p>
            <a:r>
              <a:rPr lang="en-US"/>
              <a:t>Faces are rare 0 - 50 per image</a:t>
            </a:r>
          </a:p>
          <a:p>
            <a:pPr lvl="1"/>
            <a:r>
              <a:rPr lang="en-US"/>
              <a:t>1000 times as many non-faces as faces</a:t>
            </a:r>
          </a:p>
          <a:p>
            <a:r>
              <a:rPr lang="en-US"/>
              <a:t>Extremely small # of false positives: 10</a:t>
            </a:r>
            <a:r>
              <a:rPr lang="en-US" baseline="30000"/>
              <a:t>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AdaBoost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486400"/>
          </a:xfrm>
        </p:spPr>
        <p:txBody>
          <a:bodyPr/>
          <a:lstStyle/>
          <a:p>
            <a:r>
              <a:rPr lang="en-US"/>
              <a:t>Given a set of weak classifiers</a:t>
            </a:r>
          </a:p>
          <a:p>
            <a:endParaRPr lang="en-US"/>
          </a:p>
          <a:p>
            <a:pPr lvl="1"/>
            <a:r>
              <a:rPr lang="en-US"/>
              <a:t>None much better than random</a:t>
            </a:r>
          </a:p>
          <a:p>
            <a:r>
              <a:rPr lang="en-US"/>
              <a:t>Iteratively combine classifiers</a:t>
            </a:r>
          </a:p>
          <a:p>
            <a:pPr lvl="1"/>
            <a:r>
              <a:rPr lang="en-US"/>
              <a:t>Form a linear combination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Training error converges to 0 quickly</a:t>
            </a:r>
          </a:p>
          <a:p>
            <a:pPr lvl="1"/>
            <a:r>
              <a:rPr lang="en-US"/>
              <a:t>Test error is related to training margin</a:t>
            </a:r>
          </a:p>
          <a:p>
            <a:pPr lvl="1"/>
            <a:endParaRPr 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219200" y="1447800"/>
          <a:ext cx="4191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Microsoft Equation 3.0" r:id="rId4" imgW="1752480" imgH="241200" progId="Equation.3">
                  <p:embed/>
                </p:oleObj>
              </mc:Choice>
              <mc:Fallback>
                <p:oleObj name="Microsoft Equation 3.0" r:id="rId4" imgW="1752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41910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286000" y="3352800"/>
          <a:ext cx="2952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6" imgW="1422360" imgH="457200" progId="Equation.3">
                  <p:embed/>
                </p:oleObj>
              </mc:Choice>
              <mc:Fallback>
                <p:oleObj name="Equation" r:id="rId6" imgW="14223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29527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772400" cy="609600"/>
          </a:xfrm>
        </p:spPr>
        <p:txBody>
          <a:bodyPr/>
          <a:lstStyle/>
          <a:p>
            <a:pPr algn="l"/>
            <a:r>
              <a:rPr lang="en-US"/>
              <a:t>AdaBoost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7396163" y="630238"/>
            <a:ext cx="198437" cy="20002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8229600" y="531813"/>
            <a:ext cx="201613" cy="198437"/>
          </a:xfrm>
          <a:prstGeom prst="ellipse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8591550" y="930275"/>
            <a:ext cx="201613" cy="200025"/>
          </a:xfrm>
          <a:prstGeom prst="ellipse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8393113" y="1487488"/>
            <a:ext cx="198437" cy="198437"/>
          </a:xfrm>
          <a:prstGeom prst="ellipse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7894638" y="1387475"/>
            <a:ext cx="198437" cy="200025"/>
          </a:xfrm>
          <a:prstGeom prst="ellipse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7924800" y="1828800"/>
            <a:ext cx="198438" cy="200025"/>
          </a:xfrm>
          <a:prstGeom prst="ellipse">
            <a:avLst/>
          </a:prstGeom>
          <a:solidFill>
            <a:srgbClr val="3366F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8043863" y="830263"/>
            <a:ext cx="200025" cy="20002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7146925" y="1038225"/>
            <a:ext cx="198438" cy="20002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7494588" y="1778000"/>
            <a:ext cx="200025" cy="198438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5194300" y="838200"/>
            <a:ext cx="3697288" cy="641350"/>
            <a:chOff x="3272" y="528"/>
            <a:chExt cx="2329" cy="404"/>
          </a:xfrm>
        </p:grpSpPr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V="1">
              <a:off x="4533" y="741"/>
              <a:ext cx="1068" cy="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3272" y="528"/>
              <a:ext cx="8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/>
                <a:t>Weak </a:t>
              </a:r>
            </a:p>
            <a:p>
              <a:r>
                <a:rPr lang="en-US" sz="1800" b="1"/>
                <a:t>Classifier 1</a:t>
              </a:r>
            </a:p>
          </p:txBody>
        </p:sp>
        <p:cxnSp>
          <p:nvCxnSpPr>
            <p:cNvPr id="96271" name="AutoShape 15"/>
            <p:cNvCxnSpPr>
              <a:cxnSpLocks noChangeShapeType="1"/>
              <a:stCxn id="96270" idx="3"/>
              <a:endCxn id="96269" idx="0"/>
            </p:cNvCxnSpPr>
            <p:nvPr/>
          </p:nvCxnSpPr>
          <p:spPr bwMode="auto">
            <a:xfrm>
              <a:off x="4080" y="730"/>
              <a:ext cx="453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996113" y="381000"/>
            <a:ext cx="1995487" cy="1895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4953000" y="2525713"/>
            <a:ext cx="4038600" cy="1897062"/>
            <a:chOff x="3120" y="1591"/>
            <a:chExt cx="2544" cy="1195"/>
          </a:xfrm>
        </p:grpSpPr>
        <p:sp>
          <p:nvSpPr>
            <p:cNvPr id="96274" name="Oval 18"/>
            <p:cNvSpPr>
              <a:spLocks noChangeArrowheads="1"/>
            </p:cNvSpPr>
            <p:nvPr/>
          </p:nvSpPr>
          <p:spPr bwMode="auto">
            <a:xfrm>
              <a:off x="4595" y="1749"/>
              <a:ext cx="126" cy="1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5" name="Oval 19"/>
            <p:cNvSpPr>
              <a:spLocks noChangeArrowheads="1"/>
            </p:cNvSpPr>
            <p:nvPr/>
          </p:nvSpPr>
          <p:spPr bwMode="auto">
            <a:xfrm>
              <a:off x="5224" y="2288"/>
              <a:ext cx="126" cy="125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6" name="Oval 20"/>
            <p:cNvSpPr>
              <a:spLocks noChangeArrowheads="1"/>
            </p:cNvSpPr>
            <p:nvPr/>
          </p:nvSpPr>
          <p:spPr bwMode="auto">
            <a:xfrm>
              <a:off x="4962" y="2131"/>
              <a:ext cx="126" cy="125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7" name="Oval 21"/>
            <p:cNvSpPr>
              <a:spLocks noChangeArrowheads="1"/>
            </p:cNvSpPr>
            <p:nvPr/>
          </p:nvSpPr>
          <p:spPr bwMode="auto">
            <a:xfrm>
              <a:off x="4992" y="2503"/>
              <a:ext cx="126" cy="125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8" name="Oval 22"/>
            <p:cNvSpPr>
              <a:spLocks noChangeArrowheads="1"/>
            </p:cNvSpPr>
            <p:nvPr/>
          </p:nvSpPr>
          <p:spPr bwMode="auto">
            <a:xfrm>
              <a:off x="4973" y="1811"/>
              <a:ext cx="125" cy="1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4502" y="2000"/>
              <a:ext cx="125" cy="1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auto">
            <a:xfrm>
              <a:off x="5136" y="1623"/>
              <a:ext cx="251" cy="251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350" y="1968"/>
              <a:ext cx="251" cy="252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auto">
            <a:xfrm>
              <a:off x="4627" y="2314"/>
              <a:ext cx="251" cy="25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120" y="1637"/>
              <a:ext cx="7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/>
                <a:t>Weights</a:t>
              </a:r>
            </a:p>
            <a:p>
              <a:pPr algn="l"/>
              <a:r>
                <a:rPr lang="en-US" sz="1800" b="1"/>
                <a:t>Increased</a:t>
              </a: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4407" y="1591"/>
              <a:ext cx="1257" cy="11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cxnSp>
          <p:nvCxnSpPr>
            <p:cNvPr id="96285" name="AutoShape 29"/>
            <p:cNvCxnSpPr>
              <a:cxnSpLocks noChangeShapeType="1"/>
              <a:stCxn id="96283" idx="3"/>
              <a:endCxn id="96280" idx="2"/>
            </p:cNvCxnSpPr>
            <p:nvPr/>
          </p:nvCxnSpPr>
          <p:spPr bwMode="auto">
            <a:xfrm flipV="1">
              <a:off x="3836" y="1749"/>
              <a:ext cx="1292" cy="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6286" name="AutoShape 30"/>
            <p:cNvCxnSpPr>
              <a:cxnSpLocks noChangeShapeType="1"/>
              <a:stCxn id="96283" idx="3"/>
              <a:endCxn id="96281" idx="2"/>
            </p:cNvCxnSpPr>
            <p:nvPr/>
          </p:nvCxnSpPr>
          <p:spPr bwMode="auto">
            <a:xfrm>
              <a:off x="3836" y="1839"/>
              <a:ext cx="1506" cy="25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6287" name="AutoShape 31"/>
            <p:cNvCxnSpPr>
              <a:cxnSpLocks noChangeShapeType="1"/>
              <a:stCxn id="96283" idx="3"/>
              <a:endCxn id="96282" idx="2"/>
            </p:cNvCxnSpPr>
            <p:nvPr/>
          </p:nvCxnSpPr>
          <p:spPr bwMode="auto">
            <a:xfrm>
              <a:off x="3836" y="1839"/>
              <a:ext cx="783" cy="6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4038600" y="4572000"/>
            <a:ext cx="4953000" cy="1982788"/>
            <a:chOff x="2544" y="2880"/>
            <a:chExt cx="3120" cy="1249"/>
          </a:xfrm>
        </p:grpSpPr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4596" y="3090"/>
              <a:ext cx="125" cy="12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0" name="Oval 34"/>
            <p:cNvSpPr>
              <a:spLocks noChangeArrowheads="1"/>
            </p:cNvSpPr>
            <p:nvPr/>
          </p:nvSpPr>
          <p:spPr bwMode="auto">
            <a:xfrm>
              <a:off x="5255" y="3655"/>
              <a:ext cx="127" cy="126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4847" y="3372"/>
              <a:ext cx="251" cy="252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2" name="Oval 36"/>
            <p:cNvSpPr>
              <a:spLocks noChangeArrowheads="1"/>
            </p:cNvSpPr>
            <p:nvPr/>
          </p:nvSpPr>
          <p:spPr bwMode="auto">
            <a:xfrm>
              <a:off x="4914" y="3840"/>
              <a:ext cx="240" cy="24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4973" y="3152"/>
              <a:ext cx="125" cy="12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4" name="Oval 38"/>
            <p:cNvSpPr>
              <a:spLocks noChangeArrowheads="1"/>
            </p:cNvSpPr>
            <p:nvPr/>
          </p:nvSpPr>
          <p:spPr bwMode="auto">
            <a:xfrm>
              <a:off x="4470" y="3341"/>
              <a:ext cx="126" cy="1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5088" y="2964"/>
              <a:ext cx="251" cy="251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6" name="Oval 40"/>
            <p:cNvSpPr>
              <a:spLocks noChangeArrowheads="1"/>
            </p:cNvSpPr>
            <p:nvPr/>
          </p:nvSpPr>
          <p:spPr bwMode="auto">
            <a:xfrm>
              <a:off x="5350" y="3309"/>
              <a:ext cx="251" cy="252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4721" y="2995"/>
              <a:ext cx="189" cy="10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298" name="Text Box 42"/>
            <p:cNvSpPr txBox="1">
              <a:spLocks noChangeArrowheads="1"/>
            </p:cNvSpPr>
            <p:nvPr/>
          </p:nvSpPr>
          <p:spPr bwMode="auto">
            <a:xfrm>
              <a:off x="2735" y="2880"/>
              <a:ext cx="80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/>
                <a:t>Weak</a:t>
              </a:r>
            </a:p>
            <a:p>
              <a:r>
                <a:rPr lang="en-US" sz="1800" b="1"/>
                <a:t> classifier 3</a:t>
              </a:r>
            </a:p>
          </p:txBody>
        </p:sp>
        <p:cxnSp>
          <p:nvCxnSpPr>
            <p:cNvPr id="96299" name="AutoShape 43"/>
            <p:cNvCxnSpPr>
              <a:cxnSpLocks noChangeShapeType="1"/>
              <a:stCxn id="96298" idx="3"/>
              <a:endCxn id="96297" idx="0"/>
            </p:cNvCxnSpPr>
            <p:nvPr/>
          </p:nvCxnSpPr>
          <p:spPr bwMode="auto">
            <a:xfrm flipV="1">
              <a:off x="3539" y="2988"/>
              <a:ext cx="1182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6300" name="Rectangle 44"/>
            <p:cNvSpPr>
              <a:spLocks noChangeArrowheads="1"/>
            </p:cNvSpPr>
            <p:nvPr/>
          </p:nvSpPr>
          <p:spPr bwMode="auto">
            <a:xfrm>
              <a:off x="4407" y="2933"/>
              <a:ext cx="1257" cy="11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301" name="Text Box 45"/>
            <p:cNvSpPr txBox="1">
              <a:spLocks noChangeArrowheads="1"/>
            </p:cNvSpPr>
            <p:nvPr/>
          </p:nvSpPr>
          <p:spPr bwMode="auto">
            <a:xfrm>
              <a:off x="2544" y="3552"/>
              <a:ext cx="1749" cy="5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/>
                <a:t>Final classifier is </a:t>
              </a:r>
            </a:p>
            <a:p>
              <a:pPr algn="l"/>
              <a:r>
                <a:rPr lang="en-US" sz="1800" b="1"/>
                <a:t>linear combination of weak classifiers</a:t>
              </a:r>
            </a:p>
          </p:txBody>
        </p:sp>
        <p:sp>
          <p:nvSpPr>
            <p:cNvPr id="96302" name="Oval 46"/>
            <p:cNvSpPr>
              <a:spLocks noChangeArrowheads="1"/>
            </p:cNvSpPr>
            <p:nvPr/>
          </p:nvSpPr>
          <p:spPr bwMode="auto">
            <a:xfrm>
              <a:off x="4596" y="3750"/>
              <a:ext cx="251" cy="25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</p:grpSp>
      <p:grpSp>
        <p:nvGrpSpPr>
          <p:cNvPr id="96307" name="Group 51"/>
          <p:cNvGrpSpPr>
            <a:grpSpLocks/>
          </p:cNvGrpSpPr>
          <p:nvPr/>
        </p:nvGrpSpPr>
        <p:grpSpPr bwMode="auto">
          <a:xfrm>
            <a:off x="4813300" y="2625725"/>
            <a:ext cx="3492500" cy="1597025"/>
            <a:chOff x="3032" y="1654"/>
            <a:chExt cx="2200" cy="1006"/>
          </a:xfrm>
        </p:grpSpPr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 rot="20864337" flipV="1">
              <a:off x="5012" y="1654"/>
              <a:ext cx="220" cy="10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  <p:sp>
          <p:nvSpPr>
            <p:cNvPr id="96309" name="Text Box 53"/>
            <p:cNvSpPr txBox="1">
              <a:spLocks noChangeArrowheads="1"/>
            </p:cNvSpPr>
            <p:nvPr/>
          </p:nvSpPr>
          <p:spPr bwMode="auto">
            <a:xfrm>
              <a:off x="3032" y="2236"/>
              <a:ext cx="8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b="1"/>
                <a:t>Weak </a:t>
              </a:r>
            </a:p>
            <a:p>
              <a:r>
                <a:rPr lang="en-US" sz="1800" b="1"/>
                <a:t>Classifier 2</a:t>
              </a:r>
            </a:p>
          </p:txBody>
        </p:sp>
        <p:sp>
          <p:nvSpPr>
            <p:cNvPr id="96310" name="Line 54"/>
            <p:cNvSpPr>
              <a:spLocks noChangeShapeType="1"/>
            </p:cNvSpPr>
            <p:nvPr/>
          </p:nvSpPr>
          <p:spPr bwMode="auto">
            <a:xfrm flipV="1">
              <a:off x="3840" y="2448"/>
              <a:ext cx="12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s-ES_tradnl"/>
            </a:p>
          </p:txBody>
        </p:sp>
      </p:grpSp>
      <p:sp>
        <p:nvSpPr>
          <p:cNvPr id="96311" name="Text Box 55"/>
          <p:cNvSpPr txBox="1">
            <a:spLocks noChangeArrowheads="1"/>
          </p:cNvSpPr>
          <p:nvPr/>
        </p:nvSpPr>
        <p:spPr bwMode="auto">
          <a:xfrm>
            <a:off x="533400" y="1905000"/>
            <a:ext cx="2417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Freund &amp; Shapire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609600"/>
          </a:xfrm>
        </p:spPr>
        <p:txBody>
          <a:bodyPr/>
          <a:lstStyle/>
          <a:p>
            <a:pPr algn="l"/>
            <a:r>
              <a:rPr lang="en-US"/>
              <a:t>AdaBoost:</a:t>
            </a:r>
            <a:br>
              <a:rPr lang="en-US"/>
            </a:br>
            <a:r>
              <a:rPr lang="en-US"/>
              <a:t>        Super Efficient Feature Selector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810000"/>
          </a:xfrm>
        </p:spPr>
        <p:txBody>
          <a:bodyPr/>
          <a:lstStyle/>
          <a:p>
            <a:r>
              <a:rPr lang="en-US" sz="3200"/>
              <a:t>Features = Weak Classifiers</a:t>
            </a:r>
          </a:p>
          <a:p>
            <a:r>
              <a:rPr lang="en-US" sz="3200"/>
              <a:t>Each round selects the optimal feature given:</a:t>
            </a:r>
          </a:p>
          <a:p>
            <a:pPr lvl="1"/>
            <a:r>
              <a:rPr lang="en-US" sz="2800"/>
              <a:t>Previous selected features</a:t>
            </a:r>
          </a:p>
          <a:p>
            <a:pPr lvl="1"/>
            <a:r>
              <a:rPr lang="en-US" sz="2800"/>
              <a:t>Exponential 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4645025" y="5553075"/>
            <a:ext cx="3984625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60,000 features to choose from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Boosted Face Detection: Image Features</a:t>
            </a:r>
          </a:p>
        </p:txBody>
      </p:sp>
      <p:pic>
        <p:nvPicPr>
          <p:cNvPr id="120836" name="Picture 4" descr="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447800"/>
            <a:ext cx="3429000" cy="3014663"/>
          </a:xfrm>
          <a:prstGeom prst="rect">
            <a:avLst/>
          </a:prstGeom>
          <a:noFill/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17525" y="1847850"/>
            <a:ext cx="35210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“Rectangle filters”</a:t>
            </a:r>
          </a:p>
          <a:p>
            <a:pPr algn="l"/>
            <a:endParaRPr lang="en-US"/>
          </a:p>
          <a:p>
            <a:pPr algn="l"/>
            <a:r>
              <a:rPr lang="en-US"/>
              <a:t>Similar to Haar wavelets </a:t>
            </a:r>
          </a:p>
          <a:p>
            <a:pPr algn="l"/>
            <a:r>
              <a:rPr lang="en-US"/>
              <a:t>   </a:t>
            </a:r>
            <a:r>
              <a:rPr lang="en-US" sz="1800"/>
              <a:t>Papageorgiou, et al.</a:t>
            </a:r>
          </a:p>
          <a:p>
            <a:pPr algn="l"/>
            <a:endParaRPr lang="en-US"/>
          </a:p>
        </p:txBody>
      </p:sp>
      <p:pic>
        <p:nvPicPr>
          <p:cNvPr id="120840" name="Picture 8" descr="que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1447800"/>
            <a:ext cx="1600200" cy="1503363"/>
          </a:xfrm>
          <a:prstGeom prst="rect">
            <a:avLst/>
          </a:prstGeom>
          <a:noFill/>
        </p:spPr>
      </p:pic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62000" y="3733800"/>
          <a:ext cx="33734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6" imgW="1625400" imgH="482400" progId="Equation.3">
                  <p:embed/>
                </p:oleObj>
              </mc:Choice>
              <mc:Fallback>
                <p:oleObj name="Equation" r:id="rId6" imgW="162540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3373438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838200" y="5181600"/>
          <a:ext cx="2952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Equation" r:id="rId8" imgW="1422360" imgH="457200" progId="Equation.3">
                  <p:embed/>
                </p:oleObj>
              </mc:Choice>
              <mc:Fallback>
                <p:oleObj name="Equation" r:id="rId8" imgW="14223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9527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Integral Image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3814763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integral image </a:t>
            </a:r>
            <a:r>
              <a:rPr lang="en-US" sz="2400"/>
              <a:t>computes a value at each pixel (</a:t>
            </a:r>
            <a:r>
              <a:rPr lang="en-US" sz="2400" i="1"/>
              <a:t>x</a:t>
            </a:r>
            <a:r>
              <a:rPr lang="en-US" sz="2400"/>
              <a:t>,</a:t>
            </a:r>
            <a:r>
              <a:rPr lang="en-US" sz="2400" i="1"/>
              <a:t>y</a:t>
            </a:r>
            <a:r>
              <a:rPr lang="en-US" sz="2400"/>
              <a:t>) that is the sum of the pixel values above and to the left of (</a:t>
            </a:r>
            <a:r>
              <a:rPr lang="en-US" sz="2400" i="1"/>
              <a:t>x</a:t>
            </a:r>
            <a:r>
              <a:rPr lang="en-US" sz="2400"/>
              <a:t>,</a:t>
            </a:r>
            <a:r>
              <a:rPr lang="en-US" sz="2400" i="1"/>
              <a:t>y</a:t>
            </a:r>
            <a:r>
              <a:rPr lang="en-US" sz="2400"/>
              <a:t>), inclusive.</a:t>
            </a:r>
          </a:p>
          <a:p>
            <a:pPr>
              <a:lnSpc>
                <a:spcPct val="90000"/>
              </a:lnSpc>
            </a:pPr>
            <a:r>
              <a:rPr lang="en-US" sz="2400"/>
              <a:t>This can quickly be computed in one pass through the image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5562600" y="1447800"/>
            <a:ext cx="26670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6400800" y="2438400"/>
            <a:ext cx="768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(x,y)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62600" y="1447800"/>
            <a:ext cx="914400" cy="1143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nell-01">
  <a:themeElements>
    <a:clrScheme name="cornell-0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rnell-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ornell-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nell-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iccv03_ped_det</Template>
  <TotalTime>4174</TotalTime>
  <Words>981</Words>
  <Application>Microsoft Macintosh PowerPoint</Application>
  <PresentationFormat>On-screen Show (4:3)</PresentationFormat>
  <Paragraphs>245</Paragraphs>
  <Slides>24</Slides>
  <Notes>24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Times</vt:lpstr>
      <vt:lpstr>Times New Roman</vt:lpstr>
      <vt:lpstr>Trebuchet MS</vt:lpstr>
      <vt:lpstr>Wingdings</vt:lpstr>
      <vt:lpstr>cornell-01</vt:lpstr>
      <vt:lpstr>Blank Presentation</vt:lpstr>
      <vt:lpstr>Microsoft Equation 3.0</vt:lpstr>
      <vt:lpstr>Equation</vt:lpstr>
      <vt:lpstr>PowerPoint Presentation</vt:lpstr>
      <vt:lpstr>The Viola/Jones Face Detector  (2001)</vt:lpstr>
      <vt:lpstr>Classifier is Learned from Labeled Data</vt:lpstr>
      <vt:lpstr>Key Properties of Face Detection</vt:lpstr>
      <vt:lpstr>AdaBoost</vt:lpstr>
      <vt:lpstr>AdaBoost</vt:lpstr>
      <vt:lpstr>AdaBoost:         Super Efficient Feature Selector</vt:lpstr>
      <vt:lpstr>Boosted Face Detection: Image Features</vt:lpstr>
      <vt:lpstr>The Integral Image</vt:lpstr>
      <vt:lpstr>Computing Sum within a Rectangle</vt:lpstr>
      <vt:lpstr>Feature Selection</vt:lpstr>
      <vt:lpstr>Haar Basis </vt:lpstr>
      <vt:lpstr>Haar * Faces  </vt:lpstr>
      <vt:lpstr>Example Classifier for Face Detection</vt:lpstr>
      <vt:lpstr>Building Fast Classifiers</vt:lpstr>
      <vt:lpstr>Cascaded Classifier</vt:lpstr>
      <vt:lpstr>Output of Face Detector on Test Images</vt:lpstr>
      <vt:lpstr>Solving other “Face” Tasks </vt:lpstr>
      <vt:lpstr>Feature Localization Features</vt:lpstr>
      <vt:lpstr>Profile Detection</vt:lpstr>
      <vt:lpstr>Profile Features </vt:lpstr>
      <vt:lpstr>Review: Colour</vt:lpstr>
      <vt:lpstr>Review: Invariant features</vt:lpstr>
      <vt:lpstr>Review: Classifiers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Vision: Discriminative Models</dc:title>
  <dc:creator>Paul Viola</dc:creator>
  <cp:lastModifiedBy>Domingo Mery</cp:lastModifiedBy>
  <cp:revision>33</cp:revision>
  <dcterms:created xsi:type="dcterms:W3CDTF">2010-10-04T12:41:55Z</dcterms:created>
  <dcterms:modified xsi:type="dcterms:W3CDTF">2019-07-26T19:21:47Z</dcterms:modified>
</cp:coreProperties>
</file>