
<file path=[Content_Types].xml><?xml version="1.0" encoding="utf-8"?>
<Types xmlns="http://schemas.openxmlformats.org/package/2006/content-types">
  <Default Extension="bin" ContentType="application/vnd.openxmlformats-officedocument.oleObject"/>
  <Default Extension="bmp" ContentType="image/bmp"/>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75" r:id="rId2"/>
    <p:sldId id="305" r:id="rId3"/>
    <p:sldId id="306" r:id="rId4"/>
    <p:sldId id="307" r:id="rId5"/>
    <p:sldId id="308" r:id="rId6"/>
    <p:sldId id="320" r:id="rId7"/>
    <p:sldId id="321" r:id="rId8"/>
    <p:sldId id="322" r:id="rId9"/>
    <p:sldId id="309" r:id="rId10"/>
    <p:sldId id="310" r:id="rId11"/>
    <p:sldId id="311" r:id="rId12"/>
    <p:sldId id="312" r:id="rId13"/>
    <p:sldId id="313" r:id="rId14"/>
    <p:sldId id="314" r:id="rId15"/>
    <p:sldId id="315" r:id="rId16"/>
    <p:sldId id="316" r:id="rId17"/>
    <p:sldId id="317" r:id="rId18"/>
    <p:sldId id="318" r:id="rId19"/>
    <p:sldId id="319" r:id="rId20"/>
    <p:sldId id="302" r:id="rId21"/>
    <p:sldId id="304"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323" r:id="rId36"/>
    <p:sldId id="324" r:id="rId37"/>
    <p:sldId id="299" r:id="rId38"/>
    <p:sldId id="301"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53"/>
    <p:restoredTop sz="93610"/>
  </p:normalViewPr>
  <p:slideViewPr>
    <p:cSldViewPr snapToGrid="0" snapToObjects="1">
      <p:cViewPr varScale="1">
        <p:scale>
          <a:sx n="111" d="100"/>
          <a:sy n="111" d="100"/>
        </p:scale>
        <p:origin x="130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wmf"/><Relationship Id="rId4"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82.wmf"/><Relationship Id="rId4" Type="http://schemas.openxmlformats.org/officeDocument/2006/relationships/image" Target="../media/image81.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9.wmf"/><Relationship Id="rId1" Type="http://schemas.openxmlformats.org/officeDocument/2006/relationships/image" Target="../media/image8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emf"/><Relationship Id="rId1" Type="http://schemas.openxmlformats.org/officeDocument/2006/relationships/image" Target="../media/image98.emf"/><Relationship Id="rId5" Type="http://schemas.openxmlformats.org/officeDocument/2006/relationships/image" Target="../media/image102.wmf"/><Relationship Id="rId4" Type="http://schemas.openxmlformats.org/officeDocument/2006/relationships/image" Target="../media/image10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wmf"/><Relationship Id="rId1"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emf"/><Relationship Id="rId4" Type="http://schemas.openxmlformats.org/officeDocument/2006/relationships/image" Target="../media/image93.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1.wmf"/><Relationship Id="rId1"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wmf"/><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8C770B-B503-C841-A55C-00AF9EBD4322}" type="datetimeFigureOut">
              <a:rPr lang="en-US" smtClean="0"/>
              <a:t>7/26/19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75189C-94AD-8B43-A457-2873B85E5D8E}" type="slidenum">
              <a:rPr lang="en-US" smtClean="0"/>
              <a:t>‹#›</a:t>
            </a:fld>
            <a:endParaRPr lang="en-US"/>
          </a:p>
        </p:txBody>
      </p:sp>
    </p:spTree>
    <p:extLst>
      <p:ext uri="{BB962C8B-B14F-4D97-AF65-F5344CB8AC3E}">
        <p14:creationId xmlns:p14="http://schemas.microsoft.com/office/powerpoint/2010/main" val="39156096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806202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501CD64-93F9-B04D-BBFE-6997C17C3BC6}" type="slidenum">
              <a:rPr lang="en-US">
                <a:latin typeface="Times New Roman" charset="0"/>
                <a:ea typeface="Times New Roman" charset="0"/>
                <a:cs typeface="Times New Roman" charset="0"/>
              </a:rPr>
              <a:pPr/>
              <a:t>21</a:t>
            </a:fld>
            <a:endParaRPr lang="en-US">
              <a:latin typeface="Times New Roman" charset="0"/>
              <a:ea typeface="Times New Roman" charset="0"/>
              <a:cs typeface="Times New Roman"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685767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578FFD1-A020-D24F-9D0F-A6815ECAF17D}" type="slidenum">
              <a:rPr lang="en-US">
                <a:latin typeface="Times New Roman" charset="0"/>
                <a:ea typeface="Times New Roman" charset="0"/>
                <a:cs typeface="Times New Roman" charset="0"/>
              </a:rPr>
              <a:pPr/>
              <a:t>22</a:t>
            </a:fld>
            <a:endParaRPr lang="en-US">
              <a:latin typeface="Times New Roman" charset="0"/>
              <a:ea typeface="Times New Roman" charset="0"/>
              <a:cs typeface="Times New Roman"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46126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8E0DBF8-DBE3-5641-9CD2-6C32F72E17F2}" type="slidenum">
              <a:rPr lang="en-US">
                <a:latin typeface="Times New Roman" charset="0"/>
                <a:ea typeface="Times New Roman" charset="0"/>
                <a:cs typeface="Times New Roman" charset="0"/>
              </a:rPr>
              <a:pPr/>
              <a:t>23</a:t>
            </a:fld>
            <a:endParaRPr lang="en-US">
              <a:latin typeface="Times New Roman" charset="0"/>
              <a:ea typeface="Times New Roman" charset="0"/>
              <a:cs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37239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21316F6-A76E-8149-95C2-CAB247F732BB}" type="slidenum">
              <a:rPr lang="en-US">
                <a:latin typeface="Times New Roman" charset="0"/>
                <a:ea typeface="Times New Roman" charset="0"/>
                <a:cs typeface="Times New Roman" charset="0"/>
              </a:rPr>
              <a:pPr/>
              <a:t>24</a:t>
            </a:fld>
            <a:endParaRPr lang="en-US">
              <a:latin typeface="Times New Roman" charset="0"/>
              <a:ea typeface="Times New Roman" charset="0"/>
              <a:cs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861589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D19AA25-6741-B243-858A-7FC6DF5917ED}" type="slidenum">
              <a:rPr lang="en-US">
                <a:latin typeface="Times New Roman" charset="0"/>
                <a:ea typeface="Times New Roman" charset="0"/>
                <a:cs typeface="Times New Roman" charset="0"/>
              </a:rPr>
              <a:pPr/>
              <a:t>25</a:t>
            </a:fld>
            <a:endParaRPr lang="en-US">
              <a:latin typeface="Times New Roman" charset="0"/>
              <a:ea typeface="Times New Roman" charset="0"/>
              <a:cs typeface="Times New Roman"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043540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784692D-D738-2D44-8433-315542661B6C}" type="slidenum">
              <a:rPr lang="en-US">
                <a:latin typeface="Times New Roman" charset="0"/>
                <a:ea typeface="Times New Roman" charset="0"/>
                <a:cs typeface="Times New Roman" charset="0"/>
              </a:rPr>
              <a:pPr/>
              <a:t>26</a:t>
            </a:fld>
            <a:endParaRPr lang="en-US">
              <a:latin typeface="Times New Roman" charset="0"/>
              <a:ea typeface="Times New Roman" charset="0"/>
              <a:cs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287112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14BB390-66A7-0C4B-9EA2-AA58BCD58494}" type="slidenum">
              <a:rPr lang="en-US">
                <a:latin typeface="Times New Roman" charset="0"/>
                <a:ea typeface="Times New Roman" charset="0"/>
                <a:cs typeface="Times New Roman" charset="0"/>
              </a:rPr>
              <a:pPr/>
              <a:t>27</a:t>
            </a:fld>
            <a:endParaRPr lang="en-US">
              <a:latin typeface="Times New Roman" charset="0"/>
              <a:ea typeface="Times New Roman" charset="0"/>
              <a:cs typeface="Times New Roman"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02604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9C8153C-6A9B-E146-8596-267AA96F45FC}" type="slidenum">
              <a:rPr lang="en-US">
                <a:latin typeface="Times New Roman" charset="0"/>
                <a:ea typeface="Times New Roman" charset="0"/>
                <a:cs typeface="Times New Roman" charset="0"/>
              </a:rPr>
              <a:pPr/>
              <a:t>28</a:t>
            </a:fld>
            <a:endParaRPr lang="en-US">
              <a:latin typeface="Times New Roman" charset="0"/>
              <a:ea typeface="Times New Roman" charset="0"/>
              <a:cs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37672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041A9A0-72A1-544B-96B0-B49477EE2B8A}" type="slidenum">
              <a:rPr lang="en-US">
                <a:latin typeface="Times New Roman" charset="0"/>
                <a:ea typeface="Times New Roman" charset="0"/>
                <a:cs typeface="Times New Roman" charset="0"/>
              </a:rPr>
              <a:pPr/>
              <a:t>29</a:t>
            </a:fld>
            <a:endParaRPr lang="en-US">
              <a:latin typeface="Times New Roman" charset="0"/>
              <a:ea typeface="Times New Roman" charset="0"/>
              <a:cs typeface="Times New Roman"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808759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524092C-D363-BD46-ABEC-B6D9B72DAEF6}" type="slidenum">
              <a:rPr lang="en-US">
                <a:latin typeface="Times New Roman" charset="0"/>
                <a:ea typeface="Times New Roman" charset="0"/>
                <a:cs typeface="Times New Roman" charset="0"/>
              </a:rPr>
              <a:pPr/>
              <a:t>30</a:t>
            </a:fld>
            <a:endParaRPr lang="en-US">
              <a:latin typeface="Times New Roman" charset="0"/>
              <a:ea typeface="Times New Roman" charset="0"/>
              <a:cs typeface="Times New Roman"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3566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FF1B99AB-4ABD-1345-8A28-D31275DCE2D2}" type="slidenum">
              <a:rPr lang="en-US">
                <a:latin typeface="Times New Roman" charset="0"/>
                <a:ea typeface="Times New Roman" charset="0"/>
                <a:cs typeface="Times New Roman" charset="0"/>
              </a:rPr>
              <a:pPr/>
              <a:t>6</a:t>
            </a:fld>
            <a:endParaRPr lang="en-US">
              <a:latin typeface="Times New Roman" charset="0"/>
              <a:ea typeface="Times New Roman" charset="0"/>
              <a:cs typeface="Times New Roman"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700191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31FA2F8-84B2-384C-8C71-04432D3C2CF6}" type="slidenum">
              <a:rPr lang="en-US">
                <a:latin typeface="Times New Roman" charset="0"/>
                <a:ea typeface="Times New Roman" charset="0"/>
                <a:cs typeface="Times New Roman" charset="0"/>
              </a:rPr>
              <a:pPr/>
              <a:t>31</a:t>
            </a:fld>
            <a:endParaRPr lang="en-US">
              <a:latin typeface="Times New Roman" charset="0"/>
              <a:ea typeface="Times New Roman" charset="0"/>
              <a:cs typeface="Times New Roman"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35709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2B1885-6AD0-7B4D-A9BC-E901703F554A}" type="slidenum">
              <a:rPr lang="en-US">
                <a:latin typeface="Times New Roman" charset="0"/>
                <a:ea typeface="Times New Roman" charset="0"/>
                <a:cs typeface="Times New Roman" charset="0"/>
              </a:rPr>
              <a:pPr/>
              <a:t>32</a:t>
            </a:fld>
            <a:endParaRPr lang="en-US">
              <a:latin typeface="Times New Roman" charset="0"/>
              <a:ea typeface="Times New Roman" charset="0"/>
              <a:cs typeface="Times New Roman"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660204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CAC28E9-0AC6-C048-AAFE-4D7821B8774D}" type="slidenum">
              <a:rPr lang="en-US">
                <a:latin typeface="Times New Roman" charset="0"/>
                <a:ea typeface="Times New Roman" charset="0"/>
                <a:cs typeface="Times New Roman" charset="0"/>
              </a:rPr>
              <a:pPr/>
              <a:t>33</a:t>
            </a:fld>
            <a:endParaRPr lang="en-US">
              <a:latin typeface="Times New Roman" charset="0"/>
              <a:ea typeface="Times New Roman" charset="0"/>
              <a:cs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803350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DD3925D-0B26-E14F-B65A-6DB550A4C3A5}" type="slidenum">
              <a:rPr lang="en-US">
                <a:latin typeface="Times New Roman" charset="0"/>
                <a:ea typeface="Times New Roman" charset="0"/>
                <a:cs typeface="Times New Roman" charset="0"/>
              </a:rPr>
              <a:pPr/>
              <a:t>34</a:t>
            </a:fld>
            <a:endParaRPr lang="en-US">
              <a:latin typeface="Times New Roman" charset="0"/>
              <a:ea typeface="Times New Roman" charset="0"/>
              <a:cs typeface="Times New Roman"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683660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CAC28E9-0AC6-C048-AAFE-4D7821B8774D}" type="slidenum">
              <a:rPr lang="en-US">
                <a:latin typeface="Times New Roman" charset="0"/>
                <a:ea typeface="Times New Roman" charset="0"/>
                <a:cs typeface="Times New Roman" charset="0"/>
              </a:rPr>
              <a:pPr/>
              <a:t>35</a:t>
            </a:fld>
            <a:endParaRPr lang="en-US">
              <a:latin typeface="Times New Roman" charset="0"/>
              <a:ea typeface="Times New Roman" charset="0"/>
              <a:cs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590087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CAC28E9-0AC6-C048-AAFE-4D7821B8774D}" type="slidenum">
              <a:rPr lang="en-US">
                <a:latin typeface="Times New Roman" charset="0"/>
                <a:ea typeface="Times New Roman" charset="0"/>
                <a:cs typeface="Times New Roman" charset="0"/>
              </a:rPr>
              <a:pPr/>
              <a:t>36</a:t>
            </a:fld>
            <a:endParaRPr lang="en-US">
              <a:latin typeface="Times New Roman" charset="0"/>
              <a:ea typeface="Times New Roman" charset="0"/>
              <a:cs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410172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3096C1D-319C-D942-892F-2B292F22FCB1}" type="slidenum">
              <a:rPr lang="en-US">
                <a:latin typeface="Times New Roman" charset="0"/>
                <a:ea typeface="Times New Roman" charset="0"/>
                <a:cs typeface="Times New Roman" charset="0"/>
              </a:rPr>
              <a:pPr/>
              <a:t>37</a:t>
            </a:fld>
            <a:endParaRPr lang="en-US">
              <a:latin typeface="Times New Roman" charset="0"/>
              <a:ea typeface="Times New Roman" charset="0"/>
              <a:cs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246764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8FCACC9-CEE0-7D48-B8AE-6BDC71146507}" type="slidenum">
              <a:rPr lang="en-US">
                <a:latin typeface="Times New Roman" charset="0"/>
                <a:ea typeface="Times New Roman" charset="0"/>
                <a:cs typeface="Times New Roman" charset="0"/>
              </a:rPr>
              <a:pPr/>
              <a:t>38</a:t>
            </a:fld>
            <a:endParaRPr lang="en-US">
              <a:latin typeface="Times New Roman" charset="0"/>
              <a:ea typeface="Times New Roman" charset="0"/>
              <a:cs typeface="Times New Roman"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367763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005A6D7-1CB2-584B-884C-69F0FBFCFE8F}" type="slidenum">
              <a:rPr lang="en-US">
                <a:latin typeface="Times New Roman" charset="0"/>
                <a:ea typeface="Times New Roman" charset="0"/>
                <a:cs typeface="Times New Roman" charset="0"/>
              </a:rPr>
              <a:pPr/>
              <a:t>7</a:t>
            </a:fld>
            <a:endParaRPr lang="en-US">
              <a:latin typeface="Times New Roman" charset="0"/>
              <a:ea typeface="Times New Roman" charset="0"/>
              <a:cs typeface="Times New Roman"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409046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BBB9D08C-3561-1149-AA44-2FCC75734B21}" type="slidenum">
              <a:rPr lang="en-US">
                <a:latin typeface="Times New Roman" charset="0"/>
                <a:ea typeface="Times New Roman" charset="0"/>
                <a:cs typeface="Times New Roman" charset="0"/>
              </a:rPr>
              <a:pPr/>
              <a:t>8</a:t>
            </a:fld>
            <a:endParaRPr lang="en-US">
              <a:latin typeface="Times New Roman" charset="0"/>
              <a:ea typeface="Times New Roman" charset="0"/>
              <a:cs typeface="Times New Roman"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76384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61DBA84-927C-4348-8DB8-6F7554C0FD4E}" type="slidenum">
              <a:rPr lang="en-US">
                <a:latin typeface="Times New Roman" charset="0"/>
                <a:ea typeface="Times New Roman" charset="0"/>
                <a:cs typeface="Times New Roman" charset="0"/>
              </a:rPr>
              <a:pPr/>
              <a:t>15</a:t>
            </a:fld>
            <a:endParaRPr lang="en-US">
              <a:latin typeface="Times New Roman" charset="0"/>
              <a:ea typeface="Times New Roman" charset="0"/>
              <a:cs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78939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FF6F4A9-BB32-9346-BA33-7080C36EA50F}" type="slidenum">
              <a:rPr lang="en-US">
                <a:latin typeface="Times New Roman" charset="0"/>
                <a:ea typeface="Times New Roman" charset="0"/>
                <a:cs typeface="Times New Roman" charset="0"/>
              </a:rPr>
              <a:pPr/>
              <a:t>16</a:t>
            </a:fld>
            <a:endParaRPr lang="en-US">
              <a:latin typeface="Times New Roman" charset="0"/>
              <a:ea typeface="Times New Roman" charset="0"/>
              <a:cs typeface="Times New Roman"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8658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12240F6-2556-2249-9347-F33D6F5D2E0A}" type="slidenum">
              <a:rPr lang="en-US">
                <a:latin typeface="Times New Roman" charset="0"/>
                <a:ea typeface="Times New Roman" charset="0"/>
                <a:cs typeface="Times New Roman" charset="0"/>
              </a:rPr>
              <a:pPr/>
              <a:t>17</a:t>
            </a:fld>
            <a:endParaRPr lang="en-US">
              <a:latin typeface="Times New Roman" charset="0"/>
              <a:ea typeface="Times New Roman" charset="0"/>
              <a:cs typeface="Times New Roman"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717079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947E979-5962-C24B-92CA-AAE061FF8C7D}" type="slidenum">
              <a:rPr lang="en-US">
                <a:latin typeface="Times New Roman" charset="0"/>
                <a:ea typeface="Times New Roman" charset="0"/>
                <a:cs typeface="Times New Roman" charset="0"/>
              </a:rPr>
              <a:pPr/>
              <a:t>18</a:t>
            </a:fld>
            <a:endParaRPr lang="en-US">
              <a:latin typeface="Times New Roman" charset="0"/>
              <a:ea typeface="Times New Roman" charset="0"/>
              <a:cs typeface="Times New Roman"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114572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8E8077C-F43E-3A44-9A0D-1996C1D8CFCF}" type="slidenum">
              <a:rPr lang="en-US">
                <a:latin typeface="Times New Roman" charset="0"/>
                <a:ea typeface="Times New Roman" charset="0"/>
                <a:cs typeface="Times New Roman" charset="0"/>
              </a:rPr>
              <a:pPr/>
              <a:t>19</a:t>
            </a:fld>
            <a:endParaRPr lang="en-US">
              <a:latin typeface="Times New Roman" charset="0"/>
              <a:ea typeface="Times New Roman" charset="0"/>
              <a:cs typeface="Times New Roman"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CL">
              <a:latin typeface="Times New Roman" charset="0"/>
              <a:ea typeface="Times New Roman" charset="0"/>
              <a:cs typeface="Times New Roman" charset="0"/>
            </a:endParaRPr>
          </a:p>
        </p:txBody>
      </p:sp>
    </p:spTree>
    <p:extLst>
      <p:ext uri="{BB962C8B-B14F-4D97-AF65-F5344CB8AC3E}">
        <p14:creationId xmlns:p14="http://schemas.microsoft.com/office/powerpoint/2010/main" val="558049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2D6C505C-4733-2D4D-B465-C1E86A553F67}" type="datetimeFigureOut">
              <a:rPr lang="en-US" smtClean="0"/>
              <a:t>7/26/19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406921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2D6C505C-4733-2D4D-B465-C1E86A553F67}" type="datetimeFigureOut">
              <a:rPr lang="en-US" smtClean="0"/>
              <a:t>7/26/19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77828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2D6C505C-4733-2D4D-B465-C1E86A553F67}" type="datetimeFigureOut">
              <a:rPr lang="en-US" smtClean="0"/>
              <a:t>7/26/19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08862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2D6C505C-4733-2D4D-B465-C1E86A553F67}" type="datetimeFigureOut">
              <a:rPr lang="en-US" smtClean="0"/>
              <a:t>7/26/19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175276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2D6C505C-4733-2D4D-B465-C1E86A553F67}" type="datetimeFigureOut">
              <a:rPr lang="en-US" smtClean="0"/>
              <a:t>7/26/19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384719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2D6C505C-4733-2D4D-B465-C1E86A553F67}" type="datetimeFigureOut">
              <a:rPr lang="en-US" smtClean="0"/>
              <a:t>7/26/19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00623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2D6C505C-4733-2D4D-B465-C1E86A553F67}" type="datetimeFigureOut">
              <a:rPr lang="en-US" smtClean="0"/>
              <a:t>7/26/19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16089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2D6C505C-4733-2D4D-B465-C1E86A553F67}" type="datetimeFigureOut">
              <a:rPr lang="en-US" smtClean="0"/>
              <a:t>7/26/19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143361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C505C-4733-2D4D-B465-C1E86A553F67}" type="datetimeFigureOut">
              <a:rPr lang="en-US" smtClean="0"/>
              <a:t>7/26/19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12482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2D6C505C-4733-2D4D-B465-C1E86A553F67}" type="datetimeFigureOut">
              <a:rPr lang="en-US" smtClean="0"/>
              <a:t>7/26/19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36956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2D6C505C-4733-2D4D-B465-C1E86A553F67}" type="datetimeFigureOut">
              <a:rPr lang="en-US" smtClean="0"/>
              <a:t>7/26/19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63765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C505C-4733-2D4D-B465-C1E86A553F67}" type="datetimeFigureOut">
              <a:rPr lang="en-US" smtClean="0"/>
              <a:t>7/26/19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B1B31-9FE4-8948-AD24-002D27727F72}" type="slidenum">
              <a:rPr lang="en-US" smtClean="0"/>
              <a:t>‹#›</a:t>
            </a:fld>
            <a:endParaRPr lang="en-US"/>
          </a:p>
        </p:txBody>
      </p:sp>
    </p:spTree>
    <p:extLst>
      <p:ext uri="{BB962C8B-B14F-4D97-AF65-F5344CB8AC3E}">
        <p14:creationId xmlns:p14="http://schemas.microsoft.com/office/powerpoint/2010/main" val="2226585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5.xml"/><Relationship Id="rId7" Type="http://schemas.openxmlformats.org/officeDocument/2006/relationships/oleObject" Target="../embeddings/oleObject15.bin"/><Relationship Id="rId2" Type="http://schemas.openxmlformats.org/officeDocument/2006/relationships/tags" Target="../tags/tag14.xml"/><Relationship Id="rId1" Type="http://schemas.openxmlformats.org/officeDocument/2006/relationships/vmlDrawing" Target="../drawings/vmlDrawing4.vml"/><Relationship Id="rId6" Type="http://schemas.openxmlformats.org/officeDocument/2006/relationships/image" Target="../media/image28.png"/><Relationship Id="rId5" Type="http://schemas.openxmlformats.org/officeDocument/2006/relationships/oleObject" Target="../embeddings/oleObject14.bin"/><Relationship Id="rId10" Type="http://schemas.openxmlformats.org/officeDocument/2006/relationships/image" Target="../media/image31.png"/><Relationship Id="rId4" Type="http://schemas.openxmlformats.org/officeDocument/2006/relationships/slideLayout" Target="../slideLayouts/slideLayout2.xml"/><Relationship Id="rId9" Type="http://schemas.openxmlformats.org/officeDocument/2006/relationships/image" Target="../media/image30.bmp"/></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6.bmp"/><Relationship Id="rId3" Type="http://schemas.openxmlformats.org/officeDocument/2006/relationships/tags" Target="../tags/tag17.xml"/><Relationship Id="rId7" Type="http://schemas.openxmlformats.org/officeDocument/2006/relationships/slideLayout" Target="../slideLayouts/slideLayout2.xml"/><Relationship Id="rId12" Type="http://schemas.openxmlformats.org/officeDocument/2006/relationships/image" Target="../media/image35.bmp"/><Relationship Id="rId2" Type="http://schemas.openxmlformats.org/officeDocument/2006/relationships/tags" Target="../tags/tag16.xml"/><Relationship Id="rId1" Type="http://schemas.openxmlformats.org/officeDocument/2006/relationships/vmlDrawing" Target="../drawings/vmlDrawing5.vml"/><Relationship Id="rId6" Type="http://schemas.openxmlformats.org/officeDocument/2006/relationships/tags" Target="../tags/tag20.xml"/><Relationship Id="rId11" Type="http://schemas.openxmlformats.org/officeDocument/2006/relationships/image" Target="../media/image34.png"/><Relationship Id="rId5" Type="http://schemas.openxmlformats.org/officeDocument/2006/relationships/tags" Target="../tags/tag19.xml"/><Relationship Id="rId10" Type="http://schemas.openxmlformats.org/officeDocument/2006/relationships/image" Target="../media/image33.bmp"/><Relationship Id="rId4" Type="http://schemas.openxmlformats.org/officeDocument/2006/relationships/tags" Target="../tags/tag18.xml"/><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22.xml"/><Relationship Id="rId7" Type="http://schemas.openxmlformats.org/officeDocument/2006/relationships/oleObject" Target="../embeddings/oleObject17.bin"/><Relationship Id="rId12" Type="http://schemas.openxmlformats.org/officeDocument/2006/relationships/image" Target="../media/image40.png"/><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slideLayout" Target="../slideLayouts/slideLayout2.xml"/><Relationship Id="rId11" Type="http://schemas.openxmlformats.org/officeDocument/2006/relationships/image" Target="../media/image39.png"/><Relationship Id="rId5" Type="http://schemas.openxmlformats.org/officeDocument/2006/relationships/tags" Target="../tags/tag24.xml"/><Relationship Id="rId10" Type="http://schemas.openxmlformats.org/officeDocument/2006/relationships/image" Target="../media/image35.bmp"/><Relationship Id="rId4" Type="http://schemas.openxmlformats.org/officeDocument/2006/relationships/tags" Target="../tags/tag23.xml"/><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26.xml"/><Relationship Id="rId7" Type="http://schemas.openxmlformats.org/officeDocument/2006/relationships/oleObject" Target="../embeddings/oleObject18.bin"/><Relationship Id="rId12" Type="http://schemas.openxmlformats.org/officeDocument/2006/relationships/image" Target="../media/image44.png"/><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slideLayout" Target="../slideLayouts/slideLayout2.xml"/><Relationship Id="rId11" Type="http://schemas.openxmlformats.org/officeDocument/2006/relationships/image" Target="../media/image43.png"/><Relationship Id="rId5" Type="http://schemas.openxmlformats.org/officeDocument/2006/relationships/tags" Target="../tags/tag28.xml"/><Relationship Id="rId10" Type="http://schemas.openxmlformats.org/officeDocument/2006/relationships/image" Target="../media/image35.bmp"/><Relationship Id="rId4" Type="http://schemas.openxmlformats.org/officeDocument/2006/relationships/tags" Target="../tags/tag27.xml"/><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tags" Target="../tags/tag30.xml"/><Relationship Id="rId7" Type="http://schemas.openxmlformats.org/officeDocument/2006/relationships/slideLayout" Target="../slideLayouts/slideLayout2.xml"/><Relationship Id="rId12" Type="http://schemas.openxmlformats.org/officeDocument/2006/relationships/oleObject" Target="../embeddings/oleObject21.bin"/><Relationship Id="rId17" Type="http://schemas.openxmlformats.org/officeDocument/2006/relationships/image" Target="../media/image51.png"/><Relationship Id="rId2" Type="http://schemas.openxmlformats.org/officeDocument/2006/relationships/tags" Target="../tags/tag29.xml"/><Relationship Id="rId16" Type="http://schemas.openxmlformats.org/officeDocument/2006/relationships/image" Target="../media/image50.bmp"/><Relationship Id="rId1" Type="http://schemas.openxmlformats.org/officeDocument/2006/relationships/vmlDrawing" Target="../drawings/vmlDrawing8.vml"/><Relationship Id="rId6" Type="http://schemas.openxmlformats.org/officeDocument/2006/relationships/tags" Target="../tags/tag33.xml"/><Relationship Id="rId11" Type="http://schemas.openxmlformats.org/officeDocument/2006/relationships/image" Target="../media/image46.png"/><Relationship Id="rId5" Type="http://schemas.openxmlformats.org/officeDocument/2006/relationships/tags" Target="../tags/tag32.xml"/><Relationship Id="rId15" Type="http://schemas.openxmlformats.org/officeDocument/2006/relationships/image" Target="../media/image49.png"/><Relationship Id="rId10" Type="http://schemas.openxmlformats.org/officeDocument/2006/relationships/oleObject" Target="../embeddings/oleObject20.bin"/><Relationship Id="rId4" Type="http://schemas.openxmlformats.org/officeDocument/2006/relationships/tags" Target="../tags/tag31.xml"/><Relationship Id="rId9" Type="http://schemas.openxmlformats.org/officeDocument/2006/relationships/image" Target="../media/image45.png"/><Relationship Id="rId14" Type="http://schemas.openxmlformats.org/officeDocument/2006/relationships/image" Target="../media/image48.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5.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53.wmf"/><Relationship Id="rId4" Type="http://schemas.openxmlformats.org/officeDocument/2006/relationships/oleObject" Target="../embeddings/oleObject22.bin"/><Relationship Id="rId9" Type="http://schemas.openxmlformats.org/officeDocument/2006/relationships/image" Target="../media/image55.emf"/></Relationships>
</file>

<file path=ppt/slides/_rels/slide1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6.xml"/><Relationship Id="rId7" Type="http://schemas.openxmlformats.org/officeDocument/2006/relationships/image" Target="../media/image57.e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6.bin"/><Relationship Id="rId5" Type="http://schemas.openxmlformats.org/officeDocument/2006/relationships/image" Target="../media/image56.emf"/><Relationship Id="rId4"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0.e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openxmlformats.org/officeDocument/2006/relationships/image" Target="../media/image59.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66.png"/><Relationship Id="rId3" Type="http://schemas.openxmlformats.org/officeDocument/2006/relationships/notesSlide" Target="../notesSlides/notesSlide8.xml"/><Relationship Id="rId7" Type="http://schemas.openxmlformats.org/officeDocument/2006/relationships/image" Target="../media/image62.emf"/><Relationship Id="rId12"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0.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63.emf"/></Relationships>
</file>

<file path=ppt/slides/_rels/slide19.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68.wmf"/><Relationship Id="rId3" Type="http://schemas.openxmlformats.org/officeDocument/2006/relationships/notesSlide" Target="../notesSlides/notesSlide9.xml"/><Relationship Id="rId7" Type="http://schemas.openxmlformats.org/officeDocument/2006/relationships/image" Target="../media/image73.png"/><Relationship Id="rId12"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72.png"/><Relationship Id="rId11" Type="http://schemas.openxmlformats.org/officeDocument/2006/relationships/image" Target="../media/image67.wmf"/><Relationship Id="rId5" Type="http://schemas.openxmlformats.org/officeDocument/2006/relationships/image" Target="../media/image71.png"/><Relationship Id="rId15" Type="http://schemas.openxmlformats.org/officeDocument/2006/relationships/image" Target="../media/image69.wmf"/><Relationship Id="rId10" Type="http://schemas.openxmlformats.org/officeDocument/2006/relationships/oleObject" Target="../embeddings/oleObject33.bin"/><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oleObject" Target="../embeddings/oleObject3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6.xml"/><Relationship Id="rId4" Type="http://schemas.openxmlformats.org/officeDocument/2006/relationships/image" Target="../media/image7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82.wmf"/><Relationship Id="rId3" Type="http://schemas.openxmlformats.org/officeDocument/2006/relationships/notesSlide" Target="../notesSlides/notesSlide14.xml"/><Relationship Id="rId7" Type="http://schemas.openxmlformats.org/officeDocument/2006/relationships/image" Target="../media/image54.wmf"/><Relationship Id="rId12"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7.bin"/><Relationship Id="rId11" Type="http://schemas.openxmlformats.org/officeDocument/2006/relationships/image" Target="../media/image81.emf"/><Relationship Id="rId5" Type="http://schemas.openxmlformats.org/officeDocument/2006/relationships/image" Target="../media/image53.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80.emf"/></Relationships>
</file>

<file path=ppt/slides/_rels/slide26.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notesSlide" Target="../notesSlides/notesSlide15.xml"/><Relationship Id="rId7" Type="http://schemas.openxmlformats.org/officeDocument/2006/relationships/image" Target="../media/image84.e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42.bin"/><Relationship Id="rId11" Type="http://schemas.openxmlformats.org/officeDocument/2006/relationships/image" Target="../media/image85.emf"/><Relationship Id="rId5" Type="http://schemas.openxmlformats.org/officeDocument/2006/relationships/image" Target="../media/image83.emf"/><Relationship Id="rId10" Type="http://schemas.openxmlformats.org/officeDocument/2006/relationships/oleObject" Target="../embeddings/oleObject43.bin"/><Relationship Id="rId4" Type="http://schemas.openxmlformats.org/officeDocument/2006/relationships/oleObject" Target="../embeddings/oleObject41.bin"/><Relationship Id="rId9" Type="http://schemas.openxmlformats.org/officeDocument/2006/relationships/image" Target="../media/image87.png"/></Relationships>
</file>

<file path=ppt/slides/_rels/slide27.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notesSlide" Target="../notesSlides/notesSlide16.xml"/><Relationship Id="rId7" Type="http://schemas.openxmlformats.org/officeDocument/2006/relationships/oleObject" Target="../embeddings/oleObject45.bin"/><Relationship Id="rId12" Type="http://schemas.openxmlformats.org/officeDocument/2006/relationships/image" Target="../media/image91.png"/><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88.wmf"/><Relationship Id="rId11" Type="http://schemas.openxmlformats.org/officeDocument/2006/relationships/image" Target="../media/image90.png"/><Relationship Id="rId5" Type="http://schemas.openxmlformats.org/officeDocument/2006/relationships/oleObject" Target="../embeddings/oleObject44.bin"/><Relationship Id="rId10" Type="http://schemas.openxmlformats.org/officeDocument/2006/relationships/image" Target="../media/image19.wmf"/><Relationship Id="rId4" Type="http://schemas.openxmlformats.org/officeDocument/2006/relationships/image" Target="../media/image20.png"/><Relationship Id="rId9" Type="http://schemas.openxmlformats.org/officeDocument/2006/relationships/oleObject" Target="../embeddings/oleObject46.bin"/></Relationships>
</file>

<file path=ppt/slides/_rels/slide28.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notesSlide" Target="../notesSlides/notesSlide17.xml"/><Relationship Id="rId7" Type="http://schemas.openxmlformats.org/officeDocument/2006/relationships/oleObject" Target="../embeddings/oleObject48.bin"/><Relationship Id="rId12" Type="http://schemas.openxmlformats.org/officeDocument/2006/relationships/image" Target="../media/image95.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19.wmf"/><Relationship Id="rId11" Type="http://schemas.openxmlformats.org/officeDocument/2006/relationships/image" Target="../media/image94.png"/><Relationship Id="rId5" Type="http://schemas.openxmlformats.org/officeDocument/2006/relationships/oleObject" Target="../embeddings/oleObject47.bin"/><Relationship Id="rId10" Type="http://schemas.openxmlformats.org/officeDocument/2006/relationships/image" Target="../media/image93.emf"/><Relationship Id="rId4" Type="http://schemas.openxmlformats.org/officeDocument/2006/relationships/image" Target="../media/image20.png"/><Relationship Id="rId9" Type="http://schemas.openxmlformats.org/officeDocument/2006/relationships/oleObject" Target="../embeddings/oleObject49.bin"/></Relationships>
</file>

<file path=ppt/slides/_rels/slide2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b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 Id="rId1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102.wmf"/><Relationship Id="rId3" Type="http://schemas.openxmlformats.org/officeDocument/2006/relationships/notesSlide" Target="../notesSlides/notesSlide19.xml"/><Relationship Id="rId7" Type="http://schemas.openxmlformats.org/officeDocument/2006/relationships/image" Target="../media/image99.emf"/><Relationship Id="rId12"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1.bin"/><Relationship Id="rId11" Type="http://schemas.openxmlformats.org/officeDocument/2006/relationships/image" Target="../media/image101.wmf"/><Relationship Id="rId5" Type="http://schemas.openxmlformats.org/officeDocument/2006/relationships/image" Target="../media/image98.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100.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107.wmf"/><Relationship Id="rId3" Type="http://schemas.openxmlformats.org/officeDocument/2006/relationships/notesSlide" Target="../notesSlides/notesSlide20.xml"/><Relationship Id="rId7" Type="http://schemas.openxmlformats.org/officeDocument/2006/relationships/image" Target="../media/image104.wmf"/><Relationship Id="rId12"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56.bin"/><Relationship Id="rId11" Type="http://schemas.openxmlformats.org/officeDocument/2006/relationships/image" Target="../media/image106.wmf"/><Relationship Id="rId5" Type="http://schemas.openxmlformats.org/officeDocument/2006/relationships/image" Target="../media/image103.wmf"/><Relationship Id="rId15" Type="http://schemas.openxmlformats.org/officeDocument/2006/relationships/image" Target="../media/image108.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105.wmf"/><Relationship Id="rId14" Type="http://schemas.openxmlformats.org/officeDocument/2006/relationships/oleObject" Target="../embeddings/oleObject60.bin"/></Relationships>
</file>

<file path=ppt/slides/_rels/slide32.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64.bin"/><Relationship Id="rId3" Type="http://schemas.openxmlformats.org/officeDocument/2006/relationships/notesSlide" Target="../notesSlides/notesSlide21.xml"/><Relationship Id="rId7" Type="http://schemas.openxmlformats.org/officeDocument/2006/relationships/oleObject" Target="../embeddings/oleObject62.bin"/><Relationship Id="rId12" Type="http://schemas.openxmlformats.org/officeDocument/2006/relationships/image" Target="../media/image113.png"/><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09.emf"/><Relationship Id="rId11" Type="http://schemas.openxmlformats.org/officeDocument/2006/relationships/image" Target="../media/image112.png"/><Relationship Id="rId5" Type="http://schemas.openxmlformats.org/officeDocument/2006/relationships/oleObject" Target="../embeddings/oleObject61.bin"/><Relationship Id="rId15" Type="http://schemas.openxmlformats.org/officeDocument/2006/relationships/image" Target="../media/image95.png"/><Relationship Id="rId10" Type="http://schemas.openxmlformats.org/officeDocument/2006/relationships/image" Target="../media/image111.wmf"/><Relationship Id="rId4" Type="http://schemas.openxmlformats.org/officeDocument/2006/relationships/image" Target="../media/image94.png"/><Relationship Id="rId9" Type="http://schemas.openxmlformats.org/officeDocument/2006/relationships/oleObject" Target="../embeddings/oleObject63.bin"/><Relationship Id="rId14" Type="http://schemas.openxmlformats.org/officeDocument/2006/relationships/image" Target="../media/image93.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notesSlide" Target="../notesSlides/notesSlide26.xml"/><Relationship Id="rId7" Type="http://schemas.openxmlformats.org/officeDocument/2006/relationships/image" Target="../media/image111.wmf"/><Relationship Id="rId12" Type="http://schemas.openxmlformats.org/officeDocument/2006/relationships/image" Target="../media/image114.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66.bin"/><Relationship Id="rId11" Type="http://schemas.openxmlformats.org/officeDocument/2006/relationships/oleObject" Target="../embeddings/oleObject67.bin"/><Relationship Id="rId5" Type="http://schemas.openxmlformats.org/officeDocument/2006/relationships/image" Target="../media/image110.wmf"/><Relationship Id="rId10" Type="http://schemas.openxmlformats.org/officeDocument/2006/relationships/image" Target="../media/image115.png"/><Relationship Id="rId4" Type="http://schemas.openxmlformats.org/officeDocument/2006/relationships/oleObject" Target="../embeddings/oleObject65.bin"/><Relationship Id="rId9" Type="http://schemas.openxmlformats.org/officeDocument/2006/relationships/image" Target="../media/image1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8.bmp"/></Relationships>
</file>

<file path=ppt/slides/_rels/slide5.xml.rels><?xml version="1.0" encoding="UTF-8" standalone="yes"?>
<Relationships xmlns="http://schemas.openxmlformats.org/package/2006/relationships"><Relationship Id="rId8" Type="http://schemas.openxmlformats.org/officeDocument/2006/relationships/image" Target="../media/image12.bmp"/><Relationship Id="rId3" Type="http://schemas.openxmlformats.org/officeDocument/2006/relationships/tags" Target="../tags/tag12.xml"/><Relationship Id="rId7" Type="http://schemas.openxmlformats.org/officeDocument/2006/relationships/image" Target="../media/image11.bmp"/><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bmp"/><Relationship Id="rId5" Type="http://schemas.openxmlformats.org/officeDocument/2006/relationships/slideLayout" Target="../slideLayouts/slideLayout2.xml"/><Relationship Id="rId4" Type="http://schemas.openxmlformats.org/officeDocument/2006/relationships/tags" Target="../tags/tag1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3" Type="http://schemas.openxmlformats.org/officeDocument/2006/relationships/notesSlide" Target="../notesSlides/notesSlide2.xml"/><Relationship Id="rId7" Type="http://schemas.openxmlformats.org/officeDocument/2006/relationships/image" Target="../media/image14.wmf"/><Relationship Id="rId12"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13.wmf"/><Relationship Id="rId15" Type="http://schemas.openxmlformats.org/officeDocument/2006/relationships/oleObject" Target="../embeddings/oleObject7.bin"/><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5.wmf"/><Relationship Id="rId14" Type="http://schemas.openxmlformats.org/officeDocument/2006/relationships/image" Target="../media/image17.wmf"/></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3.xml"/><Relationship Id="rId7" Type="http://schemas.openxmlformats.org/officeDocument/2006/relationships/oleObject" Target="../embeddings/oleObject8.bin"/><Relationship Id="rId12"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2.png"/><Relationship Id="rId11" Type="http://schemas.openxmlformats.org/officeDocument/2006/relationships/oleObject" Target="../embeddings/oleObject10.bin"/><Relationship Id="rId5" Type="http://schemas.openxmlformats.org/officeDocument/2006/relationships/image" Target="../media/image21.png"/><Relationship Id="rId10" Type="http://schemas.openxmlformats.org/officeDocument/2006/relationships/image" Target="../media/image17.wmf"/><Relationship Id="rId4" Type="http://schemas.openxmlformats.org/officeDocument/2006/relationships/image" Target="../media/image20.png"/><Relationship Id="rId9"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4.xml"/><Relationship Id="rId7" Type="http://schemas.openxmlformats.org/officeDocument/2006/relationships/image" Target="../media/image25.png"/><Relationship Id="rId12" Type="http://schemas.openxmlformats.org/officeDocument/2006/relationships/image" Target="../media/image24.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9.wmf"/><Relationship Id="rId11" Type="http://schemas.openxmlformats.org/officeDocument/2006/relationships/oleObject" Target="../embeddings/oleObject13.bin"/><Relationship Id="rId5" Type="http://schemas.openxmlformats.org/officeDocument/2006/relationships/oleObject" Target="../embeddings/oleObject11.bin"/><Relationship Id="rId10" Type="http://schemas.openxmlformats.org/officeDocument/2006/relationships/image" Target="../media/image23.wmf"/><Relationship Id="rId4" Type="http://schemas.openxmlformats.org/officeDocument/2006/relationships/image" Target="../media/image20.png"/><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1654389" y="1690179"/>
            <a:ext cx="5801907" cy="4555091"/>
          </a:xfrm>
          <a:prstGeom prst="rect">
            <a:avLst/>
          </a:prstGeom>
          <a:noFill/>
          <a:ln w="9525">
            <a:noFill/>
            <a:miter lim="800000"/>
            <a:headEnd/>
            <a:tailEnd/>
          </a:ln>
        </p:spPr>
        <p:txBody>
          <a:bodyPr wrap="none" lIns="91439" tIns="45719" rIns="91439" bIns="45719">
            <a:spAutoFit/>
          </a:bodyPr>
          <a:lstStyle/>
          <a:p>
            <a:pPr algn="ctr"/>
            <a:r>
              <a:rPr lang="es-CL" sz="2400" dirty="0">
                <a:solidFill>
                  <a:srgbClr val="FF0000"/>
                </a:solidFill>
                <a:latin typeface="Trebuchet MS" pitchFamily="34" charset="0"/>
              </a:rPr>
              <a:t>P</a:t>
            </a:r>
            <a:r>
              <a:rPr lang="es-CL" sz="2400" dirty="0">
                <a:solidFill>
                  <a:srgbClr val="3366FF"/>
                </a:solidFill>
                <a:latin typeface="Trebuchet MS" pitchFamily="34" charset="0"/>
              </a:rPr>
              <a:t>r</a:t>
            </a:r>
            <a:r>
              <a:rPr lang="es-CL" sz="2400" dirty="0">
                <a:solidFill>
                  <a:srgbClr val="FFFF00"/>
                </a:solidFill>
                <a:latin typeface="Trebuchet MS" pitchFamily="34" charset="0"/>
              </a:rPr>
              <a:t>o</a:t>
            </a:r>
            <a:r>
              <a:rPr lang="es-CL" sz="2400" dirty="0">
                <a:solidFill>
                  <a:srgbClr val="00FF00"/>
                </a:solidFill>
                <a:latin typeface="Trebuchet MS" pitchFamily="34" charset="0"/>
              </a:rPr>
              <a:t>c</a:t>
            </a:r>
            <a:r>
              <a:rPr lang="es-CL" sz="2400" dirty="0">
                <a:solidFill>
                  <a:schemeClr val="bg1"/>
                </a:solidFill>
                <a:latin typeface="Trebuchet MS" pitchFamily="34" charset="0"/>
              </a:rPr>
              <a:t>e</a:t>
            </a:r>
            <a:r>
              <a:rPr lang="es-CL" sz="2400" dirty="0">
                <a:solidFill>
                  <a:srgbClr val="FF6600"/>
                </a:solidFill>
                <a:latin typeface="Trebuchet MS" pitchFamily="34" charset="0"/>
              </a:rPr>
              <a:t>s</a:t>
            </a:r>
            <a:r>
              <a:rPr lang="es-CL" sz="2400" dirty="0">
                <a:solidFill>
                  <a:srgbClr val="FF0000"/>
                </a:solidFill>
                <a:latin typeface="Trebuchet MS" pitchFamily="34" charset="0"/>
              </a:rPr>
              <a:t>a</a:t>
            </a:r>
            <a:r>
              <a:rPr lang="es-CL" sz="2400" dirty="0">
                <a:solidFill>
                  <a:srgbClr val="3366FF"/>
                </a:solidFill>
                <a:latin typeface="Trebuchet MS" pitchFamily="34" charset="0"/>
              </a:rPr>
              <a:t>m</a:t>
            </a:r>
            <a:r>
              <a:rPr lang="es-CL" sz="2400" dirty="0">
                <a:solidFill>
                  <a:srgbClr val="FFFF00"/>
                </a:solidFill>
                <a:latin typeface="Trebuchet MS" pitchFamily="34" charset="0"/>
              </a:rPr>
              <a:t>i</a:t>
            </a:r>
            <a:r>
              <a:rPr lang="es-CL" sz="2400" dirty="0">
                <a:solidFill>
                  <a:srgbClr val="00FF00"/>
                </a:solidFill>
                <a:latin typeface="Trebuchet MS" pitchFamily="34" charset="0"/>
              </a:rPr>
              <a:t>e</a:t>
            </a:r>
            <a:r>
              <a:rPr lang="es-CL" sz="2400" dirty="0">
                <a:solidFill>
                  <a:schemeClr val="bg1"/>
                </a:solidFill>
                <a:latin typeface="Trebuchet MS" pitchFamily="34" charset="0"/>
              </a:rPr>
              <a:t>n</a:t>
            </a:r>
            <a:r>
              <a:rPr lang="es-CL" sz="2400" dirty="0">
                <a:solidFill>
                  <a:srgbClr val="FF6600"/>
                </a:solidFill>
                <a:latin typeface="Trebuchet MS" pitchFamily="34" charset="0"/>
              </a:rPr>
              <a:t>t</a:t>
            </a:r>
            <a:r>
              <a:rPr lang="es-CL" sz="2400" dirty="0">
                <a:solidFill>
                  <a:srgbClr val="FF0000"/>
                </a:solidFill>
                <a:latin typeface="Trebuchet MS" pitchFamily="34" charset="0"/>
              </a:rPr>
              <a:t>o</a:t>
            </a:r>
            <a:r>
              <a:rPr lang="es-CL" sz="2400" dirty="0">
                <a:solidFill>
                  <a:srgbClr val="3333CC"/>
                </a:solidFill>
                <a:latin typeface="Trebuchet MS" pitchFamily="34" charset="0"/>
              </a:rPr>
              <a:t> </a:t>
            </a:r>
            <a:r>
              <a:rPr lang="es-CL" sz="2400" dirty="0">
                <a:solidFill>
                  <a:srgbClr val="3366FF"/>
                </a:solidFill>
                <a:latin typeface="Trebuchet MS" pitchFamily="34" charset="0"/>
              </a:rPr>
              <a:t>d</a:t>
            </a:r>
            <a:r>
              <a:rPr lang="es-CL" sz="2400" dirty="0">
                <a:solidFill>
                  <a:srgbClr val="FFFF00"/>
                </a:solidFill>
                <a:latin typeface="Trebuchet MS" pitchFamily="34" charset="0"/>
              </a:rPr>
              <a:t>e </a:t>
            </a:r>
            <a:r>
              <a:rPr lang="es-CL" sz="2400" dirty="0">
                <a:solidFill>
                  <a:srgbClr val="00FF00"/>
                </a:solidFill>
                <a:latin typeface="Trebuchet MS" pitchFamily="34" charset="0"/>
              </a:rPr>
              <a:t>I</a:t>
            </a:r>
            <a:r>
              <a:rPr lang="es-CL" sz="2400" dirty="0">
                <a:solidFill>
                  <a:schemeClr val="bg1"/>
                </a:solidFill>
                <a:latin typeface="Trebuchet MS" pitchFamily="34" charset="0"/>
              </a:rPr>
              <a:t>m</a:t>
            </a:r>
            <a:r>
              <a:rPr lang="es-CL" sz="2400" dirty="0">
                <a:solidFill>
                  <a:srgbClr val="FF6600"/>
                </a:solidFill>
                <a:latin typeface="Trebuchet MS" pitchFamily="34" charset="0"/>
              </a:rPr>
              <a:t>á</a:t>
            </a:r>
            <a:r>
              <a:rPr lang="es-CL" sz="2400" dirty="0">
                <a:solidFill>
                  <a:srgbClr val="FF0000"/>
                </a:solidFill>
                <a:latin typeface="Trebuchet MS" pitchFamily="34" charset="0"/>
              </a:rPr>
              <a:t>g</a:t>
            </a:r>
            <a:r>
              <a:rPr lang="es-CL" sz="2400" dirty="0">
                <a:solidFill>
                  <a:srgbClr val="3366FF"/>
                </a:solidFill>
                <a:latin typeface="Trebuchet MS" pitchFamily="34" charset="0"/>
              </a:rPr>
              <a:t>e</a:t>
            </a:r>
            <a:r>
              <a:rPr lang="es-CL" sz="2400" dirty="0">
                <a:solidFill>
                  <a:srgbClr val="FFFF00"/>
                </a:solidFill>
                <a:latin typeface="Trebuchet MS" pitchFamily="34" charset="0"/>
              </a:rPr>
              <a:t>n</a:t>
            </a:r>
            <a:r>
              <a:rPr lang="es-CL" sz="2400" dirty="0">
                <a:solidFill>
                  <a:srgbClr val="00FF00"/>
                </a:solidFill>
                <a:latin typeface="Trebuchet MS" pitchFamily="34" charset="0"/>
              </a:rPr>
              <a:t>e</a:t>
            </a:r>
            <a:r>
              <a:rPr lang="es-CL" sz="2400" dirty="0">
                <a:solidFill>
                  <a:schemeClr val="bg1"/>
                </a:solidFill>
                <a:latin typeface="Trebuchet MS" pitchFamily="34" charset="0"/>
              </a:rPr>
              <a:t>s</a:t>
            </a:r>
            <a:endParaRPr lang="es-CL" sz="2400" dirty="0">
              <a:solidFill>
                <a:srgbClr val="FF0000"/>
              </a:solidFill>
              <a:latin typeface="Trebuchet MS" pitchFamily="34" charset="0"/>
            </a:endParaRPr>
          </a:p>
          <a:p>
            <a:pPr algn="ctr"/>
            <a:r>
              <a:rPr lang="es-CL" sz="2400" dirty="0">
                <a:solidFill>
                  <a:schemeClr val="bg2">
                    <a:lumMod val="60000"/>
                    <a:lumOff val="40000"/>
                  </a:schemeClr>
                </a:solidFill>
                <a:latin typeface="Trebuchet MS" pitchFamily="34" charset="0"/>
              </a:rPr>
              <a:t> </a:t>
            </a: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r>
              <a:rPr lang="es-CL" dirty="0">
                <a:solidFill>
                  <a:schemeClr val="accent6">
                    <a:lumMod val="20000"/>
                    <a:lumOff val="80000"/>
                  </a:schemeClr>
                </a:solidFill>
                <a:latin typeface="Trebuchet MS" pitchFamily="34" charset="0"/>
              </a:rPr>
              <a:t>Based on Guodong Guo’s and Cornelia Fermüller slides</a:t>
            </a:r>
          </a:p>
          <a:p>
            <a:pPr algn="ctr"/>
            <a:endParaRPr lang="es-CL" u="none"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u="none" dirty="0">
                <a:solidFill>
                  <a:srgbClr val="3333CC"/>
                </a:solidFill>
                <a:latin typeface="Trebuchet MS" pitchFamily="34" charset="0"/>
              </a:rPr>
              <a:t>---------------------------------------</a:t>
            </a: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a:solidFill>
                  <a:schemeClr val="bg1">
                    <a:lumMod val="75000"/>
                  </a:schemeClr>
                </a:solidFill>
                <a:latin typeface="Trebuchet MS" pitchFamily="34" charset="0"/>
              </a:rPr>
              <a:t>Departmento de Ciencia de la Computación</a:t>
            </a:r>
          </a:p>
          <a:p>
            <a:pPr algn="ctr"/>
            <a:r>
              <a:rPr lang="es-CL" sz="1200" dirty="0">
                <a:solidFill>
                  <a:schemeClr val="bg1">
                    <a:lumMod val="75000"/>
                  </a:schemeClr>
                </a:solidFill>
                <a:latin typeface="Trebuchet MS" pitchFamily="34" charset="0"/>
              </a:rPr>
              <a:t>Escuela de Ingeniería</a:t>
            </a:r>
          </a:p>
          <a:p>
            <a:pPr algn="ctr"/>
            <a:r>
              <a:rPr lang="es-CL" sz="1200" dirty="0">
                <a:solidFill>
                  <a:schemeClr val="bg1">
                    <a:lumMod val="75000"/>
                  </a:schemeClr>
                </a:solidFill>
                <a:latin typeface="Trebuchet MS" pitchFamily="34" charset="0"/>
              </a:rPr>
              <a:t>Universidad Católica de Chile</a:t>
            </a:r>
          </a:p>
          <a:p>
            <a:pPr algn="ctr"/>
            <a:endParaRPr lang="en-US" sz="1200" dirty="0">
              <a:solidFill>
                <a:schemeClr val="bg1">
                  <a:lumMod val="75000"/>
                </a:schemeClr>
              </a:solidFill>
              <a:latin typeface="Trebuchet MS" pitchFamily="34" charset="0"/>
            </a:endParaRP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6"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US" u="none"/>
          </a:p>
        </p:txBody>
      </p:sp>
      <p:sp>
        <p:nvSpPr>
          <p:cNvPr id="6" name="Rectangle 5"/>
          <p:cNvSpPr/>
          <p:nvPr/>
        </p:nvSpPr>
        <p:spPr>
          <a:xfrm>
            <a:off x="3853066"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US" u="none"/>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US" u="none"/>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US" u="none"/>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US" u="none"/>
          </a:p>
        </p:txBody>
      </p:sp>
      <p:sp>
        <p:nvSpPr>
          <p:cNvPr id="10" name="TextBox 9"/>
          <p:cNvSpPr txBox="1"/>
          <p:nvPr/>
        </p:nvSpPr>
        <p:spPr>
          <a:xfrm>
            <a:off x="1" y="3031067"/>
            <a:ext cx="9144000" cy="1075677"/>
          </a:xfrm>
          <a:prstGeom prst="rect">
            <a:avLst/>
          </a:prstGeom>
          <a:noFill/>
        </p:spPr>
        <p:txBody>
          <a:bodyPr wrap="square" lIns="91439" tIns="45719" rIns="91439" bIns="45719" rtlCol="0">
            <a:spAutoFit/>
          </a:bodyPr>
          <a:lstStyle/>
          <a:p>
            <a:pPr algn="ctr"/>
            <a:r>
              <a:rPr lang="es-CL" sz="2400" b="1" dirty="0">
                <a:solidFill>
                  <a:srgbClr val="FFFFFF"/>
                </a:solidFill>
                <a:latin typeface="Trebuchet MS"/>
                <a:cs typeface="Trebuchet MS"/>
              </a:rPr>
              <a:t>Detección de Bordes - Canny</a:t>
            </a:r>
          </a:p>
          <a:p>
            <a:pPr algn="ctr"/>
            <a:endParaRPr lang="es-CL" sz="1000" dirty="0">
              <a:solidFill>
                <a:srgbClr val="FFFFFF"/>
              </a:solidFill>
              <a:latin typeface="Trebuchet MS"/>
              <a:cs typeface="Trebuchet MS"/>
            </a:endParaRPr>
          </a:p>
          <a:p>
            <a:pPr algn="ctr"/>
            <a:r>
              <a:rPr lang="es-CL" sz="1000" dirty="0">
                <a:solidFill>
                  <a:srgbClr val="FFFFFF"/>
                </a:solidFill>
                <a:latin typeface="Trebuchet MS"/>
                <a:cs typeface="Trebuchet MS"/>
              </a:rPr>
              <a:t>[ Capítulo 8 ]</a:t>
            </a:r>
          </a:p>
          <a:p>
            <a:pPr algn="ctr"/>
            <a:endParaRPr lang="es-CL" sz="1000" dirty="0">
              <a:solidFill>
                <a:srgbClr val="FFFFFF"/>
              </a:solidFill>
              <a:latin typeface="Trebuchet MS"/>
              <a:cs typeface="Trebuchet MS"/>
            </a:endParaRPr>
          </a:p>
          <a:p>
            <a:pPr algn="ctr"/>
            <a:endParaRPr lang="es-CL" sz="1000" dirty="0">
              <a:solidFill>
                <a:srgbClr val="FFFFFF"/>
              </a:solidFill>
              <a:latin typeface="Trebuchet MS"/>
              <a:cs typeface="Trebuchet MS"/>
            </a:endParaRPr>
          </a:p>
        </p:txBody>
      </p:sp>
    </p:spTree>
    <p:extLst>
      <p:ext uri="{BB962C8B-B14F-4D97-AF65-F5344CB8AC3E}">
        <p14:creationId xmlns:p14="http://schemas.microsoft.com/office/powerpoint/2010/main" val="35613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457200" y="-119506"/>
            <a:ext cx="8229600" cy="1143000"/>
          </a:xfrm>
        </p:spPr>
        <p:txBody>
          <a:bodyPr/>
          <a:lstStyle/>
          <a:p>
            <a:r>
              <a:rPr lang="en-US" altLang="en-US"/>
              <a:t>Effects of noise</a:t>
            </a:r>
          </a:p>
        </p:txBody>
      </p:sp>
      <p:sp>
        <p:nvSpPr>
          <p:cNvPr id="410627" name="Rectangle 3"/>
          <p:cNvSpPr>
            <a:spLocks noGrp="1" noChangeArrowheads="1"/>
          </p:cNvSpPr>
          <p:nvPr>
            <p:ph type="body" idx="1"/>
          </p:nvPr>
        </p:nvSpPr>
        <p:spPr>
          <a:xfrm>
            <a:off x="685800" y="914400"/>
            <a:ext cx="7772400" cy="914400"/>
          </a:xfrm>
        </p:spPr>
        <p:txBody>
          <a:bodyPr>
            <a:normAutofit fontScale="85000" lnSpcReduction="10000"/>
          </a:bodyPr>
          <a:lstStyle/>
          <a:p>
            <a:r>
              <a:rPr lang="en-US" altLang="en-US"/>
              <a:t>Consider a single row or column of the image</a:t>
            </a:r>
          </a:p>
          <a:p>
            <a:pPr lvl="1"/>
            <a:r>
              <a:rPr lang="en-US" altLang="en-US"/>
              <a:t>Plotting intensity as a function of position gives a signal</a:t>
            </a:r>
          </a:p>
        </p:txBody>
      </p:sp>
      <p:graphicFrame>
        <p:nvGraphicFramePr>
          <p:cNvPr id="410629" name="Object 5"/>
          <p:cNvGraphicFramePr>
            <a:graphicFrameLocks noChangeAspect="1"/>
          </p:cNvGraphicFramePr>
          <p:nvPr/>
        </p:nvGraphicFramePr>
        <p:xfrm>
          <a:off x="1839913" y="1917700"/>
          <a:ext cx="5018087" cy="1892300"/>
        </p:xfrm>
        <a:graphic>
          <a:graphicData uri="http://schemas.openxmlformats.org/presentationml/2006/ole">
            <mc:AlternateContent xmlns:mc="http://schemas.openxmlformats.org/markup-compatibility/2006">
              <mc:Choice xmlns:v="urn:schemas-microsoft-com:vml" Requires="v">
                <p:oleObj spid="_x0000_s22536" name="Photo Editor Photo" r:id="rId5" imgW="5885714" imgH="2219635" progId="MSPhotoEd.3">
                  <p:embed/>
                </p:oleObj>
              </mc:Choice>
              <mc:Fallback>
                <p:oleObj name="Photo Editor Photo" r:id="rId5" imgW="5885714" imgH="2219635"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9913" y="1917700"/>
                        <a:ext cx="5018087"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630" name="Object 6"/>
          <p:cNvGraphicFramePr>
            <a:graphicFrameLocks noChangeAspect="1"/>
          </p:cNvGraphicFramePr>
          <p:nvPr/>
        </p:nvGraphicFramePr>
        <p:xfrm>
          <a:off x="1744663" y="4038600"/>
          <a:ext cx="5037137" cy="1727200"/>
        </p:xfrm>
        <a:graphic>
          <a:graphicData uri="http://schemas.openxmlformats.org/presentationml/2006/ole">
            <mc:AlternateContent xmlns:mc="http://schemas.openxmlformats.org/markup-compatibility/2006">
              <mc:Choice xmlns:v="urn:schemas-microsoft-com:vml" Requires="v">
                <p:oleObj spid="_x0000_s22537" name="Photo Editor Photo" r:id="rId7" imgW="5915851" imgH="2029108" progId="MSPhotoEd.3">
                  <p:embed/>
                </p:oleObj>
              </mc:Choice>
              <mc:Fallback>
                <p:oleObj name="Photo Editor Photo" r:id="rId7" imgW="5915851" imgH="2029108" progId="MSPhotoEd.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4663" y="4038600"/>
                        <a:ext cx="5037137"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0632" name="Picture 8" descr="txp_fig"/>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101725" y="2520950"/>
            <a:ext cx="6508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0634" name="Picture 10" descr="txp_fig"/>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762000" y="4584700"/>
            <a:ext cx="98742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0636" name="Rectangle 12"/>
          <p:cNvSpPr>
            <a:spLocks noChangeArrowheads="1"/>
          </p:cNvSpPr>
          <p:nvPr/>
        </p:nvSpPr>
        <p:spPr bwMode="auto">
          <a:xfrm>
            <a:off x="685800" y="60960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a:t>Where is the edge?</a:t>
            </a:r>
            <a:endParaRPr lang="en-US" altLang="en-US" i="1"/>
          </a:p>
        </p:txBody>
      </p:sp>
    </p:spTree>
    <p:extLst>
      <p:ext uri="{BB962C8B-B14F-4D97-AF65-F5344CB8AC3E}">
        <p14:creationId xmlns:p14="http://schemas.microsoft.com/office/powerpoint/2010/main" val="177395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40" name="Rectangle 20"/>
          <p:cNvSpPr>
            <a:spLocks noChangeArrowheads="1"/>
          </p:cNvSpPr>
          <p:nvPr/>
        </p:nvSpPr>
        <p:spPr bwMode="auto">
          <a:xfrm>
            <a:off x="685800" y="63246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a:t>Where is the edge?  </a:t>
            </a:r>
            <a:endParaRPr lang="en-US" altLang="en-US" i="1"/>
          </a:p>
        </p:txBody>
      </p:sp>
      <p:sp>
        <p:nvSpPr>
          <p:cNvPr id="414722" name="Rectangle 2"/>
          <p:cNvSpPr>
            <a:spLocks noGrp="1" noChangeArrowheads="1"/>
          </p:cNvSpPr>
          <p:nvPr>
            <p:ph type="title"/>
          </p:nvPr>
        </p:nvSpPr>
        <p:spPr>
          <a:xfrm>
            <a:off x="457200" y="-151037"/>
            <a:ext cx="8229600" cy="1143000"/>
          </a:xfrm>
        </p:spPr>
        <p:txBody>
          <a:bodyPr/>
          <a:lstStyle/>
          <a:p>
            <a:r>
              <a:rPr lang="en-US" altLang="en-US"/>
              <a:t>Solution:  smooth first</a:t>
            </a:r>
          </a:p>
        </p:txBody>
      </p:sp>
      <p:graphicFrame>
        <p:nvGraphicFramePr>
          <p:cNvPr id="414729" name="Object 9"/>
          <p:cNvGraphicFramePr>
            <a:graphicFrameLocks noChangeAspect="1"/>
          </p:cNvGraphicFramePr>
          <p:nvPr/>
        </p:nvGraphicFramePr>
        <p:xfrm>
          <a:off x="2192338" y="914400"/>
          <a:ext cx="6418262" cy="5286375"/>
        </p:xfrm>
        <a:graphic>
          <a:graphicData uri="http://schemas.openxmlformats.org/presentationml/2006/ole">
            <mc:AlternateContent xmlns:mc="http://schemas.openxmlformats.org/markup-compatibility/2006">
              <mc:Choice xmlns:v="urn:schemas-microsoft-com:vml" Requires="v">
                <p:oleObj spid="_x0000_s23557" name="Photo Editor Photo" r:id="rId8" imgW="6419048" imgH="5285714" progId="MSPhotoEd.3">
                  <p:embed/>
                </p:oleObj>
              </mc:Choice>
              <mc:Fallback>
                <p:oleObj name="Photo Editor Photo" r:id="rId8" imgW="6419048" imgH="5285714"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2338" y="914400"/>
                        <a:ext cx="6418262"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4735" name="Picture 15" descr="Edittex"/>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066800" y="4027488"/>
            <a:ext cx="68580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4737" name="Picture 17" descr="Edittex"/>
          <p:cNvPicPr>
            <a:picLocks noChangeAspect="1" noChangeArrowheads="1"/>
          </p:cNvPicPr>
          <p:nvPr>
            <p:custDataLst>
              <p:tags r:id="rId3"/>
            </p:custDataLst>
          </p:nvPr>
        </p:nvPicPr>
        <p:blipFill>
          <a:blip r:embed="rId11">
            <a:extLst>
              <a:ext uri="{28A0092B-C50C-407E-A947-70E740481C1C}">
                <a14:useLocalDpi xmlns:a14="http://schemas.microsoft.com/office/drawing/2010/main" val="0"/>
              </a:ext>
            </a:extLst>
          </a:blip>
          <a:srcRect/>
          <a:stretch>
            <a:fillRect/>
          </a:stretch>
        </p:blipFill>
        <p:spPr bwMode="auto">
          <a:xfrm>
            <a:off x="739775" y="5180013"/>
            <a:ext cx="13414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4738" name="Picture 18" descr="txp_fig"/>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1333500" y="1601788"/>
            <a:ext cx="173038"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4739" name="Picture 19" descr="Edittex"/>
          <p:cNvPicPr>
            <a:picLocks noChangeAspect="1" noChangeArrowheads="1"/>
          </p:cNvPicPr>
          <p:nvPr>
            <p:custDataLst>
              <p:tags r:id="rId5"/>
            </p:custDataLst>
          </p:nvPr>
        </p:nvPicPr>
        <p:blipFill>
          <a:blip r:embed="rId13">
            <a:extLst>
              <a:ext uri="{28A0092B-C50C-407E-A947-70E740481C1C}">
                <a14:useLocalDpi xmlns:a14="http://schemas.microsoft.com/office/drawing/2010/main" val="0"/>
              </a:ext>
            </a:extLst>
          </a:blip>
          <a:srcRect/>
          <a:stretch>
            <a:fillRect/>
          </a:stretch>
        </p:blipFill>
        <p:spPr bwMode="auto">
          <a:xfrm>
            <a:off x="1328738" y="2840038"/>
            <a:ext cx="173037"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414743" name="Group 23"/>
          <p:cNvGrpSpPr>
            <a:grpSpLocks/>
          </p:cNvGrpSpPr>
          <p:nvPr/>
        </p:nvGrpSpPr>
        <p:grpSpPr bwMode="auto">
          <a:xfrm>
            <a:off x="3581400" y="6321425"/>
            <a:ext cx="3856038" cy="460375"/>
            <a:chOff x="2256" y="3982"/>
            <a:chExt cx="2429" cy="290"/>
          </a:xfrm>
        </p:grpSpPr>
        <p:pic>
          <p:nvPicPr>
            <p:cNvPr id="414741" name="Picture 21" descr="Edittex"/>
            <p:cNvPicPr>
              <a:picLocks noChangeAspect="1" noChangeArrowheads="1"/>
            </p:cNvPicPr>
            <p:nvPr>
              <p:custDataLst>
                <p:tags r:id="rId6"/>
              </p:custDataLst>
            </p:nvPr>
          </p:nvPicPr>
          <p:blipFill>
            <a:blip r:embed="rId11">
              <a:extLst>
                <a:ext uri="{28A0092B-C50C-407E-A947-70E740481C1C}">
                  <a14:useLocalDpi xmlns:a14="http://schemas.microsoft.com/office/drawing/2010/main" val="0"/>
                </a:ext>
              </a:extLst>
            </a:blip>
            <a:srcRect/>
            <a:stretch>
              <a:fillRect/>
            </a:stretch>
          </p:blipFill>
          <p:spPr bwMode="auto">
            <a:xfrm>
              <a:off x="3840" y="3982"/>
              <a:ext cx="845"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4742" name="Rectangle 22"/>
            <p:cNvSpPr>
              <a:spLocks noChangeArrowheads="1"/>
            </p:cNvSpPr>
            <p:nvPr/>
          </p:nvSpPr>
          <p:spPr bwMode="auto">
            <a:xfrm>
              <a:off x="2256" y="3984"/>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a:t>Look for peaks in </a:t>
              </a:r>
              <a:endParaRPr lang="en-US" altLang="en-US" i="1"/>
            </a:p>
          </p:txBody>
        </p:sp>
      </p:grpSp>
    </p:spTree>
    <p:extLst>
      <p:ext uri="{BB962C8B-B14F-4D97-AF65-F5344CB8AC3E}">
        <p14:creationId xmlns:p14="http://schemas.microsoft.com/office/powerpoint/2010/main" val="1403424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4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5755" name="Object 11"/>
          <p:cNvGraphicFramePr>
            <a:graphicFrameLocks noChangeAspect="1"/>
          </p:cNvGraphicFramePr>
          <p:nvPr/>
        </p:nvGraphicFramePr>
        <p:xfrm>
          <a:off x="2532063" y="1857375"/>
          <a:ext cx="5713412" cy="4614863"/>
        </p:xfrm>
        <a:graphic>
          <a:graphicData uri="http://schemas.openxmlformats.org/presentationml/2006/ole">
            <mc:AlternateContent xmlns:mc="http://schemas.openxmlformats.org/markup-compatibility/2006">
              <mc:Choice xmlns:v="urn:schemas-microsoft-com:vml" Requires="v">
                <p:oleObj spid="_x0000_s24581" name="Photo Editor Photo" r:id="rId7" imgW="6001588" imgH="4847619" progId="MSPhotoEd.3">
                  <p:embed/>
                </p:oleObj>
              </mc:Choice>
              <mc:Fallback>
                <p:oleObj name="Photo Editor Photo" r:id="rId7" imgW="6001588" imgH="4847619" progId="MSPhotoEd.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2063" y="1857375"/>
                        <a:ext cx="5713412"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5746" name="Rectangle 2"/>
          <p:cNvSpPr>
            <a:spLocks noGrp="1" noChangeArrowheads="1"/>
          </p:cNvSpPr>
          <p:nvPr>
            <p:ph type="title"/>
          </p:nvPr>
        </p:nvSpPr>
        <p:spPr>
          <a:xfrm>
            <a:off x="457200" y="-182566"/>
            <a:ext cx="8229600" cy="1143000"/>
          </a:xfrm>
        </p:spPr>
        <p:txBody>
          <a:bodyPr/>
          <a:lstStyle/>
          <a:p>
            <a:r>
              <a:rPr lang="en-US" altLang="en-US"/>
              <a:t>Derivative theorem of convolution</a:t>
            </a:r>
          </a:p>
        </p:txBody>
      </p:sp>
      <p:sp>
        <p:nvSpPr>
          <p:cNvPr id="415747" name="Rectangle 3"/>
          <p:cNvSpPr>
            <a:spLocks noGrp="1" noChangeArrowheads="1"/>
          </p:cNvSpPr>
          <p:nvPr>
            <p:ph type="body" idx="1"/>
          </p:nvPr>
        </p:nvSpPr>
        <p:spPr>
          <a:xfrm>
            <a:off x="685800" y="1524000"/>
            <a:ext cx="7772400" cy="533400"/>
          </a:xfrm>
        </p:spPr>
        <p:txBody>
          <a:bodyPr>
            <a:normAutofit lnSpcReduction="10000"/>
          </a:bodyPr>
          <a:lstStyle/>
          <a:p>
            <a:r>
              <a:rPr lang="en-US" altLang="en-US"/>
              <a:t>This saves us one operation:</a:t>
            </a:r>
            <a:endParaRPr lang="en-US" altLang="en-US" i="1"/>
          </a:p>
        </p:txBody>
      </p:sp>
      <p:pic>
        <p:nvPicPr>
          <p:cNvPr id="415754" name="Picture 10" descr="Edittex"/>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2286000" y="990600"/>
            <a:ext cx="32226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5758" name="Picture 14" descr="txp_fig"/>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1333500" y="2590800"/>
            <a:ext cx="173038"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5760" name="Picture 16" descr="Edittex"/>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1147763" y="3962400"/>
            <a:ext cx="5413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5761" name="Picture 17" descr="Edittex"/>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42950" y="5486400"/>
            <a:ext cx="13414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46491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457200" y="-72208"/>
            <a:ext cx="8229600" cy="1143000"/>
          </a:xfrm>
        </p:spPr>
        <p:txBody>
          <a:bodyPr/>
          <a:lstStyle/>
          <a:p>
            <a:r>
              <a:rPr lang="en-US" altLang="en-US"/>
              <a:t>Laplacian of Gaussian</a:t>
            </a:r>
          </a:p>
        </p:txBody>
      </p:sp>
      <p:sp>
        <p:nvSpPr>
          <p:cNvPr id="417795" name="Rectangle 3"/>
          <p:cNvSpPr>
            <a:spLocks noGrp="1" noChangeArrowheads="1"/>
          </p:cNvSpPr>
          <p:nvPr>
            <p:ph type="body" idx="1"/>
          </p:nvPr>
        </p:nvSpPr>
        <p:spPr>
          <a:xfrm>
            <a:off x="685800" y="1066800"/>
            <a:ext cx="7772400" cy="5257800"/>
          </a:xfrm>
        </p:spPr>
        <p:txBody>
          <a:bodyPr/>
          <a:lstStyle/>
          <a:p>
            <a:r>
              <a:rPr lang="en-US" altLang="en-US" dirty="0"/>
              <a:t>Consider  </a:t>
            </a:r>
          </a:p>
        </p:txBody>
      </p:sp>
      <p:graphicFrame>
        <p:nvGraphicFramePr>
          <p:cNvPr id="417796" name="Object 4"/>
          <p:cNvGraphicFramePr>
            <a:graphicFrameLocks noChangeAspect="1"/>
          </p:cNvGraphicFramePr>
          <p:nvPr/>
        </p:nvGraphicFramePr>
        <p:xfrm>
          <a:off x="2532063" y="1447800"/>
          <a:ext cx="5822950" cy="4725988"/>
        </p:xfrm>
        <a:graphic>
          <a:graphicData uri="http://schemas.openxmlformats.org/presentationml/2006/ole">
            <mc:AlternateContent xmlns:mc="http://schemas.openxmlformats.org/markup-compatibility/2006">
              <mc:Choice xmlns:v="urn:schemas-microsoft-com:vml" Requires="v">
                <p:oleObj spid="_x0000_s25605" name="Photo Editor Photo" r:id="rId7" imgW="6125430" imgH="4971429" progId="MSPhotoEd.3">
                  <p:embed/>
                </p:oleObj>
              </mc:Choice>
              <mc:Fallback>
                <p:oleObj name="Photo Editor Photo" r:id="rId7" imgW="6125430" imgH="4971429" progId="MSPhotoEd.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2063" y="1447800"/>
                        <a:ext cx="5822950" cy="472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7799" name="Picture 7" descr="Edittex"/>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2711670" y="1063080"/>
            <a:ext cx="14827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7800" name="Picture 8" descr="txp_fig"/>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1333500" y="2181225"/>
            <a:ext cx="173038"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7803" name="Picture 11" descr="Edittex"/>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1071563" y="3471863"/>
            <a:ext cx="687387"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7804" name="Picture 12" descr="Edittex"/>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674688" y="5035550"/>
            <a:ext cx="14827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7805" name="Text Box 13"/>
          <p:cNvSpPr txBox="1">
            <a:spLocks noChangeArrowheads="1"/>
          </p:cNvSpPr>
          <p:nvPr/>
        </p:nvSpPr>
        <p:spPr bwMode="auto">
          <a:xfrm>
            <a:off x="4267200" y="3479800"/>
            <a:ext cx="244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800">
                <a:latin typeface="Arial" charset="0"/>
              </a:rPr>
              <a:t>Laplacian of Gaussian</a:t>
            </a:r>
          </a:p>
          <a:p>
            <a:pPr algn="ctr"/>
            <a:r>
              <a:rPr lang="en-US" altLang="en-US" sz="1800">
                <a:latin typeface="Arial" charset="0"/>
              </a:rPr>
              <a:t>operator</a:t>
            </a:r>
          </a:p>
        </p:txBody>
      </p:sp>
      <p:sp>
        <p:nvSpPr>
          <p:cNvPr id="417806" name="Rectangle 14"/>
          <p:cNvSpPr>
            <a:spLocks noChangeArrowheads="1"/>
          </p:cNvSpPr>
          <p:nvPr/>
        </p:nvSpPr>
        <p:spPr bwMode="auto">
          <a:xfrm>
            <a:off x="685800" y="6324600"/>
            <a:ext cx="3082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a:t>Where is the edge?  </a:t>
            </a:r>
            <a:endParaRPr lang="en-US" altLang="en-US" i="1"/>
          </a:p>
        </p:txBody>
      </p:sp>
      <p:sp>
        <p:nvSpPr>
          <p:cNvPr id="417807" name="Rectangle 15"/>
          <p:cNvSpPr>
            <a:spLocks noChangeArrowheads="1"/>
          </p:cNvSpPr>
          <p:nvPr/>
        </p:nvSpPr>
        <p:spPr bwMode="auto">
          <a:xfrm>
            <a:off x="3775075" y="6324600"/>
            <a:ext cx="4579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a:t>Zero-crossings of bottom graph</a:t>
            </a:r>
            <a:endParaRPr lang="en-US" altLang="en-US" i="1"/>
          </a:p>
        </p:txBody>
      </p:sp>
    </p:spTree>
    <p:extLst>
      <p:ext uri="{BB962C8B-B14F-4D97-AF65-F5344CB8AC3E}">
        <p14:creationId xmlns:p14="http://schemas.microsoft.com/office/powerpoint/2010/main" val="891220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57200" y="164276"/>
            <a:ext cx="8229600" cy="1143000"/>
          </a:xfrm>
        </p:spPr>
        <p:txBody>
          <a:bodyPr/>
          <a:lstStyle/>
          <a:p>
            <a:r>
              <a:rPr lang="en-US" altLang="en-US"/>
              <a:t>2D edge detection filters</a:t>
            </a:r>
          </a:p>
        </p:txBody>
      </p:sp>
      <p:graphicFrame>
        <p:nvGraphicFramePr>
          <p:cNvPr id="416772" name="Object 4"/>
          <p:cNvGraphicFramePr>
            <a:graphicFrameLocks noChangeAspect="1"/>
          </p:cNvGraphicFramePr>
          <p:nvPr/>
        </p:nvGraphicFramePr>
        <p:xfrm>
          <a:off x="304800" y="1066800"/>
          <a:ext cx="2733675" cy="1920875"/>
        </p:xfrm>
        <a:graphic>
          <a:graphicData uri="http://schemas.openxmlformats.org/presentationml/2006/ole">
            <mc:AlternateContent xmlns:mc="http://schemas.openxmlformats.org/markup-compatibility/2006">
              <mc:Choice xmlns:v="urn:schemas-microsoft-com:vml" Requires="v">
                <p:oleObj spid="_x0000_s26635" name="Photo Editor Photo" r:id="rId8" imgW="4133333" imgH="2905531" progId="MSPhotoEd.3">
                  <p:embed/>
                </p:oleObj>
              </mc:Choice>
              <mc:Fallback>
                <p:oleObj name="Photo Editor Photo" r:id="rId8" imgW="4133333" imgH="2905531"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1066800"/>
                        <a:ext cx="27336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6773" name="Object 5"/>
          <p:cNvGraphicFramePr>
            <a:graphicFrameLocks noChangeAspect="1"/>
          </p:cNvGraphicFramePr>
          <p:nvPr/>
        </p:nvGraphicFramePr>
        <p:xfrm>
          <a:off x="3200400" y="1958975"/>
          <a:ext cx="3006725" cy="1317625"/>
        </p:xfrm>
        <a:graphic>
          <a:graphicData uri="http://schemas.openxmlformats.org/presentationml/2006/ole">
            <mc:AlternateContent xmlns:mc="http://schemas.openxmlformats.org/markup-compatibility/2006">
              <mc:Choice xmlns:v="urn:schemas-microsoft-com:vml" Requires="v">
                <p:oleObj spid="_x0000_s26636" name="Photo Editor Photo" r:id="rId10" imgW="6001588" imgH="2629267" progId="MSPhotoEd.3">
                  <p:embed/>
                </p:oleObj>
              </mc:Choice>
              <mc:Fallback>
                <p:oleObj name="Photo Editor Photo" r:id="rId10" imgW="6001588" imgH="2629267" progId="MSPhotoEd.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1958975"/>
                        <a:ext cx="300672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6774" name="Object 6"/>
          <p:cNvGraphicFramePr>
            <a:graphicFrameLocks noChangeAspect="1"/>
          </p:cNvGraphicFramePr>
          <p:nvPr/>
        </p:nvGraphicFramePr>
        <p:xfrm>
          <a:off x="6315075" y="2238375"/>
          <a:ext cx="2600325" cy="2638425"/>
        </p:xfrm>
        <a:graphic>
          <a:graphicData uri="http://schemas.openxmlformats.org/presentationml/2006/ole">
            <mc:AlternateContent xmlns:mc="http://schemas.openxmlformats.org/markup-compatibility/2006">
              <mc:Choice xmlns:v="urn:schemas-microsoft-com:vml" Requires="v">
                <p:oleObj spid="_x0000_s26637" name="Photo Editor Photo" r:id="rId12" imgW="2600000" imgH="2638095" progId="MSPhotoEd.3">
                  <p:embed/>
                </p:oleObj>
              </mc:Choice>
              <mc:Fallback>
                <p:oleObj name="Photo Editor Photo" r:id="rId12" imgW="2600000" imgH="2638095" progId="MSPhotoEd.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15075" y="2238375"/>
                        <a:ext cx="260032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6781" name="Picture 13" descr="Edittex"/>
          <p:cNvPicPr>
            <a:picLocks noChangeAspect="1" noChangeArrowheads="1"/>
          </p:cNvPicPr>
          <p:nvPr>
            <p:custDataLst>
              <p:tags r:id="rId2"/>
            </p:custDataLst>
          </p:nvPr>
        </p:nvPicPr>
        <p:blipFill>
          <a:blip r:embed="rId14">
            <a:extLst>
              <a:ext uri="{28A0092B-C50C-407E-A947-70E740481C1C}">
                <a14:useLocalDpi xmlns:a14="http://schemas.microsoft.com/office/drawing/2010/main" val="0"/>
              </a:ext>
            </a:extLst>
          </a:blip>
          <a:srcRect/>
          <a:stretch>
            <a:fillRect/>
          </a:stretch>
        </p:blipFill>
        <p:spPr bwMode="auto">
          <a:xfrm>
            <a:off x="315913" y="3592513"/>
            <a:ext cx="2747962" cy="59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6783" name="Picture 15" descr="Edittex"/>
          <p:cNvPicPr>
            <a:picLocks noChangeAspect="1" noChangeArrowheads="1"/>
          </p:cNvPicPr>
          <p:nvPr>
            <p:custDataLst>
              <p:tags r:id="rId3"/>
            </p:custDataLst>
          </p:nvPr>
        </p:nvPicPr>
        <p:blipFill>
          <a:blip r:embed="rId15">
            <a:extLst>
              <a:ext uri="{28A0092B-C50C-407E-A947-70E740481C1C}">
                <a14:useLocalDpi xmlns:a14="http://schemas.microsoft.com/office/drawing/2010/main" val="0"/>
              </a:ext>
            </a:extLst>
          </a:blip>
          <a:srcRect/>
          <a:stretch>
            <a:fillRect/>
          </a:stretch>
        </p:blipFill>
        <p:spPr bwMode="auto">
          <a:xfrm>
            <a:off x="6091238" y="3749675"/>
            <a:ext cx="12112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6785" name="Rectangle 17"/>
          <p:cNvSpPr>
            <a:spLocks noGrp="1" noChangeArrowheads="1"/>
          </p:cNvSpPr>
          <p:nvPr>
            <p:ph type="body" idx="1"/>
          </p:nvPr>
        </p:nvSpPr>
        <p:spPr>
          <a:xfrm>
            <a:off x="685800" y="4953000"/>
            <a:ext cx="7772400" cy="1219200"/>
          </a:xfrm>
        </p:spPr>
        <p:txBody>
          <a:bodyPr/>
          <a:lstStyle/>
          <a:p>
            <a:r>
              <a:rPr lang="en-US" altLang="en-US"/>
              <a:t>      is the </a:t>
            </a:r>
            <a:r>
              <a:rPr lang="en-US" altLang="en-US" b="1"/>
              <a:t>Laplacian</a:t>
            </a:r>
            <a:r>
              <a:rPr lang="en-US" altLang="en-US"/>
              <a:t> operator:</a:t>
            </a:r>
          </a:p>
        </p:txBody>
      </p:sp>
      <p:pic>
        <p:nvPicPr>
          <p:cNvPr id="416787" name="Picture 19" descr="Edittex"/>
          <p:cNvPicPr>
            <a:picLocks noChangeAspect="1" noChangeArrowheads="1"/>
          </p:cNvPicPr>
          <p:nvPr>
            <p:custDataLst>
              <p:tags r:id="rId4"/>
            </p:custDataLst>
          </p:nvPr>
        </p:nvPicPr>
        <p:blipFill>
          <a:blip r:embed="rId16">
            <a:extLst>
              <a:ext uri="{28A0092B-C50C-407E-A947-70E740481C1C}">
                <a14:useLocalDpi xmlns:a14="http://schemas.microsoft.com/office/drawing/2010/main" val="0"/>
              </a:ext>
            </a:extLst>
          </a:blip>
          <a:srcRect/>
          <a:stretch>
            <a:fillRect/>
          </a:stretch>
        </p:blipFill>
        <p:spPr bwMode="auto">
          <a:xfrm>
            <a:off x="762000" y="4953000"/>
            <a:ext cx="430213"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6790" name="Picture 22" descr="Edittex"/>
          <p:cNvPicPr>
            <a:picLocks noChangeAspect="1" noChangeArrowheads="1"/>
          </p:cNvPicPr>
          <p:nvPr>
            <p:custDataLst>
              <p:tags r:id="rId5"/>
            </p:custDataLst>
          </p:nvPr>
        </p:nvPicPr>
        <p:blipFill>
          <a:blip r:embed="rId17">
            <a:extLst>
              <a:ext uri="{28A0092B-C50C-407E-A947-70E740481C1C}">
                <a14:useLocalDpi xmlns:a14="http://schemas.microsoft.com/office/drawing/2010/main" val="0"/>
              </a:ext>
            </a:extLst>
          </a:blip>
          <a:srcRect/>
          <a:stretch>
            <a:fillRect/>
          </a:stretch>
        </p:blipFill>
        <p:spPr bwMode="auto">
          <a:xfrm>
            <a:off x="2908300" y="5576888"/>
            <a:ext cx="25781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6791" name="Text Box 23"/>
          <p:cNvSpPr txBox="1">
            <a:spLocks noChangeArrowheads="1"/>
          </p:cNvSpPr>
          <p:nvPr/>
        </p:nvSpPr>
        <p:spPr bwMode="auto">
          <a:xfrm>
            <a:off x="6394450" y="1843088"/>
            <a:ext cx="244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800">
                <a:latin typeface="Arial" charset="0"/>
              </a:rPr>
              <a:t>Laplacian of Gaussian</a:t>
            </a:r>
          </a:p>
        </p:txBody>
      </p:sp>
      <p:sp>
        <p:nvSpPr>
          <p:cNvPr id="416792" name="Text Box 24"/>
          <p:cNvSpPr txBox="1">
            <a:spLocks noChangeArrowheads="1"/>
          </p:cNvSpPr>
          <p:nvPr/>
        </p:nvSpPr>
        <p:spPr bwMode="auto">
          <a:xfrm>
            <a:off x="1060450" y="32146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800">
                <a:latin typeface="Arial" charset="0"/>
              </a:rPr>
              <a:t>Gaussian</a:t>
            </a:r>
          </a:p>
        </p:txBody>
      </p:sp>
      <p:sp>
        <p:nvSpPr>
          <p:cNvPr id="416793" name="Text Box 25"/>
          <p:cNvSpPr txBox="1">
            <a:spLocks noChangeArrowheads="1"/>
          </p:cNvSpPr>
          <p:nvPr/>
        </p:nvSpPr>
        <p:spPr bwMode="auto">
          <a:xfrm>
            <a:off x="3384550" y="3214688"/>
            <a:ext cx="244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ltLang="en-US" sz="1800">
                <a:latin typeface="Arial" charset="0"/>
              </a:rPr>
              <a:t>derivative of Gaussian</a:t>
            </a:r>
          </a:p>
        </p:txBody>
      </p:sp>
      <p:pic>
        <p:nvPicPr>
          <p:cNvPr id="416794" name="Picture 26" descr="Edittex"/>
          <p:cNvPicPr>
            <a:picLocks noChangeAspect="1" noChangeArrowheads="1"/>
          </p:cNvPicPr>
          <p:nvPr>
            <p:custDataLst>
              <p:tags r:id="rId6"/>
            </p:custDataLst>
          </p:nvPr>
        </p:nvPicPr>
        <p:blipFill>
          <a:blip r:embed="rId18">
            <a:extLst>
              <a:ext uri="{28A0092B-C50C-407E-A947-70E740481C1C}">
                <a14:useLocalDpi xmlns:a14="http://schemas.microsoft.com/office/drawing/2010/main" val="0"/>
              </a:ext>
            </a:extLst>
          </a:blip>
          <a:srcRect/>
          <a:stretch>
            <a:fillRect/>
          </a:stretch>
        </p:blipFill>
        <p:spPr bwMode="auto">
          <a:xfrm>
            <a:off x="4224338" y="3649663"/>
            <a:ext cx="11874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6795" name="Text Box 27"/>
          <p:cNvSpPr txBox="1">
            <a:spLocks noChangeArrowheads="1"/>
          </p:cNvSpPr>
          <p:nvPr/>
        </p:nvSpPr>
        <p:spPr bwMode="auto">
          <a:xfrm>
            <a:off x="7258050" y="630872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sz="2000">
              <a:latin typeface="Arial" charset="0"/>
            </a:endParaRPr>
          </a:p>
        </p:txBody>
      </p:sp>
    </p:spTree>
    <p:extLst>
      <p:ext uri="{BB962C8B-B14F-4D97-AF65-F5344CB8AC3E}">
        <p14:creationId xmlns:p14="http://schemas.microsoft.com/office/powerpoint/2010/main" val="457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6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9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203814" y="0"/>
            <a:ext cx="7270750" cy="1143000"/>
          </a:xfrm>
        </p:spPr>
        <p:txBody>
          <a:bodyPr>
            <a:normAutofit/>
          </a:bodyPr>
          <a:lstStyle/>
          <a:p>
            <a:pPr algn="l" eaLnBrk="1" hangingPunct="1"/>
            <a:r>
              <a:rPr lang="en-US" dirty="0" err="1"/>
              <a:t>LoG</a:t>
            </a:r>
            <a:r>
              <a:rPr lang="en-US" dirty="0"/>
              <a:t> Operator</a:t>
            </a:r>
          </a:p>
        </p:txBody>
      </p:sp>
      <p:sp>
        <p:nvSpPr>
          <p:cNvPr id="23558" name="Rectangle 3"/>
          <p:cNvSpPr>
            <a:spLocks noGrp="1" noChangeArrowheads="1"/>
          </p:cNvSpPr>
          <p:nvPr>
            <p:ph type="body" idx="1"/>
          </p:nvPr>
        </p:nvSpPr>
        <p:spPr>
          <a:xfrm>
            <a:off x="623888" y="1787525"/>
            <a:ext cx="7772400" cy="4114800"/>
          </a:xfrm>
        </p:spPr>
        <p:txBody>
          <a:bodyPr/>
          <a:lstStyle/>
          <a:p>
            <a:pPr eaLnBrk="1" hangingPunct="1"/>
            <a:r>
              <a:rPr lang="en-US"/>
              <a:t>Smooth by Gaussian</a:t>
            </a:r>
          </a:p>
          <a:p>
            <a:pPr eaLnBrk="1" hangingPunct="1"/>
            <a:endParaRPr lang="en-US"/>
          </a:p>
          <a:p>
            <a:pPr eaLnBrk="1" hangingPunct="1"/>
            <a:endParaRPr lang="en-US"/>
          </a:p>
          <a:p>
            <a:pPr eaLnBrk="1" hangingPunct="1"/>
            <a:r>
              <a:rPr lang="en-US"/>
              <a:t>Use Laplacian to find derivatives</a:t>
            </a:r>
          </a:p>
        </p:txBody>
      </p:sp>
      <p:graphicFrame>
        <p:nvGraphicFramePr>
          <p:cNvPr id="23554" name="Object 4"/>
          <p:cNvGraphicFramePr>
            <a:graphicFrameLocks noChangeAspect="1"/>
          </p:cNvGraphicFramePr>
          <p:nvPr/>
        </p:nvGraphicFramePr>
        <p:xfrm>
          <a:off x="2951163" y="2565400"/>
          <a:ext cx="1654175" cy="573088"/>
        </p:xfrm>
        <a:graphic>
          <a:graphicData uri="http://schemas.openxmlformats.org/presentationml/2006/ole">
            <mc:AlternateContent xmlns:mc="http://schemas.openxmlformats.org/markup-compatibility/2006">
              <mc:Choice xmlns:v="urn:schemas-microsoft-com:vml" Requires="v">
                <p:oleObj spid="_x0000_s27659" name="Equation" r:id="rId4" imgW="660240" imgH="228600" progId="Equation.3">
                  <p:embed/>
                </p:oleObj>
              </mc:Choice>
              <mc:Fallback>
                <p:oleObj name="Equation" r:id="rId4" imgW="6602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163" y="2565400"/>
                        <a:ext cx="1654175" cy="573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3555" name="Object 5"/>
          <p:cNvGraphicFramePr>
            <a:graphicFrameLocks noChangeAspect="1"/>
          </p:cNvGraphicFramePr>
          <p:nvPr/>
        </p:nvGraphicFramePr>
        <p:xfrm>
          <a:off x="5905500" y="2382838"/>
          <a:ext cx="2413000" cy="965200"/>
        </p:xfrm>
        <a:graphic>
          <a:graphicData uri="http://schemas.openxmlformats.org/presentationml/2006/ole">
            <mc:AlternateContent xmlns:mc="http://schemas.openxmlformats.org/markup-compatibility/2006">
              <mc:Choice xmlns:v="urn:schemas-microsoft-com:vml" Requires="v">
                <p:oleObj spid="_x0000_s27660" name="Equation" r:id="rId6" imgW="1206360" imgH="482400" progId="Equation.3">
                  <p:embed/>
                </p:oleObj>
              </mc:Choice>
              <mc:Fallback>
                <p:oleObj name="Equation" r:id="rId6" imgW="120636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5500" y="2382838"/>
                        <a:ext cx="2413000" cy="96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3556" name="Object 7"/>
          <p:cNvGraphicFramePr>
            <a:graphicFrameLocks noChangeAspect="1"/>
          </p:cNvGraphicFramePr>
          <p:nvPr/>
        </p:nvGraphicFramePr>
        <p:xfrm>
          <a:off x="2217738" y="4305300"/>
          <a:ext cx="3054350" cy="1114425"/>
        </p:xfrm>
        <a:graphic>
          <a:graphicData uri="http://schemas.openxmlformats.org/presentationml/2006/ole">
            <mc:AlternateContent xmlns:mc="http://schemas.openxmlformats.org/markup-compatibility/2006">
              <mc:Choice xmlns:v="urn:schemas-microsoft-com:vml" Requires="v">
                <p:oleObj spid="_x0000_s27661" name="Equation" r:id="rId8" imgW="1219200" imgH="444500" progId="Equation.3">
                  <p:embed/>
                </p:oleObj>
              </mc:Choice>
              <mc:Fallback>
                <p:oleObj name="Equation" r:id="rId8" imgW="1219200" imgH="444500" progId="Equation.3">
                  <p:embed/>
                  <p:pic>
                    <p:nvPicPr>
                      <p:cNvPr id="0" name=""/>
                      <p:cNvPicPr>
                        <a:picLocks noChangeAspect="1" noChangeArrowheads="1"/>
                      </p:cNvPicPr>
                      <p:nvPr/>
                    </p:nvPicPr>
                    <p:blipFill>
                      <a:blip r:embed="rId9"/>
                      <a:srcRect/>
                      <a:stretch>
                        <a:fillRect/>
                      </a:stretch>
                    </p:blipFill>
                    <p:spPr bwMode="auto">
                      <a:xfrm>
                        <a:off x="2217738" y="4305300"/>
                        <a:ext cx="3054350" cy="1114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21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3"/>
          <p:cNvGraphicFramePr>
            <a:graphicFrameLocks noChangeAspect="1"/>
          </p:cNvGraphicFramePr>
          <p:nvPr/>
        </p:nvGraphicFramePr>
        <p:xfrm>
          <a:off x="876300" y="2000250"/>
          <a:ext cx="4422775" cy="636588"/>
        </p:xfrm>
        <a:graphic>
          <a:graphicData uri="http://schemas.openxmlformats.org/presentationml/2006/ole">
            <mc:AlternateContent xmlns:mc="http://schemas.openxmlformats.org/markup-compatibility/2006">
              <mc:Choice xmlns:v="urn:schemas-microsoft-com:vml" Requires="v">
                <p:oleObj spid="_x0000_s28680" name="Equation" r:id="rId4" imgW="1765300" imgH="254000" progId="Equation.3">
                  <p:embed/>
                </p:oleObj>
              </mc:Choice>
              <mc:Fallback>
                <p:oleObj name="Equation" r:id="rId4" imgW="1765300" imgH="254000" progId="Equation.3">
                  <p:embed/>
                  <p:pic>
                    <p:nvPicPr>
                      <p:cNvPr id="0" name=""/>
                      <p:cNvPicPr>
                        <a:picLocks noChangeAspect="1" noChangeArrowheads="1"/>
                      </p:cNvPicPr>
                      <p:nvPr/>
                    </p:nvPicPr>
                    <p:blipFill>
                      <a:blip r:embed="rId5"/>
                      <a:srcRect/>
                      <a:stretch>
                        <a:fillRect/>
                      </a:stretch>
                    </p:blipFill>
                    <p:spPr bwMode="auto">
                      <a:xfrm>
                        <a:off x="876300" y="2000250"/>
                        <a:ext cx="4422775" cy="636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603" name="Object 4"/>
          <p:cNvGraphicFramePr>
            <a:graphicFrameLocks noChangeAspect="1"/>
          </p:cNvGraphicFramePr>
          <p:nvPr/>
        </p:nvGraphicFramePr>
        <p:xfrm>
          <a:off x="1020763" y="2832100"/>
          <a:ext cx="4525962" cy="993775"/>
        </p:xfrm>
        <a:graphic>
          <a:graphicData uri="http://schemas.openxmlformats.org/presentationml/2006/ole">
            <mc:AlternateContent xmlns:mc="http://schemas.openxmlformats.org/markup-compatibility/2006">
              <mc:Choice xmlns:v="urn:schemas-microsoft-com:vml" Requires="v">
                <p:oleObj spid="_x0000_s28681" name="Equation" r:id="rId6" imgW="2260600" imgH="495300" progId="Equation.3">
                  <p:embed/>
                </p:oleObj>
              </mc:Choice>
              <mc:Fallback>
                <p:oleObj name="Equation" r:id="rId6" imgW="2260600" imgH="495300" progId="Equation.3">
                  <p:embed/>
                  <p:pic>
                    <p:nvPicPr>
                      <p:cNvPr id="0" name=""/>
                      <p:cNvPicPr>
                        <a:picLocks noChangeAspect="1" noChangeArrowheads="1"/>
                      </p:cNvPicPr>
                      <p:nvPr/>
                    </p:nvPicPr>
                    <p:blipFill>
                      <a:blip r:embed="rId7"/>
                      <a:srcRect/>
                      <a:stretch>
                        <a:fillRect/>
                      </a:stretch>
                    </p:blipFill>
                    <p:spPr bwMode="auto">
                      <a:xfrm>
                        <a:off x="1020763" y="2832100"/>
                        <a:ext cx="4525962" cy="993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25605" name="Picture 5"/>
          <p:cNvPicPr>
            <a:picLocks noChangeAspect="1" noChangeArrowheads="1"/>
          </p:cNvPicPr>
          <p:nvPr/>
        </p:nvPicPr>
        <p:blipFill>
          <a:blip r:embed="rId8"/>
          <a:srcRect/>
          <a:stretch>
            <a:fillRect/>
          </a:stretch>
        </p:blipFill>
        <p:spPr bwMode="auto">
          <a:xfrm>
            <a:off x="5105400" y="3700463"/>
            <a:ext cx="3738563" cy="2803525"/>
          </a:xfrm>
          <a:prstGeom prst="rect">
            <a:avLst/>
          </a:prstGeom>
          <a:noFill/>
          <a:ln w="9525">
            <a:noFill/>
            <a:miter lim="800000"/>
            <a:headEnd/>
            <a:tailEnd/>
          </a:ln>
        </p:spPr>
      </p:pic>
      <p:sp>
        <p:nvSpPr>
          <p:cNvPr id="7" name="Rectangle 2"/>
          <p:cNvSpPr>
            <a:spLocks noGrp="1" noChangeArrowheads="1"/>
          </p:cNvSpPr>
          <p:nvPr>
            <p:ph type="title"/>
          </p:nvPr>
        </p:nvSpPr>
        <p:spPr>
          <a:xfrm>
            <a:off x="203814" y="0"/>
            <a:ext cx="7270750" cy="1143000"/>
          </a:xfrm>
        </p:spPr>
        <p:txBody>
          <a:bodyPr>
            <a:normAutofit/>
          </a:bodyPr>
          <a:lstStyle/>
          <a:p>
            <a:pPr algn="l" eaLnBrk="1" hangingPunct="1"/>
            <a:r>
              <a:rPr lang="en-US" dirty="0" err="1"/>
              <a:t>LoG</a:t>
            </a:r>
            <a:r>
              <a:rPr lang="en-US" dirty="0"/>
              <a:t> Operator</a:t>
            </a:r>
          </a:p>
        </p:txBody>
      </p:sp>
    </p:spTree>
    <p:extLst>
      <p:ext uri="{BB962C8B-B14F-4D97-AF65-F5344CB8AC3E}">
        <p14:creationId xmlns:p14="http://schemas.microsoft.com/office/powerpoint/2010/main" val="1046084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4"/>
          <p:cNvGraphicFramePr>
            <a:graphicFrameLocks noChangeAspect="1"/>
          </p:cNvGraphicFramePr>
          <p:nvPr/>
        </p:nvGraphicFramePr>
        <p:xfrm>
          <a:off x="1093788" y="1939925"/>
          <a:ext cx="4525962" cy="993775"/>
        </p:xfrm>
        <a:graphic>
          <a:graphicData uri="http://schemas.openxmlformats.org/presentationml/2006/ole">
            <mc:AlternateContent xmlns:mc="http://schemas.openxmlformats.org/markup-compatibility/2006">
              <mc:Choice xmlns:v="urn:schemas-microsoft-com:vml" Requires="v">
                <p:oleObj spid="_x0000_s29704" name="Equation" r:id="rId4" imgW="2260600" imgH="495300" progId="Equation.3">
                  <p:embed/>
                </p:oleObj>
              </mc:Choice>
              <mc:Fallback>
                <p:oleObj name="Equation" r:id="rId4" imgW="2260600" imgH="495300" progId="Equation.3">
                  <p:embed/>
                  <p:pic>
                    <p:nvPicPr>
                      <p:cNvPr id="0" name=""/>
                      <p:cNvPicPr>
                        <a:picLocks noChangeAspect="1" noChangeArrowheads="1"/>
                      </p:cNvPicPr>
                      <p:nvPr/>
                    </p:nvPicPr>
                    <p:blipFill>
                      <a:blip r:embed="rId5"/>
                      <a:srcRect/>
                      <a:stretch>
                        <a:fillRect/>
                      </a:stretch>
                    </p:blipFill>
                    <p:spPr bwMode="auto">
                      <a:xfrm>
                        <a:off x="1093788" y="1939925"/>
                        <a:ext cx="4525962" cy="993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7651" name="Object 6"/>
          <p:cNvGraphicFramePr>
            <a:graphicFrameLocks/>
          </p:cNvGraphicFramePr>
          <p:nvPr/>
        </p:nvGraphicFramePr>
        <p:xfrm>
          <a:off x="1290638" y="3509963"/>
          <a:ext cx="6416675" cy="2286000"/>
        </p:xfrm>
        <a:graphic>
          <a:graphicData uri="http://schemas.openxmlformats.org/presentationml/2006/ole">
            <mc:AlternateContent xmlns:mc="http://schemas.openxmlformats.org/markup-compatibility/2006">
              <mc:Choice xmlns:v="urn:schemas-microsoft-com:vml" Requires="v">
                <p:oleObj spid="_x0000_s29705" name="Worksheet" r:id="rId6" imgW="4277101" imgH="1143305" progId="Excel.Sheet.8">
                  <p:embed/>
                </p:oleObj>
              </mc:Choice>
              <mc:Fallback>
                <p:oleObj name="Worksheet" r:id="rId6" imgW="4277101" imgH="1143305" progId="Excel.Shee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0638" y="3509963"/>
                        <a:ext cx="6416675"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3" name="Line 7"/>
          <p:cNvSpPr>
            <a:spLocks noChangeShapeType="1"/>
          </p:cNvSpPr>
          <p:nvPr/>
        </p:nvSpPr>
        <p:spPr bwMode="auto">
          <a:xfrm>
            <a:off x="4271963" y="3024188"/>
            <a:ext cx="0" cy="3671887"/>
          </a:xfrm>
          <a:prstGeom prst="line">
            <a:avLst/>
          </a:prstGeom>
          <a:noFill/>
          <a:ln w="9525">
            <a:solidFill>
              <a:srgbClr val="FF1D17"/>
            </a:solidFill>
            <a:miter lim="800000"/>
            <a:headEnd/>
            <a:tailEnd/>
          </a:ln>
        </p:spPr>
        <p:txBody>
          <a:bodyPr wrap="none">
            <a:prstTxWarp prst="textNoShape">
              <a:avLst/>
            </a:prstTxWarp>
          </a:bodyPr>
          <a:lstStyle/>
          <a:p>
            <a:endParaRPr lang="es-ES_tradnl"/>
          </a:p>
        </p:txBody>
      </p:sp>
      <p:sp>
        <p:nvSpPr>
          <p:cNvPr id="27654" name="Line 8"/>
          <p:cNvSpPr>
            <a:spLocks noChangeShapeType="1"/>
          </p:cNvSpPr>
          <p:nvPr/>
        </p:nvSpPr>
        <p:spPr bwMode="auto">
          <a:xfrm>
            <a:off x="842963" y="4724400"/>
            <a:ext cx="7343775" cy="0"/>
          </a:xfrm>
          <a:prstGeom prst="line">
            <a:avLst/>
          </a:prstGeom>
          <a:noFill/>
          <a:ln w="9525">
            <a:solidFill>
              <a:srgbClr val="FF1D17"/>
            </a:solidFill>
            <a:miter lim="800000"/>
            <a:headEnd/>
            <a:tailEnd/>
          </a:ln>
        </p:spPr>
        <p:txBody>
          <a:bodyPr wrap="none">
            <a:prstTxWarp prst="textNoShape">
              <a:avLst/>
            </a:prstTxWarp>
          </a:bodyPr>
          <a:lstStyle/>
          <a:p>
            <a:endParaRPr lang="es-ES_tradnl"/>
          </a:p>
        </p:txBody>
      </p:sp>
      <p:sp>
        <p:nvSpPr>
          <p:cNvPr id="27655" name="Text Box 9"/>
          <p:cNvSpPr txBox="1">
            <a:spLocks noChangeArrowheads="1"/>
          </p:cNvSpPr>
          <p:nvPr/>
        </p:nvSpPr>
        <p:spPr bwMode="auto">
          <a:xfrm>
            <a:off x="8137525" y="4170363"/>
            <a:ext cx="404813" cy="457200"/>
          </a:xfrm>
          <a:prstGeom prst="rect">
            <a:avLst/>
          </a:prstGeom>
          <a:noFill/>
          <a:ln w="9525">
            <a:noFill/>
            <a:miter lim="800000"/>
            <a:headEnd/>
            <a:tailEnd/>
          </a:ln>
        </p:spPr>
        <p:txBody>
          <a:bodyPr wrap="none">
            <a:prstTxWarp prst="textNoShape">
              <a:avLst/>
            </a:prstTxWarp>
            <a:spAutoFit/>
          </a:bodyPr>
          <a:lstStyle/>
          <a:p>
            <a:pPr eaLnBrk="1" hangingPunct="1"/>
            <a:r>
              <a:rPr kumimoji="1" lang="en-US" sz="2400">
                <a:solidFill>
                  <a:srgbClr val="FF1D17"/>
                </a:solidFill>
                <a:latin typeface="Times New Roman" charset="0"/>
              </a:rPr>
              <a:t>X</a:t>
            </a:r>
          </a:p>
        </p:txBody>
      </p:sp>
      <p:sp>
        <p:nvSpPr>
          <p:cNvPr id="27656" name="Text Box 10"/>
          <p:cNvSpPr txBox="1">
            <a:spLocks noChangeArrowheads="1"/>
          </p:cNvSpPr>
          <p:nvPr/>
        </p:nvSpPr>
        <p:spPr bwMode="auto">
          <a:xfrm>
            <a:off x="4408488" y="2836863"/>
            <a:ext cx="404812" cy="457200"/>
          </a:xfrm>
          <a:prstGeom prst="rect">
            <a:avLst/>
          </a:prstGeom>
          <a:noFill/>
          <a:ln w="9525">
            <a:noFill/>
            <a:miter lim="800000"/>
            <a:headEnd/>
            <a:tailEnd/>
          </a:ln>
        </p:spPr>
        <p:txBody>
          <a:bodyPr wrap="none">
            <a:prstTxWarp prst="textNoShape">
              <a:avLst/>
            </a:prstTxWarp>
            <a:spAutoFit/>
          </a:bodyPr>
          <a:lstStyle/>
          <a:p>
            <a:pPr eaLnBrk="1" hangingPunct="1"/>
            <a:r>
              <a:rPr kumimoji="1" lang="en-US" sz="2400">
                <a:solidFill>
                  <a:srgbClr val="FF1D17"/>
                </a:solidFill>
                <a:latin typeface="Times New Roman" charset="0"/>
              </a:rPr>
              <a:t>Y</a:t>
            </a:r>
          </a:p>
        </p:txBody>
      </p:sp>
      <p:sp>
        <p:nvSpPr>
          <p:cNvPr id="10" name="Rectangle 2"/>
          <p:cNvSpPr txBox="1">
            <a:spLocks noChangeArrowheads="1"/>
          </p:cNvSpPr>
          <p:nvPr/>
        </p:nvSpPr>
        <p:spPr>
          <a:xfrm>
            <a:off x="203814" y="0"/>
            <a:ext cx="727075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t>LoG Operator</a:t>
            </a:r>
            <a:endParaRPr lang="en-US" dirty="0"/>
          </a:p>
        </p:txBody>
      </p:sp>
    </p:spTree>
    <p:extLst>
      <p:ext uri="{BB962C8B-B14F-4D97-AF65-F5344CB8AC3E}">
        <p14:creationId xmlns:p14="http://schemas.microsoft.com/office/powerpoint/2010/main" val="1333866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Line 10"/>
          <p:cNvSpPr>
            <a:spLocks noChangeShapeType="1"/>
          </p:cNvSpPr>
          <p:nvPr/>
        </p:nvSpPr>
        <p:spPr bwMode="auto">
          <a:xfrm>
            <a:off x="563563" y="2422525"/>
            <a:ext cx="971550" cy="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sp>
        <p:nvSpPr>
          <p:cNvPr id="29704" name="Rectangle 11"/>
          <p:cNvSpPr>
            <a:spLocks noChangeArrowheads="1"/>
          </p:cNvSpPr>
          <p:nvPr/>
        </p:nvSpPr>
        <p:spPr bwMode="auto">
          <a:xfrm>
            <a:off x="1549400" y="2036763"/>
            <a:ext cx="2043113" cy="828675"/>
          </a:xfrm>
          <a:prstGeom prst="rect">
            <a:avLst/>
          </a:prstGeom>
          <a:noFill/>
          <a:ln w="9525">
            <a:solidFill>
              <a:schemeClr val="tx1"/>
            </a:solidFill>
            <a:miter lim="800000"/>
            <a:headEnd/>
            <a:tailEnd/>
          </a:ln>
        </p:spPr>
        <p:txBody>
          <a:bodyPr wrap="none" anchor="ctr">
            <a:prstTxWarp prst="textNoShape">
              <a:avLst/>
            </a:prstTxWarp>
          </a:bodyPr>
          <a:lstStyle/>
          <a:p>
            <a:endParaRPr lang="es-CL"/>
          </a:p>
        </p:txBody>
      </p:sp>
      <p:sp>
        <p:nvSpPr>
          <p:cNvPr id="29705" name="Line 12"/>
          <p:cNvSpPr>
            <a:spLocks noChangeShapeType="1"/>
          </p:cNvSpPr>
          <p:nvPr/>
        </p:nvSpPr>
        <p:spPr bwMode="auto">
          <a:xfrm>
            <a:off x="3606800" y="2451100"/>
            <a:ext cx="1285875" cy="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sp>
        <p:nvSpPr>
          <p:cNvPr id="29706" name="Text Box 13"/>
          <p:cNvSpPr txBox="1">
            <a:spLocks noChangeArrowheads="1"/>
          </p:cNvSpPr>
          <p:nvPr/>
        </p:nvSpPr>
        <p:spPr bwMode="auto">
          <a:xfrm>
            <a:off x="4886325" y="2039938"/>
            <a:ext cx="2047875" cy="831850"/>
          </a:xfrm>
          <a:prstGeom prst="rect">
            <a:avLst/>
          </a:prstGeom>
          <a:noFill/>
          <a:ln w="9525">
            <a:solidFill>
              <a:schemeClr val="tx1"/>
            </a:solidFill>
            <a:miter lim="800000"/>
            <a:headEnd/>
            <a:tailEnd/>
          </a:ln>
        </p:spPr>
        <p:txBody>
          <a:bodyPr wrap="none">
            <a:prstTxWarp prst="textNoShape">
              <a:avLst/>
            </a:prstTxWarp>
            <a:spAutoFit/>
          </a:bodyPr>
          <a:lstStyle/>
          <a:p>
            <a:pPr eaLnBrk="1" hangingPunct="1"/>
            <a:r>
              <a:rPr kumimoji="1" lang="en-US" sz="2400">
                <a:latin typeface="Times New Roman" charset="0"/>
              </a:rPr>
              <a:t>Zero Crossings</a:t>
            </a:r>
          </a:p>
          <a:p>
            <a:pPr eaLnBrk="1" hangingPunct="1"/>
            <a:r>
              <a:rPr kumimoji="1" lang="en-US" sz="2400">
                <a:latin typeface="Times New Roman" charset="0"/>
              </a:rPr>
              <a:t>Detection</a:t>
            </a:r>
          </a:p>
        </p:txBody>
      </p:sp>
      <p:graphicFrame>
        <p:nvGraphicFramePr>
          <p:cNvPr id="29698" name="Object 14"/>
          <p:cNvGraphicFramePr>
            <a:graphicFrameLocks noChangeAspect="1"/>
          </p:cNvGraphicFramePr>
          <p:nvPr/>
        </p:nvGraphicFramePr>
        <p:xfrm>
          <a:off x="271463" y="2012950"/>
          <a:ext cx="1041400" cy="406400"/>
        </p:xfrm>
        <a:graphic>
          <a:graphicData uri="http://schemas.openxmlformats.org/presentationml/2006/ole">
            <mc:AlternateContent xmlns:mc="http://schemas.openxmlformats.org/markup-compatibility/2006">
              <mc:Choice xmlns:v="urn:schemas-microsoft-com:vml" Requires="v">
                <p:oleObj spid="_x0000_s30734" name="Equation" r:id="rId4" imgW="520560" imgH="203040" progId="Equation.3">
                  <p:embed/>
                </p:oleObj>
              </mc:Choice>
              <mc:Fallback>
                <p:oleObj name="Equation" r:id="rId4" imgW="52056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3" y="2012950"/>
                        <a:ext cx="10414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9699" name="Object 15"/>
          <p:cNvGraphicFramePr>
            <a:graphicFrameLocks noChangeAspect="1"/>
          </p:cNvGraphicFramePr>
          <p:nvPr/>
        </p:nvGraphicFramePr>
        <p:xfrm>
          <a:off x="2014538" y="2198688"/>
          <a:ext cx="762000" cy="482600"/>
        </p:xfrm>
        <a:graphic>
          <a:graphicData uri="http://schemas.openxmlformats.org/presentationml/2006/ole">
            <mc:AlternateContent xmlns:mc="http://schemas.openxmlformats.org/markup-compatibility/2006">
              <mc:Choice xmlns:v="urn:schemas-microsoft-com:vml" Requires="v">
                <p:oleObj spid="_x0000_s30735" name="Equation" r:id="rId6" imgW="381000" imgH="241300" progId="Equation.3">
                  <p:embed/>
                </p:oleObj>
              </mc:Choice>
              <mc:Fallback>
                <p:oleObj name="Equation" r:id="rId6" imgW="381000" imgH="241300" progId="Equation.3">
                  <p:embed/>
                  <p:pic>
                    <p:nvPicPr>
                      <p:cNvPr id="0" name=""/>
                      <p:cNvPicPr>
                        <a:picLocks noChangeAspect="1" noChangeArrowheads="1"/>
                      </p:cNvPicPr>
                      <p:nvPr/>
                    </p:nvPicPr>
                    <p:blipFill>
                      <a:blip r:embed="rId7"/>
                      <a:srcRect/>
                      <a:stretch>
                        <a:fillRect/>
                      </a:stretch>
                    </p:blipFill>
                    <p:spPr bwMode="auto">
                      <a:xfrm>
                        <a:off x="2014538" y="2198688"/>
                        <a:ext cx="762000" cy="48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9700" name="Object 16"/>
          <p:cNvGraphicFramePr>
            <a:graphicFrameLocks noChangeAspect="1"/>
          </p:cNvGraphicFramePr>
          <p:nvPr/>
        </p:nvGraphicFramePr>
        <p:xfrm>
          <a:off x="3633788" y="1893888"/>
          <a:ext cx="1143000" cy="482600"/>
        </p:xfrm>
        <a:graphic>
          <a:graphicData uri="http://schemas.openxmlformats.org/presentationml/2006/ole">
            <mc:AlternateContent xmlns:mc="http://schemas.openxmlformats.org/markup-compatibility/2006">
              <mc:Choice xmlns:v="urn:schemas-microsoft-com:vml" Requires="v">
                <p:oleObj spid="_x0000_s30736" name="Equation" r:id="rId8" imgW="571500" imgH="241300" progId="Equation.3">
                  <p:embed/>
                </p:oleObj>
              </mc:Choice>
              <mc:Fallback>
                <p:oleObj name="Equation" r:id="rId8" imgW="571500" imgH="241300" progId="Equation.3">
                  <p:embed/>
                  <p:pic>
                    <p:nvPicPr>
                      <p:cNvPr id="0" name=""/>
                      <p:cNvPicPr>
                        <a:picLocks noChangeAspect="1" noChangeArrowheads="1"/>
                      </p:cNvPicPr>
                      <p:nvPr/>
                    </p:nvPicPr>
                    <p:blipFill>
                      <a:blip r:embed="rId9"/>
                      <a:srcRect/>
                      <a:stretch>
                        <a:fillRect/>
                      </a:stretch>
                    </p:blipFill>
                    <p:spPr bwMode="auto">
                      <a:xfrm>
                        <a:off x="3633788" y="1893888"/>
                        <a:ext cx="1143000" cy="48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9707" name="Line 17"/>
          <p:cNvSpPr>
            <a:spLocks noChangeShapeType="1"/>
          </p:cNvSpPr>
          <p:nvPr/>
        </p:nvSpPr>
        <p:spPr bwMode="auto">
          <a:xfrm>
            <a:off x="6935788" y="2436813"/>
            <a:ext cx="985837" cy="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sp>
        <p:nvSpPr>
          <p:cNvPr id="29708" name="Text Box 18"/>
          <p:cNvSpPr txBox="1">
            <a:spLocks noChangeArrowheads="1"/>
          </p:cNvSpPr>
          <p:nvPr/>
        </p:nvSpPr>
        <p:spPr bwMode="auto">
          <a:xfrm>
            <a:off x="7258050" y="1925638"/>
            <a:ext cx="1646238" cy="457200"/>
          </a:xfrm>
          <a:prstGeom prst="rect">
            <a:avLst/>
          </a:prstGeom>
          <a:noFill/>
          <a:ln w="9525">
            <a:noFill/>
            <a:miter lim="800000"/>
            <a:headEnd/>
            <a:tailEnd/>
          </a:ln>
        </p:spPr>
        <p:txBody>
          <a:bodyPr wrap="none">
            <a:prstTxWarp prst="textNoShape">
              <a:avLst/>
            </a:prstTxWarp>
            <a:spAutoFit/>
          </a:bodyPr>
          <a:lstStyle/>
          <a:p>
            <a:pPr eaLnBrk="1" hangingPunct="1"/>
            <a:r>
              <a:rPr kumimoji="1" lang="en-US" sz="2400">
                <a:latin typeface="Times New Roman" charset="0"/>
              </a:rPr>
              <a:t>Edge Image</a:t>
            </a:r>
          </a:p>
        </p:txBody>
      </p:sp>
      <p:graphicFrame>
        <p:nvGraphicFramePr>
          <p:cNvPr id="29701" name="Object 24"/>
          <p:cNvGraphicFramePr>
            <a:graphicFrameLocks noChangeAspect="1"/>
          </p:cNvGraphicFramePr>
          <p:nvPr/>
        </p:nvGraphicFramePr>
        <p:xfrm>
          <a:off x="1554163" y="6089650"/>
          <a:ext cx="1092200" cy="482600"/>
        </p:xfrm>
        <a:graphic>
          <a:graphicData uri="http://schemas.openxmlformats.org/presentationml/2006/ole">
            <mc:AlternateContent xmlns:mc="http://schemas.openxmlformats.org/markup-compatibility/2006">
              <mc:Choice xmlns:v="urn:schemas-microsoft-com:vml" Requires="v">
                <p:oleObj spid="_x0000_s30737" name="Equation" r:id="rId10" imgW="545760" imgH="241200" progId="Equation.3">
                  <p:embed/>
                </p:oleObj>
              </mc:Choice>
              <mc:Fallback>
                <p:oleObj name="Equation" r:id="rId10" imgW="54576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4163" y="6089650"/>
                        <a:ext cx="1092200" cy="48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29709" name="Picture 25"/>
          <p:cNvPicPr>
            <a:picLocks noChangeAspect="1" noChangeArrowheads="1"/>
          </p:cNvPicPr>
          <p:nvPr/>
        </p:nvPicPr>
        <p:blipFill>
          <a:blip r:embed="rId12"/>
          <a:srcRect/>
          <a:stretch>
            <a:fillRect/>
          </a:stretch>
        </p:blipFill>
        <p:spPr bwMode="auto">
          <a:xfrm>
            <a:off x="4597400" y="3565525"/>
            <a:ext cx="3590925" cy="2443163"/>
          </a:xfrm>
          <a:prstGeom prst="rect">
            <a:avLst/>
          </a:prstGeom>
          <a:noFill/>
          <a:ln w="9525">
            <a:noFill/>
            <a:miter lim="800000"/>
            <a:headEnd/>
            <a:tailEnd/>
          </a:ln>
        </p:spPr>
      </p:pic>
      <p:sp>
        <p:nvSpPr>
          <p:cNvPr id="29710" name="Text Box 26"/>
          <p:cNvSpPr txBox="1">
            <a:spLocks noChangeArrowheads="1"/>
          </p:cNvSpPr>
          <p:nvPr/>
        </p:nvSpPr>
        <p:spPr bwMode="auto">
          <a:xfrm>
            <a:off x="5381625" y="6121400"/>
            <a:ext cx="2038350" cy="457200"/>
          </a:xfrm>
          <a:prstGeom prst="rect">
            <a:avLst/>
          </a:prstGeom>
          <a:noFill/>
          <a:ln w="9525">
            <a:noFill/>
            <a:miter lim="800000"/>
            <a:headEnd/>
            <a:tailEnd/>
          </a:ln>
        </p:spPr>
        <p:txBody>
          <a:bodyPr wrap="none">
            <a:prstTxWarp prst="textNoShape">
              <a:avLst/>
            </a:prstTxWarp>
            <a:spAutoFit/>
          </a:bodyPr>
          <a:lstStyle/>
          <a:p>
            <a:pPr eaLnBrk="1" hangingPunct="1"/>
            <a:r>
              <a:rPr kumimoji="1" lang="en-US" sz="2400">
                <a:latin typeface="Times New Roman" charset="0"/>
              </a:rPr>
              <a:t>Zero Crossings</a:t>
            </a:r>
          </a:p>
        </p:txBody>
      </p:sp>
      <p:pic>
        <p:nvPicPr>
          <p:cNvPr id="29711" name="Picture 28"/>
          <p:cNvPicPr>
            <a:picLocks noChangeAspect="1" noChangeArrowheads="1"/>
          </p:cNvPicPr>
          <p:nvPr/>
        </p:nvPicPr>
        <p:blipFill>
          <a:blip r:embed="rId13"/>
          <a:srcRect/>
          <a:stretch>
            <a:fillRect/>
          </a:stretch>
        </p:blipFill>
        <p:spPr bwMode="auto">
          <a:xfrm>
            <a:off x="492125" y="3560763"/>
            <a:ext cx="3581400" cy="2366962"/>
          </a:xfrm>
          <a:prstGeom prst="rect">
            <a:avLst/>
          </a:prstGeom>
          <a:noFill/>
          <a:ln w="9525">
            <a:noFill/>
            <a:miter lim="800000"/>
            <a:headEnd/>
            <a:tailEnd/>
          </a:ln>
        </p:spPr>
      </p:pic>
      <p:sp>
        <p:nvSpPr>
          <p:cNvPr id="17" name="Rectangle 2"/>
          <p:cNvSpPr>
            <a:spLocks noGrp="1" noChangeArrowheads="1"/>
          </p:cNvSpPr>
          <p:nvPr>
            <p:ph type="title"/>
          </p:nvPr>
        </p:nvSpPr>
        <p:spPr>
          <a:xfrm>
            <a:off x="203814" y="0"/>
            <a:ext cx="7270750" cy="1143000"/>
          </a:xfrm>
        </p:spPr>
        <p:txBody>
          <a:bodyPr>
            <a:normAutofit/>
          </a:bodyPr>
          <a:lstStyle/>
          <a:p>
            <a:pPr algn="l" eaLnBrk="1" hangingPunct="1"/>
            <a:r>
              <a:rPr lang="en-US" dirty="0" err="1"/>
              <a:t>LoG</a:t>
            </a:r>
            <a:r>
              <a:rPr lang="en-US" dirty="0"/>
              <a:t> Operator</a:t>
            </a:r>
          </a:p>
        </p:txBody>
      </p:sp>
    </p:spTree>
    <p:extLst>
      <p:ext uri="{BB962C8B-B14F-4D97-AF65-F5344CB8AC3E}">
        <p14:creationId xmlns:p14="http://schemas.microsoft.com/office/powerpoint/2010/main" val="278358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9" name="Picture 3"/>
          <p:cNvPicPr>
            <a:picLocks noChangeArrowheads="1"/>
          </p:cNvPicPr>
          <p:nvPr/>
        </p:nvPicPr>
        <p:blipFill>
          <a:blip r:embed="rId4"/>
          <a:srcRect/>
          <a:stretch>
            <a:fillRect/>
          </a:stretch>
        </p:blipFill>
        <p:spPr bwMode="auto">
          <a:xfrm>
            <a:off x="1831975" y="238125"/>
            <a:ext cx="2989263" cy="2001838"/>
          </a:xfrm>
          <a:prstGeom prst="rect">
            <a:avLst/>
          </a:prstGeom>
          <a:noFill/>
          <a:ln w="9525">
            <a:noFill/>
            <a:miter lim="800000"/>
            <a:headEnd/>
            <a:tailEnd/>
          </a:ln>
        </p:spPr>
      </p:pic>
      <p:pic>
        <p:nvPicPr>
          <p:cNvPr id="31750" name="Picture 4"/>
          <p:cNvPicPr>
            <a:picLocks noChangeArrowheads="1"/>
          </p:cNvPicPr>
          <p:nvPr/>
        </p:nvPicPr>
        <p:blipFill>
          <a:blip r:embed="rId5"/>
          <a:srcRect/>
          <a:stretch>
            <a:fillRect/>
          </a:stretch>
        </p:blipFill>
        <p:spPr bwMode="auto">
          <a:xfrm>
            <a:off x="5053013" y="200025"/>
            <a:ext cx="2989262" cy="2001838"/>
          </a:xfrm>
          <a:prstGeom prst="rect">
            <a:avLst/>
          </a:prstGeom>
          <a:noFill/>
          <a:ln w="9525">
            <a:noFill/>
            <a:miter lim="800000"/>
            <a:headEnd/>
            <a:tailEnd/>
          </a:ln>
        </p:spPr>
      </p:pic>
      <p:pic>
        <p:nvPicPr>
          <p:cNvPr id="31751" name="Picture 7"/>
          <p:cNvPicPr>
            <a:picLocks noChangeArrowheads="1"/>
          </p:cNvPicPr>
          <p:nvPr/>
        </p:nvPicPr>
        <p:blipFill>
          <a:blip r:embed="rId6"/>
          <a:srcRect/>
          <a:stretch>
            <a:fillRect/>
          </a:stretch>
        </p:blipFill>
        <p:spPr bwMode="auto">
          <a:xfrm>
            <a:off x="1855788" y="2420938"/>
            <a:ext cx="2989262" cy="2001837"/>
          </a:xfrm>
          <a:prstGeom prst="rect">
            <a:avLst/>
          </a:prstGeom>
          <a:noFill/>
          <a:ln w="9525">
            <a:noFill/>
            <a:miter lim="800000"/>
            <a:headEnd/>
            <a:tailEnd/>
          </a:ln>
        </p:spPr>
      </p:pic>
      <p:pic>
        <p:nvPicPr>
          <p:cNvPr id="31752" name="Picture 8"/>
          <p:cNvPicPr>
            <a:picLocks noChangeArrowheads="1"/>
          </p:cNvPicPr>
          <p:nvPr/>
        </p:nvPicPr>
        <p:blipFill>
          <a:blip r:embed="rId7"/>
          <a:srcRect/>
          <a:stretch>
            <a:fillRect/>
          </a:stretch>
        </p:blipFill>
        <p:spPr bwMode="auto">
          <a:xfrm>
            <a:off x="5072063" y="2400300"/>
            <a:ext cx="2989262" cy="2001838"/>
          </a:xfrm>
          <a:prstGeom prst="rect">
            <a:avLst/>
          </a:prstGeom>
          <a:noFill/>
          <a:ln w="9525">
            <a:noFill/>
            <a:miter lim="800000"/>
            <a:headEnd/>
            <a:tailEnd/>
          </a:ln>
        </p:spPr>
      </p:pic>
      <p:pic>
        <p:nvPicPr>
          <p:cNvPr id="31753" name="Picture 9"/>
          <p:cNvPicPr>
            <a:picLocks noChangeArrowheads="1"/>
          </p:cNvPicPr>
          <p:nvPr/>
        </p:nvPicPr>
        <p:blipFill>
          <a:blip r:embed="rId8"/>
          <a:srcRect/>
          <a:stretch>
            <a:fillRect/>
          </a:stretch>
        </p:blipFill>
        <p:spPr bwMode="auto">
          <a:xfrm>
            <a:off x="1831975" y="4614863"/>
            <a:ext cx="2989263" cy="2001837"/>
          </a:xfrm>
          <a:prstGeom prst="rect">
            <a:avLst/>
          </a:prstGeom>
          <a:noFill/>
          <a:ln w="9525">
            <a:noFill/>
            <a:miter lim="800000"/>
            <a:headEnd/>
            <a:tailEnd/>
          </a:ln>
        </p:spPr>
      </p:pic>
      <p:pic>
        <p:nvPicPr>
          <p:cNvPr id="31754" name="Picture 10"/>
          <p:cNvPicPr>
            <a:picLocks noChangeArrowheads="1"/>
          </p:cNvPicPr>
          <p:nvPr/>
        </p:nvPicPr>
        <p:blipFill>
          <a:blip r:embed="rId9"/>
          <a:srcRect/>
          <a:stretch>
            <a:fillRect/>
          </a:stretch>
        </p:blipFill>
        <p:spPr bwMode="auto">
          <a:xfrm>
            <a:off x="5057775" y="4600575"/>
            <a:ext cx="2989263" cy="2001838"/>
          </a:xfrm>
          <a:prstGeom prst="rect">
            <a:avLst/>
          </a:prstGeom>
          <a:noFill/>
          <a:ln w="9525">
            <a:noFill/>
            <a:miter lim="800000"/>
            <a:headEnd/>
            <a:tailEnd/>
          </a:ln>
        </p:spPr>
      </p:pic>
      <p:graphicFrame>
        <p:nvGraphicFramePr>
          <p:cNvPr id="31746" name="Object 11"/>
          <p:cNvGraphicFramePr>
            <a:graphicFrameLocks noChangeAspect="1"/>
          </p:cNvGraphicFramePr>
          <p:nvPr/>
        </p:nvGraphicFramePr>
        <p:xfrm>
          <a:off x="1035050" y="744538"/>
          <a:ext cx="711200" cy="355600"/>
        </p:xfrm>
        <a:graphic>
          <a:graphicData uri="http://schemas.openxmlformats.org/presentationml/2006/ole">
            <mc:AlternateContent xmlns:mc="http://schemas.openxmlformats.org/markup-compatibility/2006">
              <mc:Choice xmlns:v="urn:schemas-microsoft-com:vml" Requires="v">
                <p:oleObj spid="_x0000_s31755" name="Equation" r:id="rId10" imgW="355320" imgH="177480" progId="Equation.3">
                  <p:embed/>
                </p:oleObj>
              </mc:Choice>
              <mc:Fallback>
                <p:oleObj name="Equation" r:id="rId10" imgW="35532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5050" y="744538"/>
                        <a:ext cx="711200" cy="35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1747" name="Object 12"/>
          <p:cNvGraphicFramePr>
            <a:graphicFrameLocks noChangeAspect="1"/>
          </p:cNvGraphicFramePr>
          <p:nvPr/>
        </p:nvGraphicFramePr>
        <p:xfrm>
          <a:off x="968375" y="5465763"/>
          <a:ext cx="762000" cy="355600"/>
        </p:xfrm>
        <a:graphic>
          <a:graphicData uri="http://schemas.openxmlformats.org/presentationml/2006/ole">
            <mc:AlternateContent xmlns:mc="http://schemas.openxmlformats.org/markup-compatibility/2006">
              <mc:Choice xmlns:v="urn:schemas-microsoft-com:vml" Requires="v">
                <p:oleObj spid="_x0000_s31756" name="Equation" r:id="rId12" imgW="380880" imgH="177480" progId="Equation.3">
                  <p:embed/>
                </p:oleObj>
              </mc:Choice>
              <mc:Fallback>
                <p:oleObj name="Equation" r:id="rId12" imgW="38088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8375" y="5465763"/>
                        <a:ext cx="762000" cy="35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1748" name="Object 13"/>
          <p:cNvGraphicFramePr>
            <a:graphicFrameLocks noChangeAspect="1"/>
          </p:cNvGraphicFramePr>
          <p:nvPr/>
        </p:nvGraphicFramePr>
        <p:xfrm>
          <a:off x="992188" y="3206750"/>
          <a:ext cx="736600" cy="355600"/>
        </p:xfrm>
        <a:graphic>
          <a:graphicData uri="http://schemas.openxmlformats.org/presentationml/2006/ole">
            <mc:AlternateContent xmlns:mc="http://schemas.openxmlformats.org/markup-compatibility/2006">
              <mc:Choice xmlns:v="urn:schemas-microsoft-com:vml" Requires="v">
                <p:oleObj spid="_x0000_s31757" name="Equation" r:id="rId14" imgW="368280" imgH="177480" progId="Equation.3">
                  <p:embed/>
                </p:oleObj>
              </mc:Choice>
              <mc:Fallback>
                <p:oleObj name="Equation" r:id="rId14" imgW="3682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2188" y="3206750"/>
                        <a:ext cx="736600" cy="35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85414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sz="3000"/>
              <a:t>Edge is Where Change Occurs</a:t>
            </a:r>
          </a:p>
        </p:txBody>
      </p:sp>
      <p:sp>
        <p:nvSpPr>
          <p:cNvPr id="465923" name="Rectangle 3"/>
          <p:cNvSpPr>
            <a:spLocks noGrp="1" noChangeArrowheads="1"/>
          </p:cNvSpPr>
          <p:nvPr>
            <p:ph type="body" idx="1"/>
          </p:nvPr>
        </p:nvSpPr>
        <p:spPr/>
        <p:txBody>
          <a:bodyPr/>
          <a:lstStyle/>
          <a:p>
            <a:r>
              <a:rPr lang="en-US" altLang="en-US"/>
              <a:t>Change is measured by derivative in 1D</a:t>
            </a:r>
          </a:p>
          <a:p>
            <a:r>
              <a:rPr lang="en-US" altLang="en-US"/>
              <a:t>Biggest change, derivative has maximum magnitude</a:t>
            </a:r>
          </a:p>
          <a:p>
            <a:r>
              <a:rPr lang="en-US" altLang="en-US"/>
              <a:t>Or 2</a:t>
            </a:r>
            <a:r>
              <a:rPr lang="en-US" altLang="en-US" baseline="30000"/>
              <a:t>nd</a:t>
            </a:r>
            <a:r>
              <a:rPr lang="en-US" altLang="en-US"/>
              <a:t> derivative is zero.</a:t>
            </a:r>
          </a:p>
        </p:txBody>
      </p:sp>
      <p:sp>
        <p:nvSpPr>
          <p:cNvPr id="465924" name="Line 4"/>
          <p:cNvSpPr>
            <a:spLocks noChangeShapeType="1"/>
          </p:cNvSpPr>
          <p:nvPr/>
        </p:nvSpPr>
        <p:spPr bwMode="auto">
          <a:xfrm>
            <a:off x="914400" y="6400800"/>
            <a:ext cx="3200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
        <p:nvSpPr>
          <p:cNvPr id="465925" name="Line 5"/>
          <p:cNvSpPr>
            <a:spLocks noChangeShapeType="1"/>
          </p:cNvSpPr>
          <p:nvPr/>
        </p:nvSpPr>
        <p:spPr bwMode="auto">
          <a:xfrm flipV="1">
            <a:off x="4114800" y="5029200"/>
            <a:ext cx="0" cy="137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
        <p:nvSpPr>
          <p:cNvPr id="465926" name="Line 6"/>
          <p:cNvSpPr>
            <a:spLocks noChangeShapeType="1"/>
          </p:cNvSpPr>
          <p:nvPr/>
        </p:nvSpPr>
        <p:spPr bwMode="auto">
          <a:xfrm>
            <a:off x="4114800" y="5029200"/>
            <a:ext cx="3886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Tree>
    <p:extLst>
      <p:ext uri="{BB962C8B-B14F-4D97-AF65-F5344CB8AC3E}">
        <p14:creationId xmlns:p14="http://schemas.microsoft.com/office/powerpoint/2010/main" val="196516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11-09 at 9.44.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51" y="1113659"/>
            <a:ext cx="1473763" cy="2213919"/>
          </a:xfrm>
          <a:prstGeom prst="rect">
            <a:avLst/>
          </a:prstGeom>
        </p:spPr>
      </p:pic>
      <p:sp>
        <p:nvSpPr>
          <p:cNvPr id="5"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a:t>
            </a:r>
          </a:p>
        </p:txBody>
      </p:sp>
      <p:pic>
        <p:nvPicPr>
          <p:cNvPr id="6" name="Picture 5" descr="Screen Shot 2015-11-09 at 9.46.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9134"/>
            <a:ext cx="9144000" cy="14964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48514"/>
            <a:ext cx="9144000" cy="1141790"/>
          </a:xfrm>
          <a:prstGeom prst="rect">
            <a:avLst/>
          </a:prstGeom>
        </p:spPr>
      </p:pic>
      <p:sp>
        <p:nvSpPr>
          <p:cNvPr id="8" name="TextBox 7"/>
          <p:cNvSpPr txBox="1"/>
          <p:nvPr/>
        </p:nvSpPr>
        <p:spPr>
          <a:xfrm>
            <a:off x="2006735" y="2994863"/>
            <a:ext cx="1255422" cy="369332"/>
          </a:xfrm>
          <a:prstGeom prst="rect">
            <a:avLst/>
          </a:prstGeom>
          <a:noFill/>
        </p:spPr>
        <p:txBody>
          <a:bodyPr wrap="none" rtlCol="0">
            <a:spAutoFit/>
          </a:bodyPr>
          <a:lstStyle/>
          <a:p>
            <a:r>
              <a:rPr lang="en-US" dirty="0"/>
              <a:t>John Canny</a:t>
            </a:r>
          </a:p>
        </p:txBody>
      </p:sp>
    </p:spTree>
    <p:extLst>
      <p:ext uri="{BB962C8B-B14F-4D97-AF65-F5344CB8AC3E}">
        <p14:creationId xmlns:p14="http://schemas.microsoft.com/office/powerpoint/2010/main" val="3487641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0"/>
            <a:ext cx="7772400" cy="1143000"/>
          </a:xfrm>
        </p:spPr>
        <p:txBody>
          <a:bodyPr/>
          <a:lstStyle/>
          <a:p>
            <a:pPr algn="l" eaLnBrk="1" hangingPunct="1"/>
            <a:r>
              <a:rPr lang="en-US" dirty="0"/>
              <a:t>   Quality of an Edge Detector</a:t>
            </a:r>
          </a:p>
        </p:txBody>
      </p:sp>
      <p:sp>
        <p:nvSpPr>
          <p:cNvPr id="33795" name="Rectangle 3"/>
          <p:cNvSpPr>
            <a:spLocks noGrp="1" noChangeArrowheads="1"/>
          </p:cNvSpPr>
          <p:nvPr>
            <p:ph type="body" idx="1"/>
          </p:nvPr>
        </p:nvSpPr>
        <p:spPr>
          <a:xfrm>
            <a:off x="812800" y="1773238"/>
            <a:ext cx="7772400" cy="4114800"/>
          </a:xfrm>
        </p:spPr>
        <p:txBody>
          <a:bodyPr/>
          <a:lstStyle/>
          <a:p>
            <a:pPr eaLnBrk="1" hangingPunct="1"/>
            <a:r>
              <a:rPr lang="en-US"/>
              <a:t>Robustness to Noise</a:t>
            </a:r>
          </a:p>
          <a:p>
            <a:pPr eaLnBrk="1" hangingPunct="1"/>
            <a:r>
              <a:rPr lang="en-US"/>
              <a:t>Localization</a:t>
            </a:r>
          </a:p>
          <a:p>
            <a:pPr eaLnBrk="1" hangingPunct="1"/>
            <a:r>
              <a:rPr lang="en-US"/>
              <a:t>Too Many/Too less Responses</a:t>
            </a:r>
          </a:p>
        </p:txBody>
      </p:sp>
      <p:sp>
        <p:nvSpPr>
          <p:cNvPr id="33796" name="Rectangle 4"/>
          <p:cNvSpPr>
            <a:spLocks noChangeArrowheads="1"/>
          </p:cNvSpPr>
          <p:nvPr/>
        </p:nvSpPr>
        <p:spPr bwMode="auto">
          <a:xfrm>
            <a:off x="7872413" y="342900"/>
            <a:ext cx="285750" cy="371475"/>
          </a:xfrm>
          <a:prstGeom prst="rect">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33797" name="Rectangle 5"/>
          <p:cNvSpPr>
            <a:spLocks noChangeArrowheads="1"/>
          </p:cNvSpPr>
          <p:nvPr/>
        </p:nvSpPr>
        <p:spPr bwMode="auto">
          <a:xfrm>
            <a:off x="7867650" y="1223963"/>
            <a:ext cx="285750" cy="371475"/>
          </a:xfrm>
          <a:prstGeom prst="rect">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33798" name="Rectangle 6"/>
          <p:cNvSpPr>
            <a:spLocks noChangeArrowheads="1"/>
          </p:cNvSpPr>
          <p:nvPr/>
        </p:nvSpPr>
        <p:spPr bwMode="auto">
          <a:xfrm>
            <a:off x="7877175" y="2119313"/>
            <a:ext cx="285750" cy="371475"/>
          </a:xfrm>
          <a:prstGeom prst="rect">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33799" name="Rectangle 7"/>
          <p:cNvSpPr>
            <a:spLocks noChangeArrowheads="1"/>
          </p:cNvSpPr>
          <p:nvPr/>
        </p:nvSpPr>
        <p:spPr bwMode="auto">
          <a:xfrm>
            <a:off x="7872413" y="1671638"/>
            <a:ext cx="285750" cy="371475"/>
          </a:xfrm>
          <a:prstGeom prst="rect">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33800" name="Rectangle 8"/>
          <p:cNvSpPr>
            <a:spLocks noChangeArrowheads="1"/>
          </p:cNvSpPr>
          <p:nvPr/>
        </p:nvSpPr>
        <p:spPr bwMode="auto">
          <a:xfrm>
            <a:off x="7867650" y="781050"/>
            <a:ext cx="285750" cy="371475"/>
          </a:xfrm>
          <a:prstGeom prst="rect">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33801" name="Rectangle 11"/>
          <p:cNvSpPr>
            <a:spLocks noChangeArrowheads="1"/>
          </p:cNvSpPr>
          <p:nvPr/>
        </p:nvSpPr>
        <p:spPr bwMode="auto">
          <a:xfrm>
            <a:off x="966788" y="3767138"/>
            <a:ext cx="285750" cy="371475"/>
          </a:xfrm>
          <a:prstGeom prst="rect">
            <a:avLst/>
          </a:prstGeom>
          <a:solidFill>
            <a:srgbClr val="0F2995"/>
          </a:solidFill>
          <a:ln w="9525">
            <a:solidFill>
              <a:schemeClr val="tx1"/>
            </a:solidFill>
            <a:miter lim="800000"/>
            <a:headEnd/>
            <a:tailEnd/>
          </a:ln>
        </p:spPr>
        <p:txBody>
          <a:bodyPr wrap="none" anchor="ctr">
            <a:prstTxWarp prst="textNoShape">
              <a:avLst/>
            </a:prstTxWarp>
          </a:bodyPr>
          <a:lstStyle/>
          <a:p>
            <a:endParaRPr lang="es-CL"/>
          </a:p>
        </p:txBody>
      </p:sp>
      <p:sp>
        <p:nvSpPr>
          <p:cNvPr id="33802" name="Rectangle 12"/>
          <p:cNvSpPr>
            <a:spLocks noChangeArrowheads="1"/>
          </p:cNvSpPr>
          <p:nvPr/>
        </p:nvSpPr>
        <p:spPr bwMode="auto">
          <a:xfrm>
            <a:off x="962025" y="4648200"/>
            <a:ext cx="285750" cy="371475"/>
          </a:xfrm>
          <a:prstGeom prst="rect">
            <a:avLst/>
          </a:prstGeom>
          <a:solidFill>
            <a:srgbClr val="0F2995"/>
          </a:solidFill>
          <a:ln w="9525">
            <a:solidFill>
              <a:schemeClr val="tx1"/>
            </a:solidFill>
            <a:miter lim="800000"/>
            <a:headEnd/>
            <a:tailEnd/>
          </a:ln>
        </p:spPr>
        <p:txBody>
          <a:bodyPr wrap="none" anchor="ctr">
            <a:prstTxWarp prst="textNoShape">
              <a:avLst/>
            </a:prstTxWarp>
          </a:bodyPr>
          <a:lstStyle/>
          <a:p>
            <a:endParaRPr lang="es-CL"/>
          </a:p>
        </p:txBody>
      </p:sp>
      <p:sp>
        <p:nvSpPr>
          <p:cNvPr id="33803" name="Rectangle 13"/>
          <p:cNvSpPr>
            <a:spLocks noChangeArrowheads="1"/>
          </p:cNvSpPr>
          <p:nvPr/>
        </p:nvSpPr>
        <p:spPr bwMode="auto">
          <a:xfrm>
            <a:off x="1800225" y="5600700"/>
            <a:ext cx="285750" cy="371475"/>
          </a:xfrm>
          <a:prstGeom prst="rect">
            <a:avLst/>
          </a:prstGeom>
          <a:solidFill>
            <a:srgbClr val="0F2995"/>
          </a:solidFill>
          <a:ln w="9525">
            <a:solidFill>
              <a:schemeClr val="tx1"/>
            </a:solidFill>
            <a:miter lim="800000"/>
            <a:headEnd/>
            <a:tailEnd/>
          </a:ln>
        </p:spPr>
        <p:txBody>
          <a:bodyPr wrap="none" anchor="ctr">
            <a:prstTxWarp prst="textNoShape">
              <a:avLst/>
            </a:prstTxWarp>
          </a:bodyPr>
          <a:lstStyle/>
          <a:p>
            <a:endParaRPr lang="es-CL"/>
          </a:p>
        </p:txBody>
      </p:sp>
      <p:sp>
        <p:nvSpPr>
          <p:cNvPr id="33804" name="Rectangle 15"/>
          <p:cNvSpPr>
            <a:spLocks noChangeArrowheads="1"/>
          </p:cNvSpPr>
          <p:nvPr/>
        </p:nvSpPr>
        <p:spPr bwMode="auto">
          <a:xfrm>
            <a:off x="461963" y="4233863"/>
            <a:ext cx="285750" cy="371475"/>
          </a:xfrm>
          <a:prstGeom prst="rect">
            <a:avLst/>
          </a:prstGeom>
          <a:solidFill>
            <a:srgbClr val="0F2995"/>
          </a:solidFill>
          <a:ln w="9525">
            <a:solidFill>
              <a:schemeClr val="tx1"/>
            </a:solidFill>
            <a:miter lim="800000"/>
            <a:headEnd/>
            <a:tailEnd/>
          </a:ln>
        </p:spPr>
        <p:txBody>
          <a:bodyPr wrap="none" anchor="ctr">
            <a:prstTxWarp prst="textNoShape">
              <a:avLst/>
            </a:prstTxWarp>
          </a:bodyPr>
          <a:lstStyle/>
          <a:p>
            <a:endParaRPr lang="es-CL"/>
          </a:p>
        </p:txBody>
      </p:sp>
      <p:sp>
        <p:nvSpPr>
          <p:cNvPr id="33805" name="Rectangle 16"/>
          <p:cNvSpPr>
            <a:spLocks noChangeArrowheads="1"/>
          </p:cNvSpPr>
          <p:nvPr/>
        </p:nvSpPr>
        <p:spPr bwMode="auto">
          <a:xfrm>
            <a:off x="4095750" y="3652838"/>
            <a:ext cx="285750" cy="371475"/>
          </a:xfrm>
          <a:prstGeom prst="rect">
            <a:avLst/>
          </a:prstGeom>
          <a:solidFill>
            <a:srgbClr val="2B7130"/>
          </a:solidFill>
          <a:ln w="9525">
            <a:solidFill>
              <a:schemeClr val="tx1"/>
            </a:solidFill>
            <a:miter lim="800000"/>
            <a:headEnd/>
            <a:tailEnd/>
          </a:ln>
        </p:spPr>
        <p:txBody>
          <a:bodyPr wrap="none" anchor="ctr">
            <a:prstTxWarp prst="textNoShape">
              <a:avLst/>
            </a:prstTxWarp>
          </a:bodyPr>
          <a:lstStyle/>
          <a:p>
            <a:endParaRPr lang="es-CL"/>
          </a:p>
        </p:txBody>
      </p:sp>
      <p:sp>
        <p:nvSpPr>
          <p:cNvPr id="33806" name="Rectangle 17"/>
          <p:cNvSpPr>
            <a:spLocks noChangeArrowheads="1"/>
          </p:cNvSpPr>
          <p:nvPr/>
        </p:nvSpPr>
        <p:spPr bwMode="auto">
          <a:xfrm>
            <a:off x="4090988" y="4533900"/>
            <a:ext cx="285750" cy="371475"/>
          </a:xfrm>
          <a:prstGeom prst="rect">
            <a:avLst/>
          </a:prstGeom>
          <a:solidFill>
            <a:srgbClr val="2B7130"/>
          </a:solidFill>
          <a:ln w="9525">
            <a:solidFill>
              <a:schemeClr val="tx1"/>
            </a:solidFill>
            <a:miter lim="800000"/>
            <a:headEnd/>
            <a:tailEnd/>
          </a:ln>
        </p:spPr>
        <p:txBody>
          <a:bodyPr wrap="none" anchor="ctr">
            <a:prstTxWarp prst="textNoShape">
              <a:avLst/>
            </a:prstTxWarp>
          </a:bodyPr>
          <a:lstStyle/>
          <a:p>
            <a:endParaRPr lang="es-CL"/>
          </a:p>
        </p:txBody>
      </p:sp>
      <p:sp>
        <p:nvSpPr>
          <p:cNvPr id="33807" name="Rectangle 18"/>
          <p:cNvSpPr>
            <a:spLocks noChangeArrowheads="1"/>
          </p:cNvSpPr>
          <p:nvPr/>
        </p:nvSpPr>
        <p:spPr bwMode="auto">
          <a:xfrm>
            <a:off x="4471988" y="5414963"/>
            <a:ext cx="285750" cy="371475"/>
          </a:xfrm>
          <a:prstGeom prst="rect">
            <a:avLst/>
          </a:prstGeom>
          <a:solidFill>
            <a:srgbClr val="2B7130"/>
          </a:solidFill>
          <a:ln w="9525">
            <a:solidFill>
              <a:schemeClr val="tx1"/>
            </a:solidFill>
            <a:miter lim="800000"/>
            <a:headEnd/>
            <a:tailEnd/>
          </a:ln>
        </p:spPr>
        <p:txBody>
          <a:bodyPr wrap="none" anchor="ctr">
            <a:prstTxWarp prst="textNoShape">
              <a:avLst/>
            </a:prstTxWarp>
          </a:bodyPr>
          <a:lstStyle/>
          <a:p>
            <a:endParaRPr lang="es-CL"/>
          </a:p>
        </p:txBody>
      </p:sp>
      <p:sp>
        <p:nvSpPr>
          <p:cNvPr id="33808" name="Rectangle 19"/>
          <p:cNvSpPr>
            <a:spLocks noChangeArrowheads="1"/>
          </p:cNvSpPr>
          <p:nvPr/>
        </p:nvSpPr>
        <p:spPr bwMode="auto">
          <a:xfrm>
            <a:off x="4452938" y="4967288"/>
            <a:ext cx="285750" cy="371475"/>
          </a:xfrm>
          <a:prstGeom prst="rect">
            <a:avLst/>
          </a:prstGeom>
          <a:solidFill>
            <a:srgbClr val="2B7130"/>
          </a:solidFill>
          <a:ln w="9525">
            <a:solidFill>
              <a:schemeClr val="tx1"/>
            </a:solidFill>
            <a:miter lim="800000"/>
            <a:headEnd/>
            <a:tailEnd/>
          </a:ln>
        </p:spPr>
        <p:txBody>
          <a:bodyPr wrap="none" anchor="ctr">
            <a:prstTxWarp prst="textNoShape">
              <a:avLst/>
            </a:prstTxWarp>
          </a:bodyPr>
          <a:lstStyle/>
          <a:p>
            <a:endParaRPr lang="es-CL"/>
          </a:p>
        </p:txBody>
      </p:sp>
      <p:sp>
        <p:nvSpPr>
          <p:cNvPr id="33809" name="Rectangle 20"/>
          <p:cNvSpPr>
            <a:spLocks noChangeArrowheads="1"/>
          </p:cNvSpPr>
          <p:nvPr/>
        </p:nvSpPr>
        <p:spPr bwMode="auto">
          <a:xfrm>
            <a:off x="4448175" y="4090988"/>
            <a:ext cx="285750" cy="371475"/>
          </a:xfrm>
          <a:prstGeom prst="rect">
            <a:avLst/>
          </a:prstGeom>
          <a:solidFill>
            <a:srgbClr val="2B7130"/>
          </a:solidFill>
          <a:ln w="9525">
            <a:solidFill>
              <a:schemeClr val="tx1"/>
            </a:solidFill>
            <a:miter lim="800000"/>
            <a:headEnd/>
            <a:tailEnd/>
          </a:ln>
        </p:spPr>
        <p:txBody>
          <a:bodyPr wrap="none" anchor="ctr">
            <a:prstTxWarp prst="textNoShape">
              <a:avLst/>
            </a:prstTxWarp>
          </a:bodyPr>
          <a:lstStyle/>
          <a:p>
            <a:endParaRPr lang="es-CL"/>
          </a:p>
        </p:txBody>
      </p:sp>
      <p:sp>
        <p:nvSpPr>
          <p:cNvPr id="33810" name="Rectangle 21"/>
          <p:cNvSpPr>
            <a:spLocks noChangeArrowheads="1"/>
          </p:cNvSpPr>
          <p:nvPr/>
        </p:nvSpPr>
        <p:spPr bwMode="auto">
          <a:xfrm>
            <a:off x="6924675" y="3552825"/>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1" name="Rectangle 22"/>
          <p:cNvSpPr>
            <a:spLocks noChangeArrowheads="1"/>
          </p:cNvSpPr>
          <p:nvPr/>
        </p:nvSpPr>
        <p:spPr bwMode="auto">
          <a:xfrm>
            <a:off x="6919913" y="4433888"/>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2" name="Rectangle 23"/>
          <p:cNvSpPr>
            <a:spLocks noChangeArrowheads="1"/>
          </p:cNvSpPr>
          <p:nvPr/>
        </p:nvSpPr>
        <p:spPr bwMode="auto">
          <a:xfrm>
            <a:off x="6929438" y="5329238"/>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3" name="Rectangle 24"/>
          <p:cNvSpPr>
            <a:spLocks noChangeArrowheads="1"/>
          </p:cNvSpPr>
          <p:nvPr/>
        </p:nvSpPr>
        <p:spPr bwMode="auto">
          <a:xfrm>
            <a:off x="6924675" y="4881563"/>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4" name="Rectangle 25"/>
          <p:cNvSpPr>
            <a:spLocks noChangeArrowheads="1"/>
          </p:cNvSpPr>
          <p:nvPr/>
        </p:nvSpPr>
        <p:spPr bwMode="auto">
          <a:xfrm>
            <a:off x="6919913" y="3990975"/>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5" name="Rectangle 26"/>
          <p:cNvSpPr>
            <a:spLocks noChangeArrowheads="1"/>
          </p:cNvSpPr>
          <p:nvPr/>
        </p:nvSpPr>
        <p:spPr bwMode="auto">
          <a:xfrm>
            <a:off x="7281863" y="3538538"/>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6" name="Rectangle 28"/>
          <p:cNvSpPr>
            <a:spLocks noChangeArrowheads="1"/>
          </p:cNvSpPr>
          <p:nvPr/>
        </p:nvSpPr>
        <p:spPr bwMode="auto">
          <a:xfrm>
            <a:off x="7286625" y="5314950"/>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7" name="Rectangle 30"/>
          <p:cNvSpPr>
            <a:spLocks noChangeArrowheads="1"/>
          </p:cNvSpPr>
          <p:nvPr/>
        </p:nvSpPr>
        <p:spPr bwMode="auto">
          <a:xfrm>
            <a:off x="7277100" y="3976688"/>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8" name="Rectangle 33"/>
          <p:cNvSpPr>
            <a:spLocks noChangeArrowheads="1"/>
          </p:cNvSpPr>
          <p:nvPr/>
        </p:nvSpPr>
        <p:spPr bwMode="auto">
          <a:xfrm>
            <a:off x="6515100" y="5329238"/>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19" name="Rectangle 34"/>
          <p:cNvSpPr>
            <a:spLocks noChangeArrowheads="1"/>
          </p:cNvSpPr>
          <p:nvPr/>
        </p:nvSpPr>
        <p:spPr bwMode="auto">
          <a:xfrm>
            <a:off x="6510338" y="4881563"/>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20" name="Rectangle 36"/>
          <p:cNvSpPr>
            <a:spLocks noChangeArrowheads="1"/>
          </p:cNvSpPr>
          <p:nvPr/>
        </p:nvSpPr>
        <p:spPr bwMode="auto">
          <a:xfrm>
            <a:off x="7629525" y="3971925"/>
            <a:ext cx="285750" cy="371475"/>
          </a:xfrm>
          <a:prstGeom prst="rect">
            <a:avLst/>
          </a:prstGeom>
          <a:solidFill>
            <a:srgbClr val="020406"/>
          </a:solidFill>
          <a:ln w="9525">
            <a:solidFill>
              <a:schemeClr val="tx1"/>
            </a:solidFill>
            <a:miter lim="800000"/>
            <a:headEnd/>
            <a:tailEnd/>
          </a:ln>
        </p:spPr>
        <p:txBody>
          <a:bodyPr wrap="none" anchor="ctr">
            <a:prstTxWarp prst="textNoShape">
              <a:avLst/>
            </a:prstTxWarp>
          </a:bodyPr>
          <a:lstStyle/>
          <a:p>
            <a:endParaRPr lang="es-CL"/>
          </a:p>
        </p:txBody>
      </p:sp>
      <p:sp>
        <p:nvSpPr>
          <p:cNvPr id="33821" name="Text Box 37"/>
          <p:cNvSpPr txBox="1">
            <a:spLocks noChangeArrowheads="1"/>
          </p:cNvSpPr>
          <p:nvPr/>
        </p:nvSpPr>
        <p:spPr bwMode="auto">
          <a:xfrm>
            <a:off x="185738" y="6024563"/>
            <a:ext cx="2655887" cy="396875"/>
          </a:xfrm>
          <a:prstGeom prst="rect">
            <a:avLst/>
          </a:prstGeom>
          <a:noFill/>
          <a:ln w="9525">
            <a:noFill/>
            <a:miter lim="800000"/>
            <a:headEnd/>
            <a:tailEnd/>
          </a:ln>
        </p:spPr>
        <p:txBody>
          <a:bodyPr wrap="none">
            <a:prstTxWarp prst="textNoShape">
              <a:avLst/>
            </a:prstTxWarp>
            <a:spAutoFit/>
          </a:bodyPr>
          <a:lstStyle/>
          <a:p>
            <a:pPr eaLnBrk="1" hangingPunct="1"/>
            <a:r>
              <a:rPr kumimoji="1" lang="en-US" sz="2000">
                <a:solidFill>
                  <a:srgbClr val="0F2995"/>
                </a:solidFill>
                <a:latin typeface="Times New Roman" charset="0"/>
              </a:rPr>
              <a:t>Poor robustness to noise</a:t>
            </a:r>
          </a:p>
        </p:txBody>
      </p:sp>
      <p:sp>
        <p:nvSpPr>
          <p:cNvPr id="33822" name="Text Box 38"/>
          <p:cNvSpPr txBox="1">
            <a:spLocks noChangeArrowheads="1"/>
          </p:cNvSpPr>
          <p:nvPr/>
        </p:nvSpPr>
        <p:spPr bwMode="auto">
          <a:xfrm>
            <a:off x="3503613" y="6005513"/>
            <a:ext cx="1908175" cy="396875"/>
          </a:xfrm>
          <a:prstGeom prst="rect">
            <a:avLst/>
          </a:prstGeom>
          <a:noFill/>
          <a:ln w="9525">
            <a:noFill/>
            <a:miter lim="800000"/>
            <a:headEnd/>
            <a:tailEnd/>
          </a:ln>
        </p:spPr>
        <p:txBody>
          <a:bodyPr wrap="none">
            <a:prstTxWarp prst="textNoShape">
              <a:avLst/>
            </a:prstTxWarp>
            <a:spAutoFit/>
          </a:bodyPr>
          <a:lstStyle/>
          <a:p>
            <a:pPr eaLnBrk="1" hangingPunct="1"/>
            <a:r>
              <a:rPr kumimoji="1" lang="en-US" sz="2000">
                <a:solidFill>
                  <a:srgbClr val="2B7130"/>
                </a:solidFill>
                <a:latin typeface="Times New Roman" charset="0"/>
              </a:rPr>
              <a:t>Poor localization</a:t>
            </a:r>
          </a:p>
        </p:txBody>
      </p:sp>
      <p:sp>
        <p:nvSpPr>
          <p:cNvPr id="33823" name="Text Box 39"/>
          <p:cNvSpPr txBox="1">
            <a:spLocks noChangeArrowheads="1"/>
          </p:cNvSpPr>
          <p:nvPr/>
        </p:nvSpPr>
        <p:spPr bwMode="auto">
          <a:xfrm>
            <a:off x="6227763" y="6015038"/>
            <a:ext cx="2270125" cy="396875"/>
          </a:xfrm>
          <a:prstGeom prst="rect">
            <a:avLst/>
          </a:prstGeom>
          <a:noFill/>
          <a:ln w="9525">
            <a:noFill/>
            <a:miter lim="800000"/>
            <a:headEnd/>
            <a:tailEnd/>
          </a:ln>
        </p:spPr>
        <p:txBody>
          <a:bodyPr wrap="none">
            <a:prstTxWarp prst="textNoShape">
              <a:avLst/>
            </a:prstTxWarp>
            <a:spAutoFit/>
          </a:bodyPr>
          <a:lstStyle/>
          <a:p>
            <a:pPr eaLnBrk="1" hangingPunct="1"/>
            <a:r>
              <a:rPr kumimoji="1" lang="en-US" sz="2000">
                <a:solidFill>
                  <a:srgbClr val="020406"/>
                </a:solidFill>
                <a:latin typeface="Times New Roman" charset="0"/>
              </a:rPr>
              <a:t>Too many responses</a:t>
            </a:r>
          </a:p>
        </p:txBody>
      </p:sp>
      <p:sp>
        <p:nvSpPr>
          <p:cNvPr id="33824" name="Text Box 40"/>
          <p:cNvSpPr txBox="1">
            <a:spLocks noChangeArrowheads="1"/>
          </p:cNvSpPr>
          <p:nvPr/>
        </p:nvSpPr>
        <p:spPr bwMode="auto">
          <a:xfrm>
            <a:off x="7342188" y="2628900"/>
            <a:ext cx="1249362" cy="396875"/>
          </a:xfrm>
          <a:prstGeom prst="rect">
            <a:avLst/>
          </a:prstGeom>
          <a:noFill/>
          <a:ln w="9525">
            <a:noFill/>
            <a:miter lim="800000"/>
            <a:headEnd/>
            <a:tailEnd/>
          </a:ln>
        </p:spPr>
        <p:txBody>
          <a:bodyPr wrap="none">
            <a:prstTxWarp prst="textNoShape">
              <a:avLst/>
            </a:prstTxWarp>
            <a:spAutoFit/>
          </a:bodyPr>
          <a:lstStyle/>
          <a:p>
            <a:pPr eaLnBrk="1" hangingPunct="1"/>
            <a:r>
              <a:rPr kumimoji="1" lang="en-US" sz="2000">
                <a:solidFill>
                  <a:srgbClr val="FF1D17"/>
                </a:solidFill>
                <a:latin typeface="Times New Roman" charset="0"/>
              </a:rPr>
              <a:t>True Edge</a:t>
            </a:r>
          </a:p>
        </p:txBody>
      </p:sp>
    </p:spTree>
    <p:extLst>
      <p:ext uri="{BB962C8B-B14F-4D97-AF65-F5344CB8AC3E}">
        <p14:creationId xmlns:p14="http://schemas.microsoft.com/office/powerpoint/2010/main" val="857107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5072"/>
            <a:ext cx="7772400" cy="1143000"/>
          </a:xfrm>
        </p:spPr>
        <p:txBody>
          <a:bodyPr/>
          <a:lstStyle/>
          <a:p>
            <a:pPr algn="l" eaLnBrk="1" hangingPunct="1"/>
            <a:r>
              <a:rPr lang="en-US" dirty="0"/>
              <a:t>  Canny Edge Detector</a:t>
            </a:r>
          </a:p>
        </p:txBody>
      </p:sp>
      <p:sp>
        <p:nvSpPr>
          <p:cNvPr id="35843" name="Rectangle 3"/>
          <p:cNvSpPr>
            <a:spLocks noGrp="1" noChangeArrowheads="1"/>
          </p:cNvSpPr>
          <p:nvPr>
            <p:ph type="body" idx="1"/>
          </p:nvPr>
        </p:nvSpPr>
        <p:spPr>
          <a:xfrm>
            <a:off x="344488" y="2135188"/>
            <a:ext cx="8240712" cy="4114800"/>
          </a:xfrm>
        </p:spPr>
        <p:txBody>
          <a:bodyPr/>
          <a:lstStyle/>
          <a:p>
            <a:pPr eaLnBrk="1" hangingPunct="1">
              <a:lnSpc>
                <a:spcPct val="90000"/>
              </a:lnSpc>
            </a:pPr>
            <a:r>
              <a:rPr lang="en-US" sz="2800">
                <a:solidFill>
                  <a:srgbClr val="020406"/>
                </a:solidFill>
              </a:rPr>
              <a:t>Criterion 1: Good Detection:</a:t>
            </a:r>
            <a:r>
              <a:rPr lang="en-US" sz="2800"/>
              <a:t> The optimal detector must minimize the probability of false positives as well as false negatives.</a:t>
            </a:r>
          </a:p>
          <a:p>
            <a:pPr eaLnBrk="1" hangingPunct="1">
              <a:lnSpc>
                <a:spcPct val="90000"/>
              </a:lnSpc>
            </a:pPr>
            <a:endParaRPr lang="en-US" sz="2800"/>
          </a:p>
          <a:p>
            <a:pPr eaLnBrk="1" hangingPunct="1">
              <a:lnSpc>
                <a:spcPct val="90000"/>
              </a:lnSpc>
            </a:pPr>
            <a:r>
              <a:rPr lang="en-US" sz="2800">
                <a:solidFill>
                  <a:srgbClr val="020406"/>
                </a:solidFill>
              </a:rPr>
              <a:t>Criterion 2: Good Localization:</a:t>
            </a:r>
            <a:r>
              <a:rPr lang="en-US" sz="2800"/>
              <a:t> The edges detected must be as close as possible to the true edges.</a:t>
            </a:r>
          </a:p>
          <a:p>
            <a:pPr eaLnBrk="1" hangingPunct="1">
              <a:lnSpc>
                <a:spcPct val="90000"/>
              </a:lnSpc>
            </a:pPr>
            <a:endParaRPr lang="en-US" sz="2800"/>
          </a:p>
          <a:p>
            <a:pPr eaLnBrk="1" hangingPunct="1">
              <a:lnSpc>
                <a:spcPct val="90000"/>
              </a:lnSpc>
            </a:pPr>
            <a:r>
              <a:rPr lang="en-US" sz="2800">
                <a:solidFill>
                  <a:srgbClr val="020406"/>
                </a:solidFill>
              </a:rPr>
              <a:t>Single Response Constraint:</a:t>
            </a:r>
            <a:r>
              <a:rPr lang="en-US" sz="2800"/>
              <a:t> The detector must return one point only for each edge point.</a:t>
            </a:r>
          </a:p>
        </p:txBody>
      </p:sp>
    </p:spTree>
    <p:extLst>
      <p:ext uri="{BB962C8B-B14F-4D97-AF65-F5344CB8AC3E}">
        <p14:creationId xmlns:p14="http://schemas.microsoft.com/office/powerpoint/2010/main" val="34416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1066800" y="2112963"/>
            <a:ext cx="7772400" cy="4114800"/>
          </a:xfrm>
        </p:spPr>
        <p:txBody>
          <a:bodyPr/>
          <a:lstStyle/>
          <a:p>
            <a:pPr eaLnBrk="1" hangingPunct="1"/>
            <a:r>
              <a:rPr lang="en-US"/>
              <a:t>Difficult to find closed-form solutions.</a:t>
            </a:r>
            <a:endParaRPr lang="en-US">
              <a:solidFill>
                <a:srgbClr val="A31801"/>
              </a:solidFill>
            </a:endParaRPr>
          </a:p>
        </p:txBody>
      </p:sp>
      <p:pic>
        <p:nvPicPr>
          <p:cNvPr id="37892" name="Picture 4" descr="canny"/>
          <p:cNvPicPr>
            <a:picLocks noChangeAspect="1" noChangeArrowheads="1"/>
          </p:cNvPicPr>
          <p:nvPr/>
        </p:nvPicPr>
        <p:blipFill>
          <a:blip r:embed="rId3"/>
          <a:srcRect/>
          <a:stretch>
            <a:fillRect/>
          </a:stretch>
        </p:blipFill>
        <p:spPr bwMode="auto">
          <a:xfrm>
            <a:off x="652463" y="2974975"/>
            <a:ext cx="7988300" cy="3232150"/>
          </a:xfrm>
          <a:prstGeom prst="rect">
            <a:avLst/>
          </a:prstGeom>
          <a:noFill/>
          <a:ln w="9525">
            <a:noFill/>
            <a:miter lim="800000"/>
            <a:headEnd/>
            <a:tailEnd/>
          </a:ln>
        </p:spPr>
      </p:pic>
      <p:sp>
        <p:nvSpPr>
          <p:cNvPr id="6"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a:t>
            </a:r>
          </a:p>
        </p:txBody>
      </p:sp>
    </p:spTree>
    <p:extLst>
      <p:ext uri="{BB962C8B-B14F-4D97-AF65-F5344CB8AC3E}">
        <p14:creationId xmlns:p14="http://schemas.microsoft.com/office/powerpoint/2010/main" val="316930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lstStyle/>
          <a:p>
            <a:pPr eaLnBrk="1" hangingPunct="1"/>
            <a:r>
              <a:rPr lang="en-US"/>
              <a:t>Convolution with derivative of Gaussian</a:t>
            </a:r>
          </a:p>
          <a:p>
            <a:pPr eaLnBrk="1" hangingPunct="1"/>
            <a:r>
              <a:rPr lang="en-US"/>
              <a:t>Non-maximum Suppression</a:t>
            </a:r>
          </a:p>
          <a:p>
            <a:pPr eaLnBrk="1" hangingPunct="1"/>
            <a:r>
              <a:rPr lang="en-US"/>
              <a:t>Hysteresis Thresholding</a:t>
            </a:r>
          </a:p>
        </p:txBody>
      </p:sp>
      <p:sp>
        <p:nvSpPr>
          <p:cNvPr id="5" name="Rectangle 2"/>
          <p:cNvSpPr>
            <a:spLocks noGrp="1" noChangeArrowheads="1"/>
          </p:cNvSpPr>
          <p:nvPr>
            <p:ph type="title"/>
          </p:nvPr>
        </p:nvSpPr>
        <p:spPr>
          <a:xfrm>
            <a:off x="0" y="5072"/>
            <a:ext cx="7772400" cy="1143000"/>
          </a:xfrm>
        </p:spPr>
        <p:txBody>
          <a:bodyPr/>
          <a:lstStyle/>
          <a:p>
            <a:pPr algn="l" eaLnBrk="1" hangingPunct="1"/>
            <a:r>
              <a:rPr lang="en-US" dirty="0"/>
              <a:t>  Canny Edge Detector</a:t>
            </a:r>
          </a:p>
        </p:txBody>
      </p:sp>
    </p:spTree>
    <p:extLst>
      <p:ext uri="{BB962C8B-B14F-4D97-AF65-F5344CB8AC3E}">
        <p14:creationId xmlns:p14="http://schemas.microsoft.com/office/powerpoint/2010/main" val="1225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5"/>
          <p:cNvSpPr>
            <a:spLocks noGrp="1" noChangeArrowheads="1"/>
          </p:cNvSpPr>
          <p:nvPr>
            <p:ph type="body" idx="1"/>
          </p:nvPr>
        </p:nvSpPr>
        <p:spPr>
          <a:xfrm>
            <a:off x="609600" y="1890713"/>
            <a:ext cx="7772400" cy="4114800"/>
          </a:xfrm>
          <a:noFill/>
        </p:spPr>
        <p:txBody>
          <a:bodyPr/>
          <a:lstStyle/>
          <a:p>
            <a:pPr eaLnBrk="1" hangingPunct="1"/>
            <a:r>
              <a:rPr lang="en-US" sz="2800"/>
              <a:t>Smooth by Gaussian</a:t>
            </a:r>
          </a:p>
          <a:p>
            <a:pPr eaLnBrk="1" hangingPunct="1"/>
            <a:endParaRPr lang="en-US" sz="2800"/>
          </a:p>
          <a:p>
            <a:pPr eaLnBrk="1" hangingPunct="1"/>
            <a:endParaRPr lang="en-US" sz="2800"/>
          </a:p>
          <a:p>
            <a:pPr eaLnBrk="1" hangingPunct="1"/>
            <a:r>
              <a:rPr lang="en-US" sz="2800"/>
              <a:t>Compute </a:t>
            </a:r>
            <a:r>
              <a:rPr lang="en-US" sz="2800" i="1"/>
              <a:t>x</a:t>
            </a:r>
            <a:r>
              <a:rPr lang="en-US" sz="2800"/>
              <a:t> and </a:t>
            </a:r>
            <a:r>
              <a:rPr lang="en-US" sz="2800" i="1"/>
              <a:t>y</a:t>
            </a:r>
            <a:r>
              <a:rPr lang="en-US" sz="2800"/>
              <a:t> derivatives</a:t>
            </a:r>
          </a:p>
          <a:p>
            <a:pPr eaLnBrk="1" hangingPunct="1"/>
            <a:endParaRPr lang="en-US" sz="2800"/>
          </a:p>
          <a:p>
            <a:pPr eaLnBrk="1" hangingPunct="1"/>
            <a:endParaRPr lang="en-US" sz="2800"/>
          </a:p>
          <a:p>
            <a:pPr eaLnBrk="1" hangingPunct="1"/>
            <a:r>
              <a:rPr lang="en-US" sz="2800"/>
              <a:t>Compute gradient magnitude and orientation</a:t>
            </a:r>
          </a:p>
        </p:txBody>
      </p:sp>
      <p:graphicFrame>
        <p:nvGraphicFramePr>
          <p:cNvPr id="41986" name="Object 6"/>
          <p:cNvGraphicFramePr>
            <a:graphicFrameLocks noChangeAspect="1"/>
          </p:cNvGraphicFramePr>
          <p:nvPr/>
        </p:nvGraphicFramePr>
        <p:xfrm>
          <a:off x="2119313" y="2589213"/>
          <a:ext cx="1654175" cy="573087"/>
        </p:xfrm>
        <a:graphic>
          <a:graphicData uri="http://schemas.openxmlformats.org/presentationml/2006/ole">
            <mc:AlternateContent xmlns:mc="http://schemas.openxmlformats.org/markup-compatibility/2006">
              <mc:Choice xmlns:v="urn:schemas-microsoft-com:vml" Requires="v">
                <p:oleObj spid="_x0000_s9264" name="Equation" r:id="rId4" imgW="660240" imgH="228600" progId="Equation.3">
                  <p:embed/>
                </p:oleObj>
              </mc:Choice>
              <mc:Fallback>
                <p:oleObj name="Equation" r:id="rId4" imgW="6602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313" y="2589213"/>
                        <a:ext cx="1654175" cy="573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987" name="Object 7"/>
          <p:cNvGraphicFramePr>
            <a:graphicFrameLocks noChangeAspect="1"/>
          </p:cNvGraphicFramePr>
          <p:nvPr/>
        </p:nvGraphicFramePr>
        <p:xfrm>
          <a:off x="5133975" y="2295525"/>
          <a:ext cx="2413000" cy="965200"/>
        </p:xfrm>
        <a:graphic>
          <a:graphicData uri="http://schemas.openxmlformats.org/presentationml/2006/ole">
            <mc:AlternateContent xmlns:mc="http://schemas.openxmlformats.org/markup-compatibility/2006">
              <mc:Choice xmlns:v="urn:schemas-microsoft-com:vml" Requires="v">
                <p:oleObj spid="_x0000_s9265" name="Equation" r:id="rId6" imgW="1206360" imgH="482400" progId="Equation.3">
                  <p:embed/>
                </p:oleObj>
              </mc:Choice>
              <mc:Fallback>
                <p:oleObj name="Equation" r:id="rId6" imgW="120636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3975" y="2295525"/>
                        <a:ext cx="2413000" cy="96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988" name="Object 8"/>
          <p:cNvGraphicFramePr>
            <a:graphicFrameLocks noChangeAspect="1"/>
          </p:cNvGraphicFramePr>
          <p:nvPr>
            <p:extLst>
              <p:ext uri="{D42A27DB-BD31-4B8C-83A1-F6EECF244321}">
                <p14:modId xmlns:p14="http://schemas.microsoft.com/office/powerpoint/2010/main" val="3941266564"/>
              </p:ext>
            </p:extLst>
          </p:nvPr>
        </p:nvGraphicFramePr>
        <p:xfrm>
          <a:off x="1325563" y="3822700"/>
          <a:ext cx="4554537" cy="1169988"/>
        </p:xfrm>
        <a:graphic>
          <a:graphicData uri="http://schemas.openxmlformats.org/presentationml/2006/ole">
            <mc:AlternateContent xmlns:mc="http://schemas.openxmlformats.org/markup-compatibility/2006">
              <mc:Choice xmlns:v="urn:schemas-microsoft-com:vml" Requires="v">
                <p:oleObj spid="_x0000_s9266" name="Equation" r:id="rId8" imgW="2273300" imgH="584200" progId="Equation.3">
                  <p:embed/>
                </p:oleObj>
              </mc:Choice>
              <mc:Fallback>
                <p:oleObj name="Equation" r:id="rId8" imgW="2273300" imgH="584200" progId="Equation.3">
                  <p:embed/>
                  <p:pic>
                    <p:nvPicPr>
                      <p:cNvPr id="0" name=""/>
                      <p:cNvPicPr>
                        <a:picLocks noChangeAspect="1" noChangeArrowheads="1"/>
                      </p:cNvPicPr>
                      <p:nvPr/>
                    </p:nvPicPr>
                    <p:blipFill>
                      <a:blip r:embed="rId9"/>
                      <a:srcRect/>
                      <a:stretch>
                        <a:fillRect/>
                      </a:stretch>
                    </p:blipFill>
                    <p:spPr bwMode="auto">
                      <a:xfrm>
                        <a:off x="1325563" y="3822700"/>
                        <a:ext cx="4554537" cy="1169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989" name="Object 9"/>
          <p:cNvGraphicFramePr>
            <a:graphicFrameLocks noChangeAspect="1"/>
          </p:cNvGraphicFramePr>
          <p:nvPr>
            <p:extLst>
              <p:ext uri="{D42A27DB-BD31-4B8C-83A1-F6EECF244321}">
                <p14:modId xmlns:p14="http://schemas.microsoft.com/office/powerpoint/2010/main" val="236842789"/>
              </p:ext>
            </p:extLst>
          </p:nvPr>
        </p:nvGraphicFramePr>
        <p:xfrm>
          <a:off x="2230438" y="5894388"/>
          <a:ext cx="1925637" cy="608012"/>
        </p:xfrm>
        <a:graphic>
          <a:graphicData uri="http://schemas.openxmlformats.org/presentationml/2006/ole">
            <mc:AlternateContent xmlns:mc="http://schemas.openxmlformats.org/markup-compatibility/2006">
              <mc:Choice xmlns:v="urn:schemas-microsoft-com:vml" Requires="v">
                <p:oleObj spid="_x0000_s9267" name="Equation" r:id="rId10" imgW="965200" imgH="304800" progId="Equation.3">
                  <p:embed/>
                </p:oleObj>
              </mc:Choice>
              <mc:Fallback>
                <p:oleObj name="Equation" r:id="rId10" imgW="965200" imgH="304800" progId="Equation.3">
                  <p:embed/>
                  <p:pic>
                    <p:nvPicPr>
                      <p:cNvPr id="0" name=""/>
                      <p:cNvPicPr>
                        <a:picLocks noChangeAspect="1" noChangeArrowheads="1"/>
                      </p:cNvPicPr>
                      <p:nvPr/>
                    </p:nvPicPr>
                    <p:blipFill>
                      <a:blip r:embed="rId11"/>
                      <a:srcRect/>
                      <a:stretch>
                        <a:fillRect/>
                      </a:stretch>
                    </p:blipFill>
                    <p:spPr bwMode="auto">
                      <a:xfrm>
                        <a:off x="2230438" y="5894388"/>
                        <a:ext cx="1925637" cy="608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990" name="Object 10"/>
          <p:cNvGraphicFramePr>
            <a:graphicFrameLocks noChangeAspect="1"/>
          </p:cNvGraphicFramePr>
          <p:nvPr/>
        </p:nvGraphicFramePr>
        <p:xfrm>
          <a:off x="5299075" y="5689600"/>
          <a:ext cx="1571625" cy="911225"/>
        </p:xfrm>
        <a:graphic>
          <a:graphicData uri="http://schemas.openxmlformats.org/presentationml/2006/ole">
            <mc:AlternateContent xmlns:mc="http://schemas.openxmlformats.org/markup-compatibility/2006">
              <mc:Choice xmlns:v="urn:schemas-microsoft-com:vml" Requires="v">
                <p:oleObj spid="_x0000_s9268" name="Equation" r:id="rId12" imgW="787320" imgH="457200" progId="Equation.3">
                  <p:embed/>
                </p:oleObj>
              </mc:Choice>
              <mc:Fallback>
                <p:oleObj name="Equation" r:id="rId12" imgW="78732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9075" y="5689600"/>
                        <a:ext cx="1571625" cy="911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Rectangle 2"/>
          <p:cNvSpPr>
            <a:spLocks noGrp="1" noChangeArrowheads="1"/>
          </p:cNvSpPr>
          <p:nvPr>
            <p:ph type="title"/>
          </p:nvPr>
        </p:nvSpPr>
        <p:spPr>
          <a:xfrm>
            <a:off x="0" y="5072"/>
            <a:ext cx="7772400" cy="1143000"/>
          </a:xfrm>
        </p:spPr>
        <p:txBody>
          <a:bodyPr/>
          <a:lstStyle/>
          <a:p>
            <a:pPr algn="l" eaLnBrk="1" hangingPunct="1"/>
            <a:r>
              <a:rPr lang="en-US" dirty="0"/>
              <a:t>  Canny Edge Detector - Gaussian</a:t>
            </a:r>
          </a:p>
        </p:txBody>
      </p:sp>
    </p:spTree>
    <p:extLst>
      <p:ext uri="{BB962C8B-B14F-4D97-AF65-F5344CB8AC3E}">
        <p14:creationId xmlns:p14="http://schemas.microsoft.com/office/powerpoint/2010/main" val="3348987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3"/>
          <p:cNvGraphicFramePr>
            <a:graphicFrameLocks noChangeAspect="1"/>
          </p:cNvGraphicFramePr>
          <p:nvPr>
            <p:extLst>
              <p:ext uri="{D42A27DB-BD31-4B8C-83A1-F6EECF244321}">
                <p14:modId xmlns:p14="http://schemas.microsoft.com/office/powerpoint/2010/main" val="1202995666"/>
              </p:ext>
            </p:extLst>
          </p:nvPr>
        </p:nvGraphicFramePr>
        <p:xfrm>
          <a:off x="1098550" y="2016125"/>
          <a:ext cx="3978275" cy="604838"/>
        </p:xfrm>
        <a:graphic>
          <a:graphicData uri="http://schemas.openxmlformats.org/presentationml/2006/ole">
            <mc:AlternateContent xmlns:mc="http://schemas.openxmlformats.org/markup-compatibility/2006">
              <mc:Choice xmlns:v="urn:schemas-microsoft-com:vml" Requires="v">
                <p:oleObj spid="_x0000_s10270" name="Equation" r:id="rId4" imgW="1587500" imgH="241300" progId="Equation.3">
                  <p:embed/>
                </p:oleObj>
              </mc:Choice>
              <mc:Fallback>
                <p:oleObj name="Equation" r:id="rId4" imgW="1587500" imgH="241300" progId="Equation.3">
                  <p:embed/>
                  <p:pic>
                    <p:nvPicPr>
                      <p:cNvPr id="0" name=""/>
                      <p:cNvPicPr>
                        <a:picLocks noChangeAspect="1" noChangeArrowheads="1"/>
                      </p:cNvPicPr>
                      <p:nvPr/>
                    </p:nvPicPr>
                    <p:blipFill>
                      <a:blip r:embed="rId5"/>
                      <a:srcRect/>
                      <a:stretch>
                        <a:fillRect/>
                      </a:stretch>
                    </p:blipFill>
                    <p:spPr bwMode="auto">
                      <a:xfrm>
                        <a:off x="1098550" y="2016125"/>
                        <a:ext cx="3978275" cy="604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4035" name="Object 4"/>
          <p:cNvGraphicFramePr>
            <a:graphicFrameLocks noChangeAspect="1"/>
          </p:cNvGraphicFramePr>
          <p:nvPr>
            <p:extLst>
              <p:ext uri="{D42A27DB-BD31-4B8C-83A1-F6EECF244321}">
                <p14:modId xmlns:p14="http://schemas.microsoft.com/office/powerpoint/2010/main" val="1969760864"/>
              </p:ext>
            </p:extLst>
          </p:nvPr>
        </p:nvGraphicFramePr>
        <p:xfrm>
          <a:off x="1027113" y="2657475"/>
          <a:ext cx="3000375" cy="1171575"/>
        </p:xfrm>
        <a:graphic>
          <a:graphicData uri="http://schemas.openxmlformats.org/presentationml/2006/ole">
            <mc:AlternateContent xmlns:mc="http://schemas.openxmlformats.org/markup-compatibility/2006">
              <mc:Choice xmlns:v="urn:schemas-microsoft-com:vml" Requires="v">
                <p:oleObj spid="_x0000_s10271" name="Equation" r:id="rId6" imgW="1498600" imgH="584200" progId="Equation.3">
                  <p:embed/>
                </p:oleObj>
              </mc:Choice>
              <mc:Fallback>
                <p:oleObj name="Equation" r:id="rId6" imgW="1498600" imgH="584200" progId="Equation.3">
                  <p:embed/>
                  <p:pic>
                    <p:nvPicPr>
                      <p:cNvPr id="0" name=""/>
                      <p:cNvPicPr>
                        <a:picLocks noChangeAspect="1" noChangeArrowheads="1"/>
                      </p:cNvPicPr>
                      <p:nvPr/>
                    </p:nvPicPr>
                    <p:blipFill>
                      <a:blip r:embed="rId7"/>
                      <a:srcRect/>
                      <a:stretch>
                        <a:fillRect/>
                      </a:stretch>
                    </p:blipFill>
                    <p:spPr bwMode="auto">
                      <a:xfrm>
                        <a:off x="1027113" y="2657475"/>
                        <a:ext cx="3000375"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4038" name="Picture 6"/>
          <p:cNvPicPr>
            <a:picLocks noChangeAspect="1" noChangeArrowheads="1"/>
          </p:cNvPicPr>
          <p:nvPr/>
        </p:nvPicPr>
        <p:blipFill>
          <a:blip r:embed="rId8"/>
          <a:srcRect/>
          <a:stretch>
            <a:fillRect/>
          </a:stretch>
        </p:blipFill>
        <p:spPr bwMode="auto">
          <a:xfrm>
            <a:off x="5934075" y="1747838"/>
            <a:ext cx="2532063" cy="2017712"/>
          </a:xfrm>
          <a:prstGeom prst="rect">
            <a:avLst/>
          </a:prstGeom>
          <a:noFill/>
          <a:ln w="9525">
            <a:noFill/>
            <a:miter lim="800000"/>
            <a:headEnd/>
            <a:tailEnd/>
          </a:ln>
        </p:spPr>
      </p:pic>
      <p:pic>
        <p:nvPicPr>
          <p:cNvPr id="44039" name="Picture 7"/>
          <p:cNvPicPr>
            <a:picLocks noChangeAspect="1" noChangeArrowheads="1"/>
          </p:cNvPicPr>
          <p:nvPr/>
        </p:nvPicPr>
        <p:blipFill>
          <a:blip r:embed="rId9"/>
          <a:srcRect/>
          <a:stretch>
            <a:fillRect/>
          </a:stretch>
        </p:blipFill>
        <p:spPr bwMode="auto">
          <a:xfrm>
            <a:off x="5943600" y="4367213"/>
            <a:ext cx="2551113" cy="1992312"/>
          </a:xfrm>
          <a:prstGeom prst="rect">
            <a:avLst/>
          </a:prstGeom>
          <a:noFill/>
          <a:ln w="9525">
            <a:noFill/>
            <a:miter lim="800000"/>
            <a:headEnd/>
            <a:tailEnd/>
          </a:ln>
        </p:spPr>
      </p:pic>
      <p:graphicFrame>
        <p:nvGraphicFramePr>
          <p:cNvPr id="44036" name="Object 8"/>
          <p:cNvGraphicFramePr>
            <a:graphicFrameLocks noChangeAspect="1"/>
          </p:cNvGraphicFramePr>
          <p:nvPr>
            <p:extLst>
              <p:ext uri="{D42A27DB-BD31-4B8C-83A1-F6EECF244321}">
                <p14:modId xmlns:p14="http://schemas.microsoft.com/office/powerpoint/2010/main" val="1051610032"/>
              </p:ext>
            </p:extLst>
          </p:nvPr>
        </p:nvGraphicFramePr>
        <p:xfrm>
          <a:off x="1055688" y="3924300"/>
          <a:ext cx="3536950" cy="1171575"/>
        </p:xfrm>
        <a:graphic>
          <a:graphicData uri="http://schemas.openxmlformats.org/presentationml/2006/ole">
            <mc:AlternateContent xmlns:mc="http://schemas.openxmlformats.org/markup-compatibility/2006">
              <mc:Choice xmlns:v="urn:schemas-microsoft-com:vml" Requires="v">
                <p:oleObj spid="_x0000_s10272" name="Equation" r:id="rId10" imgW="1765300" imgH="584200" progId="Equation.3">
                  <p:embed/>
                </p:oleObj>
              </mc:Choice>
              <mc:Fallback>
                <p:oleObj name="Equation" r:id="rId10" imgW="1765300" imgH="584200" progId="Equation.3">
                  <p:embed/>
                  <p:pic>
                    <p:nvPicPr>
                      <p:cNvPr id="0" name=""/>
                      <p:cNvPicPr>
                        <a:picLocks noChangeAspect="1" noChangeArrowheads="1"/>
                      </p:cNvPicPr>
                      <p:nvPr/>
                    </p:nvPicPr>
                    <p:blipFill>
                      <a:blip r:embed="rId11"/>
                      <a:srcRect/>
                      <a:stretch>
                        <a:fillRect/>
                      </a:stretch>
                    </p:blipFill>
                    <p:spPr bwMode="auto">
                      <a:xfrm>
                        <a:off x="1055688" y="3924300"/>
                        <a:ext cx="3536950"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t>  Canny Edge Detector - Gaussian</a:t>
            </a:r>
            <a:endParaRPr lang="en-US" dirty="0"/>
          </a:p>
        </p:txBody>
      </p:sp>
    </p:spTree>
    <p:extLst>
      <p:ext uri="{BB962C8B-B14F-4D97-AF65-F5344CB8AC3E}">
        <p14:creationId xmlns:p14="http://schemas.microsoft.com/office/powerpoint/2010/main" val="234476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6" name="Picture 3"/>
          <p:cNvPicPr>
            <a:picLocks noChangeAspect="1" noChangeArrowheads="1"/>
          </p:cNvPicPr>
          <p:nvPr/>
        </p:nvPicPr>
        <p:blipFill>
          <a:blip r:embed="rId4"/>
          <a:srcRect/>
          <a:stretch>
            <a:fillRect/>
          </a:stretch>
        </p:blipFill>
        <p:spPr bwMode="auto">
          <a:xfrm>
            <a:off x="523875" y="2500313"/>
            <a:ext cx="3592513" cy="2403475"/>
          </a:xfrm>
          <a:prstGeom prst="rect">
            <a:avLst/>
          </a:prstGeom>
          <a:noFill/>
          <a:ln w="9525">
            <a:noFill/>
            <a:miter lim="800000"/>
            <a:headEnd/>
            <a:tailEnd/>
          </a:ln>
        </p:spPr>
      </p:pic>
      <p:graphicFrame>
        <p:nvGraphicFramePr>
          <p:cNvPr id="46082" name="Object 6"/>
          <p:cNvGraphicFramePr>
            <a:graphicFrameLocks noChangeAspect="1"/>
          </p:cNvGraphicFramePr>
          <p:nvPr/>
        </p:nvGraphicFramePr>
        <p:xfrm>
          <a:off x="4476750" y="1846263"/>
          <a:ext cx="355600" cy="457200"/>
        </p:xfrm>
        <a:graphic>
          <a:graphicData uri="http://schemas.openxmlformats.org/presentationml/2006/ole">
            <mc:AlternateContent xmlns:mc="http://schemas.openxmlformats.org/markup-compatibility/2006">
              <mc:Choice xmlns:v="urn:schemas-microsoft-com:vml" Requires="v">
                <p:oleObj spid="_x0000_s11294" name="Equation" r:id="rId5" imgW="177480" imgH="228600" progId="Equation.3">
                  <p:embed/>
                </p:oleObj>
              </mc:Choice>
              <mc:Fallback>
                <p:oleObj name="Equation" r:id="rId5" imgW="1774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6750" y="1846263"/>
                        <a:ext cx="35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6083" name="Object 7"/>
          <p:cNvGraphicFramePr>
            <a:graphicFrameLocks noChangeAspect="1"/>
          </p:cNvGraphicFramePr>
          <p:nvPr/>
        </p:nvGraphicFramePr>
        <p:xfrm>
          <a:off x="4416425" y="4575175"/>
          <a:ext cx="381000" cy="482600"/>
        </p:xfrm>
        <a:graphic>
          <a:graphicData uri="http://schemas.openxmlformats.org/presentationml/2006/ole">
            <mc:AlternateContent xmlns:mc="http://schemas.openxmlformats.org/markup-compatibility/2006">
              <mc:Choice xmlns:v="urn:schemas-microsoft-com:vml" Requires="v">
                <p:oleObj spid="_x0000_s11295" name="Equation" r:id="rId7" imgW="190440" imgH="241200" progId="Equation.3">
                  <p:embed/>
                </p:oleObj>
              </mc:Choice>
              <mc:Fallback>
                <p:oleObj name="Equation" r:id="rId7" imgW="1904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6425" y="4575175"/>
                        <a:ext cx="381000" cy="48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6084" name="Object 8"/>
          <p:cNvGraphicFramePr>
            <a:graphicFrameLocks noChangeAspect="1"/>
          </p:cNvGraphicFramePr>
          <p:nvPr/>
        </p:nvGraphicFramePr>
        <p:xfrm>
          <a:off x="190500" y="2652713"/>
          <a:ext cx="254000" cy="330200"/>
        </p:xfrm>
        <a:graphic>
          <a:graphicData uri="http://schemas.openxmlformats.org/presentationml/2006/ole">
            <mc:AlternateContent xmlns:mc="http://schemas.openxmlformats.org/markup-compatibility/2006">
              <mc:Choice xmlns:v="urn:schemas-microsoft-com:vml" Requires="v">
                <p:oleObj spid="_x0000_s11296" name="Equation" r:id="rId9" imgW="126720" imgH="164880" progId="Equation.3">
                  <p:embed/>
                </p:oleObj>
              </mc:Choice>
              <mc:Fallback>
                <p:oleObj name="Equation" r:id="rId9" imgW="12672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 y="2652713"/>
                        <a:ext cx="254000" cy="33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6087" name="Picture 9"/>
          <p:cNvPicPr>
            <a:picLocks noChangeArrowheads="1"/>
          </p:cNvPicPr>
          <p:nvPr/>
        </p:nvPicPr>
        <p:blipFill>
          <a:blip r:embed="rId11"/>
          <a:srcRect/>
          <a:stretch>
            <a:fillRect/>
          </a:stretch>
        </p:blipFill>
        <p:spPr bwMode="auto">
          <a:xfrm>
            <a:off x="4906963" y="1763713"/>
            <a:ext cx="3592512" cy="2403475"/>
          </a:xfrm>
          <a:prstGeom prst="rect">
            <a:avLst/>
          </a:prstGeom>
          <a:noFill/>
          <a:ln w="9525">
            <a:noFill/>
            <a:miter lim="800000"/>
            <a:headEnd/>
            <a:tailEnd/>
          </a:ln>
        </p:spPr>
      </p:pic>
      <p:pic>
        <p:nvPicPr>
          <p:cNvPr id="46088" name="Picture 10"/>
          <p:cNvPicPr>
            <a:picLocks noChangeArrowheads="1"/>
          </p:cNvPicPr>
          <p:nvPr/>
        </p:nvPicPr>
        <p:blipFill>
          <a:blip r:embed="rId12"/>
          <a:srcRect/>
          <a:stretch>
            <a:fillRect/>
          </a:stretch>
        </p:blipFill>
        <p:spPr bwMode="auto">
          <a:xfrm>
            <a:off x="4908550" y="4284663"/>
            <a:ext cx="3592513" cy="2403475"/>
          </a:xfrm>
          <a:prstGeom prst="rect">
            <a:avLst/>
          </a:prstGeom>
          <a:noFill/>
          <a:ln w="9525">
            <a:noFill/>
            <a:miter lim="800000"/>
            <a:headEnd/>
            <a:tailEnd/>
          </a:ln>
        </p:spPr>
      </p:pic>
      <p:sp>
        <p:nvSpPr>
          <p:cNvPr id="12" name="Rectangle 2"/>
          <p:cNvSpPr>
            <a:spLocks noGrp="1" noChangeArrowheads="1"/>
          </p:cNvSpPr>
          <p:nvPr>
            <p:ph type="title"/>
          </p:nvPr>
        </p:nvSpPr>
        <p:spPr>
          <a:xfrm>
            <a:off x="0" y="5072"/>
            <a:ext cx="7772400" cy="1143000"/>
          </a:xfrm>
        </p:spPr>
        <p:txBody>
          <a:bodyPr/>
          <a:lstStyle/>
          <a:p>
            <a:pPr algn="l" eaLnBrk="1" hangingPunct="1"/>
            <a:r>
              <a:rPr lang="en-US" dirty="0"/>
              <a:t>  Canny Edge Detector - Gaussian</a:t>
            </a:r>
          </a:p>
        </p:txBody>
      </p:sp>
    </p:spTree>
    <p:extLst>
      <p:ext uri="{BB962C8B-B14F-4D97-AF65-F5344CB8AC3E}">
        <p14:creationId xmlns:p14="http://schemas.microsoft.com/office/powerpoint/2010/main" val="1241704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4" name="Picture 3"/>
          <p:cNvPicPr>
            <a:picLocks noChangeAspect="1" noChangeArrowheads="1"/>
          </p:cNvPicPr>
          <p:nvPr/>
        </p:nvPicPr>
        <p:blipFill>
          <a:blip r:embed="rId4"/>
          <a:srcRect/>
          <a:stretch>
            <a:fillRect/>
          </a:stretch>
        </p:blipFill>
        <p:spPr bwMode="auto">
          <a:xfrm>
            <a:off x="488950" y="3135313"/>
            <a:ext cx="3592513" cy="2403475"/>
          </a:xfrm>
          <a:prstGeom prst="rect">
            <a:avLst/>
          </a:prstGeom>
          <a:noFill/>
          <a:ln w="9525">
            <a:noFill/>
            <a:miter lim="800000"/>
            <a:headEnd/>
            <a:tailEnd/>
          </a:ln>
        </p:spPr>
      </p:pic>
      <p:graphicFrame>
        <p:nvGraphicFramePr>
          <p:cNvPr id="48130" name="Object 0"/>
          <p:cNvGraphicFramePr>
            <a:graphicFrameLocks noChangeAspect="1"/>
          </p:cNvGraphicFramePr>
          <p:nvPr/>
        </p:nvGraphicFramePr>
        <p:xfrm>
          <a:off x="179388" y="3154363"/>
          <a:ext cx="254000" cy="330200"/>
        </p:xfrm>
        <a:graphic>
          <a:graphicData uri="http://schemas.openxmlformats.org/presentationml/2006/ole">
            <mc:AlternateContent xmlns:mc="http://schemas.openxmlformats.org/markup-compatibility/2006">
              <mc:Choice xmlns:v="urn:schemas-microsoft-com:vml" Requires="v">
                <p:oleObj spid="_x0000_s12318" name="Equation" r:id="rId5" imgW="126720" imgH="164880" progId="Equation.3">
                  <p:embed/>
                </p:oleObj>
              </mc:Choice>
              <mc:Fallback>
                <p:oleObj name="Equation" r:id="rId5" imgW="1267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3154363"/>
                        <a:ext cx="254000" cy="33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8131" name="Object 1"/>
          <p:cNvGraphicFramePr>
            <a:graphicFrameLocks noChangeAspect="1"/>
          </p:cNvGraphicFramePr>
          <p:nvPr>
            <p:extLst>
              <p:ext uri="{D42A27DB-BD31-4B8C-83A1-F6EECF244321}">
                <p14:modId xmlns:p14="http://schemas.microsoft.com/office/powerpoint/2010/main" val="1224660808"/>
              </p:ext>
            </p:extLst>
          </p:nvPr>
        </p:nvGraphicFramePr>
        <p:xfrm>
          <a:off x="3148013" y="2208213"/>
          <a:ext cx="1930400" cy="609600"/>
        </p:xfrm>
        <a:graphic>
          <a:graphicData uri="http://schemas.openxmlformats.org/presentationml/2006/ole">
            <mc:AlternateContent xmlns:mc="http://schemas.openxmlformats.org/markup-compatibility/2006">
              <mc:Choice xmlns:v="urn:schemas-microsoft-com:vml" Requires="v">
                <p:oleObj spid="_x0000_s12319" name="Equation" r:id="rId7" imgW="965200" imgH="304800" progId="Equation.3">
                  <p:embed/>
                </p:oleObj>
              </mc:Choice>
              <mc:Fallback>
                <p:oleObj name="Equation" r:id="rId7" imgW="965200" imgH="304800" progId="Equation.3">
                  <p:embed/>
                  <p:pic>
                    <p:nvPicPr>
                      <p:cNvPr id="0" name=""/>
                      <p:cNvPicPr>
                        <a:picLocks noChangeAspect="1" noChangeArrowheads="1"/>
                      </p:cNvPicPr>
                      <p:nvPr/>
                    </p:nvPicPr>
                    <p:blipFill>
                      <a:blip r:embed="rId8"/>
                      <a:srcRect/>
                      <a:stretch>
                        <a:fillRect/>
                      </a:stretch>
                    </p:blipFill>
                    <p:spPr bwMode="auto">
                      <a:xfrm>
                        <a:off x="3148013" y="2208213"/>
                        <a:ext cx="19304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8132" name="Object 2"/>
          <p:cNvGraphicFramePr>
            <a:graphicFrameLocks noChangeAspect="1"/>
          </p:cNvGraphicFramePr>
          <p:nvPr>
            <p:extLst>
              <p:ext uri="{D42A27DB-BD31-4B8C-83A1-F6EECF244321}">
                <p14:modId xmlns:p14="http://schemas.microsoft.com/office/powerpoint/2010/main" val="2117331108"/>
              </p:ext>
            </p:extLst>
          </p:nvPr>
        </p:nvGraphicFramePr>
        <p:xfrm>
          <a:off x="2393950" y="5908675"/>
          <a:ext cx="2692400" cy="482600"/>
        </p:xfrm>
        <a:graphic>
          <a:graphicData uri="http://schemas.openxmlformats.org/presentationml/2006/ole">
            <mc:AlternateContent xmlns:mc="http://schemas.openxmlformats.org/markup-compatibility/2006">
              <mc:Choice xmlns:v="urn:schemas-microsoft-com:vml" Requires="v">
                <p:oleObj spid="_x0000_s12320" name="Equation" r:id="rId9" imgW="1346200" imgH="241300" progId="Equation.3">
                  <p:embed/>
                </p:oleObj>
              </mc:Choice>
              <mc:Fallback>
                <p:oleObj name="Equation" r:id="rId9" imgW="1346200" imgH="241300" progId="Equation.3">
                  <p:embed/>
                  <p:pic>
                    <p:nvPicPr>
                      <p:cNvPr id="0" name=""/>
                      <p:cNvPicPr>
                        <a:picLocks noChangeAspect="1" noChangeArrowheads="1"/>
                      </p:cNvPicPr>
                      <p:nvPr/>
                    </p:nvPicPr>
                    <p:blipFill>
                      <a:blip r:embed="rId10"/>
                      <a:srcRect/>
                      <a:stretch>
                        <a:fillRect/>
                      </a:stretch>
                    </p:blipFill>
                    <p:spPr bwMode="auto">
                      <a:xfrm>
                        <a:off x="2393950" y="5908675"/>
                        <a:ext cx="2692400" cy="48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8135" name="Picture 9"/>
          <p:cNvPicPr>
            <a:picLocks noChangeArrowheads="1"/>
          </p:cNvPicPr>
          <p:nvPr/>
        </p:nvPicPr>
        <p:blipFill>
          <a:blip r:embed="rId11"/>
          <a:srcRect/>
          <a:stretch>
            <a:fillRect/>
          </a:stretch>
        </p:blipFill>
        <p:spPr bwMode="auto">
          <a:xfrm>
            <a:off x="5133975" y="1771650"/>
            <a:ext cx="3592513" cy="2403475"/>
          </a:xfrm>
          <a:prstGeom prst="rect">
            <a:avLst/>
          </a:prstGeom>
          <a:noFill/>
          <a:ln w="9525">
            <a:noFill/>
            <a:miter lim="800000"/>
            <a:headEnd/>
            <a:tailEnd/>
          </a:ln>
        </p:spPr>
      </p:pic>
      <p:pic>
        <p:nvPicPr>
          <p:cNvPr id="48136" name="Picture 10"/>
          <p:cNvPicPr>
            <a:picLocks noChangeArrowheads="1"/>
          </p:cNvPicPr>
          <p:nvPr/>
        </p:nvPicPr>
        <p:blipFill>
          <a:blip r:embed="rId12"/>
          <a:srcRect/>
          <a:stretch>
            <a:fillRect/>
          </a:stretch>
        </p:blipFill>
        <p:spPr bwMode="auto">
          <a:xfrm>
            <a:off x="5141913" y="4292600"/>
            <a:ext cx="3592512" cy="2403475"/>
          </a:xfrm>
          <a:prstGeom prst="rect">
            <a:avLst/>
          </a:prstGeom>
          <a:noFill/>
          <a:ln w="9525">
            <a:noFill/>
            <a:miter lim="800000"/>
            <a:headEnd/>
            <a:tailEnd/>
          </a:ln>
        </p:spPr>
      </p:pic>
      <p:sp>
        <p:nvSpPr>
          <p:cNvPr id="12" name="Rectangle 2"/>
          <p:cNvSpPr>
            <a:spLocks noGrp="1" noChangeArrowheads="1"/>
          </p:cNvSpPr>
          <p:nvPr>
            <p:ph type="title"/>
          </p:nvPr>
        </p:nvSpPr>
        <p:spPr>
          <a:xfrm>
            <a:off x="0" y="5072"/>
            <a:ext cx="7772400" cy="1143000"/>
          </a:xfrm>
        </p:spPr>
        <p:txBody>
          <a:bodyPr/>
          <a:lstStyle/>
          <a:p>
            <a:pPr algn="l" eaLnBrk="1" hangingPunct="1"/>
            <a:r>
              <a:rPr lang="en-US" dirty="0"/>
              <a:t>  Canny Edge Detector - Gaussian</a:t>
            </a:r>
          </a:p>
        </p:txBody>
      </p:sp>
    </p:spTree>
    <p:extLst>
      <p:ext uri="{BB962C8B-B14F-4D97-AF65-F5344CB8AC3E}">
        <p14:creationId xmlns:p14="http://schemas.microsoft.com/office/powerpoint/2010/main" val="4183646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a:srcRect/>
          <a:stretch>
            <a:fillRect/>
          </a:stretch>
        </p:blipFill>
        <p:spPr bwMode="auto">
          <a:xfrm>
            <a:off x="1000125" y="1957388"/>
            <a:ext cx="2879725" cy="2879725"/>
          </a:xfrm>
          <a:prstGeom prst="rect">
            <a:avLst/>
          </a:prstGeom>
          <a:noFill/>
          <a:ln w="9525">
            <a:noFill/>
            <a:miter lim="800000"/>
            <a:headEnd/>
            <a:tailEnd/>
          </a:ln>
        </p:spPr>
      </p:pic>
      <p:pic>
        <p:nvPicPr>
          <p:cNvPr id="50179" name="Picture 3"/>
          <p:cNvPicPr>
            <a:picLocks noChangeAspect="1" noChangeArrowheads="1"/>
          </p:cNvPicPr>
          <p:nvPr/>
        </p:nvPicPr>
        <p:blipFill>
          <a:blip r:embed="rId4"/>
          <a:srcRect/>
          <a:stretch>
            <a:fillRect/>
          </a:stretch>
        </p:blipFill>
        <p:spPr bwMode="auto">
          <a:xfrm>
            <a:off x="4672013" y="1957388"/>
            <a:ext cx="2889250" cy="2889250"/>
          </a:xfrm>
          <a:prstGeom prst="rect">
            <a:avLst/>
          </a:prstGeom>
          <a:noFill/>
          <a:ln w="9525">
            <a:noFill/>
            <a:miter lim="800000"/>
            <a:headEnd/>
            <a:tailEnd/>
          </a:ln>
        </p:spPr>
      </p:pic>
      <p:sp>
        <p:nvSpPr>
          <p:cNvPr id="50180" name="Text Box 4"/>
          <p:cNvSpPr txBox="1">
            <a:spLocks noChangeArrowheads="1"/>
          </p:cNvSpPr>
          <p:nvPr/>
        </p:nvSpPr>
        <p:spPr bwMode="auto">
          <a:xfrm>
            <a:off x="320676" y="5060950"/>
            <a:ext cx="8223654" cy="830997"/>
          </a:xfrm>
          <a:prstGeom prst="rect">
            <a:avLst/>
          </a:prstGeom>
          <a:noFill/>
          <a:ln w="9525">
            <a:noFill/>
            <a:miter lim="800000"/>
            <a:headEnd/>
            <a:tailEnd/>
          </a:ln>
        </p:spPr>
        <p:txBody>
          <a:bodyPr wrap="square">
            <a:prstTxWarp prst="textNoShape">
              <a:avLst/>
            </a:prstTxWarp>
            <a:spAutoFit/>
          </a:bodyPr>
          <a:lstStyle/>
          <a:p>
            <a:r>
              <a:rPr lang="en-US" sz="1600" dirty="0"/>
              <a:t>At every pixel, it suppresses the edge strength of the center pixel (by setting its value to 0) if its magnitude is not greater than the magnitude of the two neighbors in the gradient direction.</a:t>
            </a:r>
            <a:endParaRPr lang="en-US" sz="1600" dirty="0">
              <a:solidFill>
                <a:srgbClr val="FF1D17"/>
              </a:solidFill>
              <a:latin typeface="Times" charset="0"/>
            </a:endParaRPr>
          </a:p>
        </p:txBody>
      </p:sp>
      <p:sp>
        <p:nvSpPr>
          <p:cNvPr id="50181" name="Rectangle 5"/>
          <p:cNvSpPr>
            <a:spLocks noChangeArrowheads="1"/>
          </p:cNvSpPr>
          <p:nvPr/>
        </p:nvSpPr>
        <p:spPr bwMode="auto">
          <a:xfrm>
            <a:off x="644499" y="5202250"/>
            <a:ext cx="7772400" cy="1143000"/>
          </a:xfrm>
          <a:prstGeom prst="rect">
            <a:avLst/>
          </a:prstGeom>
          <a:noFill/>
          <a:ln w="9525">
            <a:noFill/>
            <a:miter lim="800000"/>
            <a:headEnd/>
            <a:tailEnd/>
          </a:ln>
        </p:spPr>
        <p:txBody>
          <a:bodyPr anchor="b">
            <a:prstTxWarp prst="textNoShape">
              <a:avLst/>
            </a:prstTxWarp>
          </a:bodyPr>
          <a:lstStyle/>
          <a:p>
            <a:pPr algn="ctr" eaLnBrk="1" hangingPunct="1"/>
            <a:r>
              <a:rPr lang="en-US" sz="3600" dirty="0">
                <a:solidFill>
                  <a:schemeClr val="tx2"/>
                </a:solidFill>
                <a:latin typeface="+mj-lt"/>
              </a:rPr>
              <a:t>Non-Maximum Suppression (NMS)</a:t>
            </a:r>
          </a:p>
        </p:txBody>
      </p:sp>
      <p:cxnSp>
        <p:nvCxnSpPr>
          <p:cNvPr id="3" name="Straight Arrow Connector 2"/>
          <p:cNvCxnSpPr/>
          <p:nvPr/>
        </p:nvCxnSpPr>
        <p:spPr bwMode="auto">
          <a:xfrm flipH="1" flipV="1">
            <a:off x="6004547" y="3292781"/>
            <a:ext cx="1034726" cy="1019194"/>
          </a:xfrm>
          <a:prstGeom prst="straightConnector1">
            <a:avLst/>
          </a:prstGeom>
          <a:solidFill>
            <a:schemeClr val="accent1"/>
          </a:solidFill>
          <a:ln w="38100" cap="flat" cmpd="sng" algn="ctr">
            <a:solidFill>
              <a:srgbClr val="FF1D17"/>
            </a:solidFill>
            <a:prstDash val="solid"/>
            <a:miter lim="800000"/>
            <a:headEnd type="none" w="med" len="med"/>
            <a:tailEnd type="arrow"/>
          </a:ln>
          <a:effectLst/>
        </p:spPr>
      </p:cxnSp>
      <p:sp>
        <p:nvSpPr>
          <p:cNvPr id="7" name="Rectangle 2"/>
          <p:cNvSpPr txBox="1">
            <a:spLocks noChangeArrowheads="1"/>
          </p:cNvSpPr>
          <p:nvPr/>
        </p:nvSpPr>
        <p:spPr>
          <a:xfrm>
            <a:off x="0" y="5072"/>
            <a:ext cx="77724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 - NMS</a:t>
            </a:r>
          </a:p>
        </p:txBody>
      </p:sp>
    </p:spTree>
    <p:extLst>
      <p:ext uri="{BB962C8B-B14F-4D97-AF65-F5344CB8AC3E}">
        <p14:creationId xmlns:p14="http://schemas.microsoft.com/office/powerpoint/2010/main" val="312217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710" name="Group 62"/>
          <p:cNvGrpSpPr>
            <a:grpSpLocks/>
          </p:cNvGrpSpPr>
          <p:nvPr/>
        </p:nvGrpSpPr>
        <p:grpSpPr bwMode="auto">
          <a:xfrm>
            <a:off x="6096000" y="2819400"/>
            <a:ext cx="2590800" cy="990600"/>
            <a:chOff x="3840" y="1776"/>
            <a:chExt cx="1632" cy="624"/>
          </a:xfrm>
        </p:grpSpPr>
        <p:grpSp>
          <p:nvGrpSpPr>
            <p:cNvPr id="411707" name="Group 59"/>
            <p:cNvGrpSpPr>
              <a:grpSpLocks/>
            </p:cNvGrpSpPr>
            <p:nvPr/>
          </p:nvGrpSpPr>
          <p:grpSpPr bwMode="auto">
            <a:xfrm>
              <a:off x="3840" y="1776"/>
              <a:ext cx="1632" cy="624"/>
              <a:chOff x="3840" y="1776"/>
              <a:chExt cx="1632" cy="624"/>
            </a:xfrm>
          </p:grpSpPr>
          <p:grpSp>
            <p:nvGrpSpPr>
              <p:cNvPr id="411706" name="Group 58"/>
              <p:cNvGrpSpPr>
                <a:grpSpLocks/>
              </p:cNvGrpSpPr>
              <p:nvPr/>
            </p:nvGrpSpPr>
            <p:grpSpPr bwMode="auto">
              <a:xfrm>
                <a:off x="3840" y="1776"/>
                <a:ext cx="624" cy="624"/>
                <a:chOff x="3840" y="1776"/>
                <a:chExt cx="624" cy="624"/>
              </a:xfrm>
            </p:grpSpPr>
            <p:sp>
              <p:nvSpPr>
                <p:cNvPr id="411670" name="Rectangle 22"/>
                <p:cNvSpPr>
                  <a:spLocks noChangeArrowheads="1"/>
                </p:cNvSpPr>
                <p:nvPr/>
              </p:nvSpPr>
              <p:spPr bwMode="auto">
                <a:xfrm>
                  <a:off x="3840" y="1776"/>
                  <a:ext cx="624" cy="624"/>
                </a:xfrm>
                <a:prstGeom prst="rect">
                  <a:avLst/>
                </a:prstGeom>
                <a:gradFill rotWithShape="0">
                  <a:gsLst>
                    <a:gs pos="0">
                      <a:schemeClr val="tx1"/>
                    </a:gs>
                    <a:gs pos="100000">
                      <a:schemeClr val="tx1">
                        <a:gamma/>
                        <a:tint val="0"/>
                        <a:invGamma/>
                      </a:schemeClr>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411671" name="Line 23"/>
                <p:cNvSpPr>
                  <a:spLocks noChangeShapeType="1"/>
                </p:cNvSpPr>
                <p:nvPr/>
              </p:nvSpPr>
              <p:spPr bwMode="auto">
                <a:xfrm flipV="1">
                  <a:off x="4161" y="1872"/>
                  <a:ext cx="207" cy="20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grpSp>
          <p:pic>
            <p:nvPicPr>
              <p:cNvPr id="411678" name="Picture 30" descr="Edittex"/>
              <p:cNvPicPr>
                <a:picLocks noChangeAspect="1" noChangeArrowheads="1"/>
              </p:cNvPicPr>
              <p:nvPr>
                <p:custDataLst>
                  <p:tags r:id="rId7"/>
                </p:custDataLst>
              </p:nvPr>
            </p:nvPicPr>
            <p:blipFill>
              <a:blip r:embed="rId9">
                <a:extLst>
                  <a:ext uri="{28A0092B-C50C-407E-A947-70E740481C1C}">
                    <a14:useLocalDpi xmlns:a14="http://schemas.microsoft.com/office/drawing/2010/main" val="0"/>
                  </a:ext>
                </a:extLst>
              </a:blip>
              <a:srcRect/>
              <a:stretch>
                <a:fillRect/>
              </a:stretch>
            </p:blipFill>
            <p:spPr bwMode="auto">
              <a:xfrm>
                <a:off x="4505" y="1824"/>
                <a:ext cx="96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sp>
          <p:nvSpPr>
            <p:cNvPr id="411677" name="Oval 29"/>
            <p:cNvSpPr>
              <a:spLocks noChangeArrowheads="1"/>
            </p:cNvSpPr>
            <p:nvPr/>
          </p:nvSpPr>
          <p:spPr bwMode="auto">
            <a:xfrm>
              <a:off x="4128" y="2064"/>
              <a:ext cx="48" cy="48"/>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grpSp>
      <p:sp>
        <p:nvSpPr>
          <p:cNvPr id="411650" name="Rectangle 2"/>
          <p:cNvSpPr>
            <a:spLocks noGrp="1" noChangeArrowheads="1"/>
          </p:cNvSpPr>
          <p:nvPr>
            <p:ph type="title"/>
          </p:nvPr>
        </p:nvSpPr>
        <p:spPr>
          <a:xfrm>
            <a:off x="457200" y="-166807"/>
            <a:ext cx="8229600" cy="1143000"/>
          </a:xfrm>
        </p:spPr>
        <p:txBody>
          <a:bodyPr/>
          <a:lstStyle/>
          <a:p>
            <a:r>
              <a:rPr lang="en-US" altLang="en-US"/>
              <a:t>Image gradient</a:t>
            </a:r>
          </a:p>
        </p:txBody>
      </p:sp>
      <p:sp>
        <p:nvSpPr>
          <p:cNvPr id="411651" name="Rectangle 3"/>
          <p:cNvSpPr>
            <a:spLocks noGrp="1" noChangeArrowheads="1"/>
          </p:cNvSpPr>
          <p:nvPr>
            <p:ph type="body" idx="1"/>
          </p:nvPr>
        </p:nvSpPr>
        <p:spPr>
          <a:xfrm>
            <a:off x="685800" y="914400"/>
            <a:ext cx="8077200" cy="1600200"/>
          </a:xfrm>
        </p:spPr>
        <p:txBody>
          <a:bodyPr>
            <a:normAutofit lnSpcReduction="10000"/>
          </a:bodyPr>
          <a:lstStyle/>
          <a:p>
            <a:r>
              <a:rPr lang="en-US" altLang="en-US" sz="2000"/>
              <a:t>The gradient of an image: </a:t>
            </a:r>
          </a:p>
          <a:p>
            <a:endParaRPr lang="en-US" altLang="en-US" sz="2000"/>
          </a:p>
          <a:p>
            <a:endParaRPr lang="en-US" altLang="en-US"/>
          </a:p>
          <a:p>
            <a:r>
              <a:rPr lang="en-US" altLang="en-US" sz="2000"/>
              <a:t>The gradient points in the direction of most rapid change in intensity</a:t>
            </a:r>
          </a:p>
        </p:txBody>
      </p:sp>
      <p:pic>
        <p:nvPicPr>
          <p:cNvPr id="411656" name="Picture 8" descr="Edittex"/>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2590800" y="1371600"/>
            <a:ext cx="2468563"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1657" name="Rectangle 9"/>
          <p:cNvSpPr>
            <a:spLocks noChangeArrowheads="1"/>
          </p:cNvSpPr>
          <p:nvPr/>
        </p:nvSpPr>
        <p:spPr bwMode="auto">
          <a:xfrm>
            <a:off x="1066800" y="2819400"/>
            <a:ext cx="304800" cy="990600"/>
          </a:xfrm>
          <a:prstGeom prst="rect">
            <a:avLst/>
          </a:prstGeom>
          <a:gradFill rotWithShape="0">
            <a:gsLst>
              <a:gs pos="0">
                <a:schemeClr val="tx1"/>
              </a:gs>
              <a:gs pos="100000">
                <a:schemeClr val="tx1">
                  <a:gamma/>
                  <a:tint val="0"/>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411658" name="Line 10"/>
          <p:cNvSpPr>
            <a:spLocks noChangeShapeType="1"/>
          </p:cNvSpPr>
          <p:nvPr/>
        </p:nvSpPr>
        <p:spPr bwMode="auto">
          <a:xfrm>
            <a:off x="1219200" y="3352800"/>
            <a:ext cx="5334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
        <p:nvSpPr>
          <p:cNvPr id="411672" name="Oval 24"/>
          <p:cNvSpPr>
            <a:spLocks noChangeArrowheads="1"/>
          </p:cNvSpPr>
          <p:nvPr/>
        </p:nvSpPr>
        <p:spPr bwMode="auto">
          <a:xfrm>
            <a:off x="1162050" y="3314700"/>
            <a:ext cx="76200" cy="762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pic>
        <p:nvPicPr>
          <p:cNvPr id="411669" name="Picture 21" descr="Edittex"/>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524000" y="2894013"/>
            <a:ext cx="14081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411705" name="Group 57"/>
          <p:cNvGrpSpPr>
            <a:grpSpLocks/>
          </p:cNvGrpSpPr>
          <p:nvPr/>
        </p:nvGrpSpPr>
        <p:grpSpPr bwMode="auto">
          <a:xfrm>
            <a:off x="3802063" y="2819400"/>
            <a:ext cx="1882775" cy="1157288"/>
            <a:chOff x="2395" y="1776"/>
            <a:chExt cx="1186" cy="729"/>
          </a:xfrm>
        </p:grpSpPr>
        <p:pic>
          <p:nvPicPr>
            <p:cNvPr id="411663" name="Picture 15" descr="Edittex"/>
            <p:cNvPicPr>
              <a:picLocks noChangeAspect="1" noChangeArrowheads="1"/>
            </p:cNvPicPr>
            <p:nvPr>
              <p:custDataLst>
                <p:tags r:id="rId6"/>
              </p:custDataLst>
            </p:nvPr>
          </p:nvPicPr>
          <p:blipFill>
            <a:blip r:embed="rId11">
              <a:extLst>
                <a:ext uri="{28A0092B-C50C-407E-A947-70E740481C1C}">
                  <a14:useLocalDpi xmlns:a14="http://schemas.microsoft.com/office/drawing/2010/main" val="0"/>
                </a:ext>
              </a:extLst>
            </a:blip>
            <a:srcRect/>
            <a:stretch>
              <a:fillRect/>
            </a:stretch>
          </p:blipFill>
          <p:spPr bwMode="auto">
            <a:xfrm>
              <a:off x="2688" y="2256"/>
              <a:ext cx="8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1664" name="Rectangle 16"/>
            <p:cNvSpPr>
              <a:spLocks noChangeArrowheads="1"/>
            </p:cNvSpPr>
            <p:nvPr/>
          </p:nvSpPr>
          <p:spPr bwMode="auto">
            <a:xfrm rot="5400000">
              <a:off x="2638" y="1533"/>
              <a:ext cx="192" cy="677"/>
            </a:xfrm>
            <a:prstGeom prst="rect">
              <a:avLst/>
            </a:prstGeom>
            <a:gradFill rotWithShape="0">
              <a:gsLst>
                <a:gs pos="0">
                  <a:schemeClr val="tx1"/>
                </a:gs>
                <a:gs pos="100000">
                  <a:schemeClr val="tx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sp>
          <p:nvSpPr>
            <p:cNvPr id="411665" name="Line 17"/>
            <p:cNvSpPr>
              <a:spLocks noChangeShapeType="1"/>
            </p:cNvSpPr>
            <p:nvPr/>
          </p:nvSpPr>
          <p:spPr bwMode="auto">
            <a:xfrm rot="5400000">
              <a:off x="2568" y="2040"/>
              <a:ext cx="33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
          <p:nvSpPr>
            <p:cNvPr id="411676" name="Oval 28"/>
            <p:cNvSpPr>
              <a:spLocks noChangeArrowheads="1"/>
            </p:cNvSpPr>
            <p:nvPr/>
          </p:nvSpPr>
          <p:spPr bwMode="auto">
            <a:xfrm>
              <a:off x="2712" y="1848"/>
              <a:ext cx="48" cy="48"/>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s-ES_tradnl"/>
            </a:p>
          </p:txBody>
        </p:sp>
      </p:grpSp>
      <p:grpSp>
        <p:nvGrpSpPr>
          <p:cNvPr id="411709" name="Group 61"/>
          <p:cNvGrpSpPr>
            <a:grpSpLocks/>
          </p:cNvGrpSpPr>
          <p:nvPr/>
        </p:nvGrpSpPr>
        <p:grpSpPr bwMode="auto">
          <a:xfrm>
            <a:off x="685800" y="2819400"/>
            <a:ext cx="8077200" cy="3886200"/>
            <a:chOff x="432" y="1776"/>
            <a:chExt cx="5088" cy="2448"/>
          </a:xfrm>
        </p:grpSpPr>
        <p:grpSp>
          <p:nvGrpSpPr>
            <p:cNvPr id="411708" name="Group 60"/>
            <p:cNvGrpSpPr>
              <a:grpSpLocks/>
            </p:cNvGrpSpPr>
            <p:nvPr/>
          </p:nvGrpSpPr>
          <p:grpSpPr bwMode="auto">
            <a:xfrm>
              <a:off x="4152" y="1776"/>
              <a:ext cx="306" cy="321"/>
              <a:chOff x="4152" y="1776"/>
              <a:chExt cx="306" cy="321"/>
            </a:xfrm>
          </p:grpSpPr>
          <p:sp>
            <p:nvSpPr>
              <p:cNvPr id="411680" name="Line 32"/>
              <p:cNvSpPr>
                <a:spLocks noChangeShapeType="1"/>
              </p:cNvSpPr>
              <p:nvPr/>
            </p:nvSpPr>
            <p:spPr bwMode="auto">
              <a:xfrm>
                <a:off x="4155" y="2088"/>
                <a:ext cx="30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
            <p:nvSpPr>
              <p:cNvPr id="411682" name="Line 34"/>
              <p:cNvSpPr>
                <a:spLocks noChangeShapeType="1"/>
              </p:cNvSpPr>
              <p:nvPr/>
            </p:nvSpPr>
            <p:spPr bwMode="auto">
              <a:xfrm flipV="1">
                <a:off x="4152" y="1776"/>
                <a:ext cx="0" cy="3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sp>
            <p:nvSpPr>
              <p:cNvPr id="411685" name="Freeform 37"/>
              <p:cNvSpPr>
                <a:spLocks/>
              </p:cNvSpPr>
              <p:nvPr/>
            </p:nvSpPr>
            <p:spPr bwMode="auto">
              <a:xfrm flipV="1">
                <a:off x="4216" y="2032"/>
                <a:ext cx="27" cy="51"/>
              </a:xfrm>
              <a:custGeom>
                <a:avLst/>
                <a:gdLst>
                  <a:gd name="T0" fmla="*/ 18 w 27"/>
                  <a:gd name="T1" fmla="*/ 0 h 51"/>
                  <a:gd name="T2" fmla="*/ 24 w 27"/>
                  <a:gd name="T3" fmla="*/ 33 h 51"/>
                  <a:gd name="T4" fmla="*/ 0 w 27"/>
                  <a:gd name="T5" fmla="*/ 51 h 51"/>
                </a:gdLst>
                <a:ahLst/>
                <a:cxnLst>
                  <a:cxn ang="0">
                    <a:pos x="T0" y="T1"/>
                  </a:cxn>
                  <a:cxn ang="0">
                    <a:pos x="T2" y="T3"/>
                  </a:cxn>
                  <a:cxn ang="0">
                    <a:pos x="T4" y="T5"/>
                  </a:cxn>
                </a:cxnLst>
                <a:rect l="0" t="0" r="r" b="b"/>
                <a:pathLst>
                  <a:path w="27" h="51">
                    <a:moveTo>
                      <a:pt x="18" y="0"/>
                    </a:moveTo>
                    <a:cubicBezTo>
                      <a:pt x="22" y="12"/>
                      <a:pt x="27" y="25"/>
                      <a:pt x="24" y="33"/>
                    </a:cubicBezTo>
                    <a:cubicBezTo>
                      <a:pt x="21" y="41"/>
                      <a:pt x="10" y="46"/>
                      <a:pt x="0" y="51"/>
                    </a:cubicBez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s-ES_tradnl"/>
              </a:p>
            </p:txBody>
          </p:sp>
          <p:pic>
            <p:nvPicPr>
              <p:cNvPr id="411690" name="Picture 42" descr="Edittex"/>
              <p:cNvPicPr>
                <a:picLocks noChangeAspect="1" noChangeArrowheads="1"/>
              </p:cNvPicPr>
              <p:nvPr>
                <p:custDataLst>
                  <p:tags r:id="rId5"/>
                </p:custDataLst>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9" y="1968"/>
                <a:ext cx="69"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nvGrpSpPr>
            <p:cNvPr id="411699" name="Group 51"/>
            <p:cNvGrpSpPr>
              <a:grpSpLocks/>
            </p:cNvGrpSpPr>
            <p:nvPr/>
          </p:nvGrpSpPr>
          <p:grpSpPr bwMode="auto">
            <a:xfrm>
              <a:off x="432" y="2592"/>
              <a:ext cx="5088" cy="1632"/>
              <a:chOff x="432" y="2592"/>
              <a:chExt cx="5088" cy="1632"/>
            </a:xfrm>
          </p:grpSpPr>
          <p:sp>
            <p:nvSpPr>
              <p:cNvPr id="411679" name="Rectangle 31"/>
              <p:cNvSpPr>
                <a:spLocks noChangeArrowheads="1"/>
              </p:cNvSpPr>
              <p:nvPr/>
            </p:nvSpPr>
            <p:spPr bwMode="auto">
              <a:xfrm>
                <a:off x="432" y="2592"/>
                <a:ext cx="5088" cy="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sz="2000"/>
                  <a:t>The gradient direction is given by:</a:t>
                </a:r>
              </a:p>
              <a:p>
                <a:endParaRPr lang="en-US" altLang="en-US" sz="2000"/>
              </a:p>
              <a:p>
                <a:endParaRPr lang="en-US" altLang="en-US" sz="2000"/>
              </a:p>
              <a:p>
                <a:pPr lvl="1"/>
                <a:r>
                  <a:rPr lang="en-US" altLang="en-US" sz="1800"/>
                  <a:t>how does this relate to the direction of the edge?</a:t>
                </a:r>
              </a:p>
              <a:p>
                <a:r>
                  <a:rPr lang="en-US" altLang="en-US" sz="2000"/>
                  <a:t>The </a:t>
                </a:r>
                <a:r>
                  <a:rPr lang="en-US" altLang="en-US" sz="2000" i="1"/>
                  <a:t>edge strength</a:t>
                </a:r>
                <a:r>
                  <a:rPr lang="en-US" altLang="en-US" sz="2000"/>
                  <a:t> is given by the gradient magnitude</a:t>
                </a:r>
              </a:p>
            </p:txBody>
          </p:sp>
          <p:pic>
            <p:nvPicPr>
              <p:cNvPr id="411694" name="Picture 46" descr="Edittex"/>
              <p:cNvPicPr>
                <a:picLocks noChangeAspect="1" noChangeArrowheads="1"/>
              </p:cNvPicPr>
              <p:nvPr>
                <p:custDataLst>
                  <p:tags r:id="rId3"/>
                </p:custDataLst>
              </p:nvPr>
            </p:nvPicPr>
            <p:blipFill>
              <a:blip r:embed="rId13">
                <a:extLst>
                  <a:ext uri="{28A0092B-C50C-407E-A947-70E740481C1C}">
                    <a14:useLocalDpi xmlns:a14="http://schemas.microsoft.com/office/drawing/2010/main" val="0"/>
                  </a:ext>
                </a:extLst>
              </a:blip>
              <a:srcRect/>
              <a:stretch>
                <a:fillRect/>
              </a:stretch>
            </p:blipFill>
            <p:spPr bwMode="auto">
              <a:xfrm>
                <a:off x="1269" y="2887"/>
                <a:ext cx="176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1698" name="Picture 50" descr="Edittex"/>
              <p:cNvPicPr>
                <a:picLocks noChangeAspect="1" noChangeArrowheads="1"/>
              </p:cNvPicPr>
              <p:nvPr>
                <p:custDataLst>
                  <p:tags r:id="rId4"/>
                </p:custDataLst>
              </p:nvPr>
            </p:nvPicPr>
            <p:blipFill>
              <a:blip r:embed="rId14">
                <a:extLst>
                  <a:ext uri="{28A0092B-C50C-407E-A947-70E740481C1C}">
                    <a14:useLocalDpi xmlns:a14="http://schemas.microsoft.com/office/drawing/2010/main" val="0"/>
                  </a:ext>
                </a:extLst>
              </a:blip>
              <a:srcRect/>
              <a:stretch>
                <a:fillRect/>
              </a:stretch>
            </p:blipFill>
            <p:spPr bwMode="auto">
              <a:xfrm>
                <a:off x="1264" y="3750"/>
                <a:ext cx="2336"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spTree>
    <p:extLst>
      <p:ext uri="{BB962C8B-B14F-4D97-AF65-F5344CB8AC3E}">
        <p14:creationId xmlns:p14="http://schemas.microsoft.com/office/powerpoint/2010/main" val="212336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17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17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11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ChangeArrowheads="1"/>
          </p:cNvSpPr>
          <p:nvPr/>
        </p:nvSpPr>
        <p:spPr bwMode="auto">
          <a:xfrm rot="-2700000">
            <a:off x="184116" y="4789488"/>
            <a:ext cx="2659062" cy="877887"/>
          </a:xfrm>
          <a:prstGeom prst="rect">
            <a:avLst/>
          </a:prstGeom>
          <a:solidFill>
            <a:schemeClr val="accent2"/>
          </a:solidFill>
          <a:ln w="9525">
            <a:noFill/>
            <a:miter lim="800000"/>
            <a:headEnd/>
            <a:tailEnd/>
          </a:ln>
        </p:spPr>
        <p:txBody>
          <a:bodyPr wrap="none" anchor="ctr">
            <a:prstTxWarp prst="textNoShape">
              <a:avLst/>
            </a:prstTxWarp>
          </a:bodyPr>
          <a:lstStyle/>
          <a:p>
            <a:endParaRPr lang="es-CL"/>
          </a:p>
        </p:txBody>
      </p:sp>
      <p:sp>
        <p:nvSpPr>
          <p:cNvPr id="52232" name="Line 12"/>
          <p:cNvSpPr>
            <a:spLocks noChangeShapeType="1"/>
          </p:cNvSpPr>
          <p:nvPr/>
        </p:nvSpPr>
        <p:spPr bwMode="auto">
          <a:xfrm>
            <a:off x="338103" y="4229100"/>
            <a:ext cx="1714500" cy="1714500"/>
          </a:xfrm>
          <a:prstGeom prst="line">
            <a:avLst/>
          </a:prstGeom>
          <a:noFill/>
          <a:ln w="9525">
            <a:solidFill>
              <a:schemeClr val="tx1"/>
            </a:solidFill>
            <a:miter lim="800000"/>
            <a:headEnd type="triangle" w="med" len="med"/>
            <a:tailEnd/>
          </a:ln>
        </p:spPr>
        <p:txBody>
          <a:bodyPr wrap="none">
            <a:prstTxWarp prst="textNoShape">
              <a:avLst/>
            </a:prstTxWarp>
          </a:bodyPr>
          <a:lstStyle/>
          <a:p>
            <a:endParaRPr lang="es-ES_tradnl"/>
          </a:p>
        </p:txBody>
      </p:sp>
      <p:sp>
        <p:nvSpPr>
          <p:cNvPr id="52234" name="Rectangle 3"/>
          <p:cNvSpPr>
            <a:spLocks noGrp="1" noChangeArrowheads="1"/>
          </p:cNvSpPr>
          <p:nvPr>
            <p:ph type="body" idx="1"/>
          </p:nvPr>
        </p:nvSpPr>
        <p:spPr>
          <a:xfrm>
            <a:off x="795338" y="1944688"/>
            <a:ext cx="7772400" cy="4114800"/>
          </a:xfrm>
        </p:spPr>
        <p:txBody>
          <a:bodyPr/>
          <a:lstStyle/>
          <a:p>
            <a:pPr eaLnBrk="1" hangingPunct="1"/>
            <a:r>
              <a:rPr lang="en-US"/>
              <a:t>Suppress the pixels in ‘Gradient Magnitude Image’ which are not local maximum</a:t>
            </a:r>
          </a:p>
          <a:p>
            <a:pPr lvl="1" eaLnBrk="1" hangingPunct="1"/>
            <a:endParaRPr lang="en-US">
              <a:ea typeface="ＭＳ Ｐゴシック" charset="-128"/>
            </a:endParaRPr>
          </a:p>
        </p:txBody>
      </p:sp>
      <p:graphicFrame>
        <p:nvGraphicFramePr>
          <p:cNvPr id="52226" name="Object 4"/>
          <p:cNvGraphicFramePr>
            <a:graphicFrameLocks noChangeAspect="1"/>
          </p:cNvGraphicFramePr>
          <p:nvPr>
            <p:extLst>
              <p:ext uri="{D42A27DB-BD31-4B8C-83A1-F6EECF244321}">
                <p14:modId xmlns:p14="http://schemas.microsoft.com/office/powerpoint/2010/main" val="3613865505"/>
              </p:ext>
            </p:extLst>
          </p:nvPr>
        </p:nvGraphicFramePr>
        <p:xfrm>
          <a:off x="2894013" y="5370513"/>
          <a:ext cx="5791415" cy="836836"/>
        </p:xfrm>
        <a:graphic>
          <a:graphicData uri="http://schemas.openxmlformats.org/presentationml/2006/ole">
            <mc:AlternateContent xmlns:mc="http://schemas.openxmlformats.org/markup-compatibility/2006">
              <mc:Choice xmlns:v="urn:schemas-microsoft-com:vml" Requires="v">
                <p:oleObj spid="_x0000_s13360" name="Equation" r:id="rId4" imgW="3251200" imgH="469900" progId="Equation.3">
                  <p:embed/>
                </p:oleObj>
              </mc:Choice>
              <mc:Fallback>
                <p:oleObj name="Equation" r:id="rId4" imgW="3251200" imgH="469900" progId="Equation.3">
                  <p:embed/>
                  <p:pic>
                    <p:nvPicPr>
                      <p:cNvPr id="0" name=""/>
                      <p:cNvPicPr>
                        <a:picLocks noChangeAspect="1" noChangeArrowheads="1"/>
                      </p:cNvPicPr>
                      <p:nvPr/>
                    </p:nvPicPr>
                    <p:blipFill>
                      <a:blip r:embed="rId5"/>
                      <a:srcRect/>
                      <a:stretch>
                        <a:fillRect/>
                      </a:stretch>
                    </p:blipFill>
                    <p:spPr bwMode="auto">
                      <a:xfrm>
                        <a:off x="2894013" y="5370513"/>
                        <a:ext cx="5791415" cy="836836"/>
                      </a:xfrm>
                      <a:prstGeom prst="rect">
                        <a:avLst/>
                      </a:prstGeom>
                      <a:noFill/>
                      <a:ln>
                        <a:noFill/>
                      </a:ln>
                      <a:effectLst/>
                    </p:spPr>
                  </p:pic>
                </p:oleObj>
              </mc:Fallback>
            </mc:AlternateContent>
          </a:graphicData>
        </a:graphic>
      </p:graphicFrame>
      <p:graphicFrame>
        <p:nvGraphicFramePr>
          <p:cNvPr id="52227" name="Object 5"/>
          <p:cNvGraphicFramePr>
            <a:graphicFrameLocks noChangeAspect="1"/>
          </p:cNvGraphicFramePr>
          <p:nvPr>
            <p:extLst>
              <p:ext uri="{D42A27DB-BD31-4B8C-83A1-F6EECF244321}">
                <p14:modId xmlns:p14="http://schemas.microsoft.com/office/powerpoint/2010/main" val="2333413901"/>
              </p:ext>
            </p:extLst>
          </p:nvPr>
        </p:nvGraphicFramePr>
        <p:xfrm>
          <a:off x="3212926" y="3278188"/>
          <a:ext cx="5621338" cy="1474449"/>
        </p:xfrm>
        <a:graphic>
          <a:graphicData uri="http://schemas.openxmlformats.org/presentationml/2006/ole">
            <mc:AlternateContent xmlns:mc="http://schemas.openxmlformats.org/markup-compatibility/2006">
              <mc:Choice xmlns:v="urn:schemas-microsoft-com:vml" Requires="v">
                <p:oleObj spid="_x0000_s13361" name="Equation" r:id="rId6" imgW="3098800" imgH="812800" progId="Equation.3">
                  <p:embed/>
                </p:oleObj>
              </mc:Choice>
              <mc:Fallback>
                <p:oleObj name="Equation" r:id="rId6" imgW="3098800" imgH="812800" progId="Equation.3">
                  <p:embed/>
                  <p:pic>
                    <p:nvPicPr>
                      <p:cNvPr id="0" name=""/>
                      <p:cNvPicPr>
                        <a:picLocks noChangeAspect="1" noChangeArrowheads="1"/>
                      </p:cNvPicPr>
                      <p:nvPr/>
                    </p:nvPicPr>
                    <p:blipFill>
                      <a:blip r:embed="rId7"/>
                      <a:srcRect/>
                      <a:stretch>
                        <a:fillRect/>
                      </a:stretch>
                    </p:blipFill>
                    <p:spPr bwMode="auto">
                      <a:xfrm>
                        <a:off x="3212926" y="3278188"/>
                        <a:ext cx="5621338" cy="1474449"/>
                      </a:xfrm>
                      <a:prstGeom prst="rect">
                        <a:avLst/>
                      </a:prstGeom>
                      <a:noFill/>
                      <a:ln>
                        <a:noFill/>
                      </a:ln>
                      <a:effectLst/>
                    </p:spPr>
                  </p:pic>
                </p:oleObj>
              </mc:Fallback>
            </mc:AlternateContent>
          </a:graphicData>
        </a:graphic>
      </p:graphicFrame>
      <p:sp>
        <p:nvSpPr>
          <p:cNvPr id="52235" name="Line 8"/>
          <p:cNvSpPr>
            <a:spLocks noChangeShapeType="1"/>
          </p:cNvSpPr>
          <p:nvPr/>
        </p:nvSpPr>
        <p:spPr bwMode="auto">
          <a:xfrm flipH="1">
            <a:off x="266666" y="3986213"/>
            <a:ext cx="1871662" cy="1871662"/>
          </a:xfrm>
          <a:prstGeom prst="line">
            <a:avLst/>
          </a:prstGeom>
          <a:noFill/>
          <a:ln w="38100">
            <a:solidFill>
              <a:schemeClr val="tx1"/>
            </a:solidFill>
            <a:miter lim="800000"/>
            <a:headEnd/>
            <a:tailEnd/>
          </a:ln>
        </p:spPr>
        <p:txBody>
          <a:bodyPr wrap="none">
            <a:prstTxWarp prst="textNoShape">
              <a:avLst/>
            </a:prstTxWarp>
          </a:bodyPr>
          <a:lstStyle/>
          <a:p>
            <a:endParaRPr lang="es-ES_tradnl"/>
          </a:p>
        </p:txBody>
      </p:sp>
      <p:sp>
        <p:nvSpPr>
          <p:cNvPr id="52236" name="Oval 9"/>
          <p:cNvSpPr>
            <a:spLocks noChangeArrowheads="1"/>
          </p:cNvSpPr>
          <p:nvPr/>
        </p:nvSpPr>
        <p:spPr bwMode="auto">
          <a:xfrm>
            <a:off x="1066766" y="4943475"/>
            <a:ext cx="114300" cy="100013"/>
          </a:xfrm>
          <a:prstGeom prst="ellipse">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52237" name="Oval 10"/>
          <p:cNvSpPr>
            <a:spLocks noChangeArrowheads="1"/>
          </p:cNvSpPr>
          <p:nvPr/>
        </p:nvSpPr>
        <p:spPr bwMode="auto">
          <a:xfrm>
            <a:off x="1447766" y="5338763"/>
            <a:ext cx="114300" cy="100012"/>
          </a:xfrm>
          <a:prstGeom prst="ellipse">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52238" name="Oval 11"/>
          <p:cNvSpPr>
            <a:spLocks noChangeArrowheads="1"/>
          </p:cNvSpPr>
          <p:nvPr/>
        </p:nvSpPr>
        <p:spPr bwMode="auto">
          <a:xfrm>
            <a:off x="642903" y="4533900"/>
            <a:ext cx="114300" cy="100013"/>
          </a:xfrm>
          <a:prstGeom prst="ellipse">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graphicFrame>
        <p:nvGraphicFramePr>
          <p:cNvPr id="52228" name="Object 13"/>
          <p:cNvGraphicFramePr>
            <a:graphicFrameLocks noChangeAspect="1"/>
          </p:cNvGraphicFramePr>
          <p:nvPr>
            <p:extLst>
              <p:ext uri="{D42A27DB-BD31-4B8C-83A1-F6EECF244321}">
                <p14:modId xmlns:p14="http://schemas.microsoft.com/office/powerpoint/2010/main" val="1621968927"/>
              </p:ext>
            </p:extLst>
          </p:nvPr>
        </p:nvGraphicFramePr>
        <p:xfrm>
          <a:off x="565116" y="4073525"/>
          <a:ext cx="838200" cy="431800"/>
        </p:xfrm>
        <a:graphic>
          <a:graphicData uri="http://schemas.openxmlformats.org/presentationml/2006/ole">
            <mc:AlternateContent xmlns:mc="http://schemas.openxmlformats.org/markup-compatibility/2006">
              <mc:Choice xmlns:v="urn:schemas-microsoft-com:vml" Requires="v">
                <p:oleObj spid="_x0000_s13362" name="Equation" r:id="rId8" imgW="419040" imgH="215640" progId="Equation.3">
                  <p:embed/>
                </p:oleObj>
              </mc:Choice>
              <mc:Fallback>
                <p:oleObj name="Equation" r:id="rId8" imgW="41904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16" y="4073525"/>
                        <a:ext cx="838200" cy="43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2229" name="Object 14"/>
          <p:cNvGraphicFramePr>
            <a:graphicFrameLocks noChangeAspect="1"/>
          </p:cNvGraphicFramePr>
          <p:nvPr>
            <p:extLst>
              <p:ext uri="{D42A27DB-BD31-4B8C-83A1-F6EECF244321}">
                <p14:modId xmlns:p14="http://schemas.microsoft.com/office/powerpoint/2010/main" val="441667418"/>
              </p:ext>
            </p:extLst>
          </p:nvPr>
        </p:nvGraphicFramePr>
        <p:xfrm>
          <a:off x="1281078" y="4697413"/>
          <a:ext cx="711200" cy="431800"/>
        </p:xfrm>
        <a:graphic>
          <a:graphicData uri="http://schemas.openxmlformats.org/presentationml/2006/ole">
            <mc:AlternateContent xmlns:mc="http://schemas.openxmlformats.org/markup-compatibility/2006">
              <mc:Choice xmlns:v="urn:schemas-microsoft-com:vml" Requires="v">
                <p:oleObj spid="_x0000_s13363" name="Equation" r:id="rId10" imgW="355320" imgH="215640" progId="Equation.3">
                  <p:embed/>
                </p:oleObj>
              </mc:Choice>
              <mc:Fallback>
                <p:oleObj name="Equation" r:id="rId10" imgW="35532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1078" y="4697413"/>
                        <a:ext cx="711200" cy="43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2230" name="Object 15"/>
          <p:cNvGraphicFramePr>
            <a:graphicFrameLocks noChangeAspect="1"/>
          </p:cNvGraphicFramePr>
          <p:nvPr>
            <p:extLst>
              <p:ext uri="{D42A27DB-BD31-4B8C-83A1-F6EECF244321}">
                <p14:modId xmlns:p14="http://schemas.microsoft.com/office/powerpoint/2010/main" val="1905594528"/>
              </p:ext>
            </p:extLst>
          </p:nvPr>
        </p:nvGraphicFramePr>
        <p:xfrm>
          <a:off x="1731928" y="5264150"/>
          <a:ext cx="914400" cy="431800"/>
        </p:xfrm>
        <a:graphic>
          <a:graphicData uri="http://schemas.openxmlformats.org/presentationml/2006/ole">
            <mc:AlternateContent xmlns:mc="http://schemas.openxmlformats.org/markup-compatibility/2006">
              <mc:Choice xmlns:v="urn:schemas-microsoft-com:vml" Requires="v">
                <p:oleObj spid="_x0000_s13364" name="Equation" r:id="rId12" imgW="457200" imgH="215640" progId="Equation.3">
                  <p:embed/>
                </p:oleObj>
              </mc:Choice>
              <mc:Fallback>
                <p:oleObj name="Equation" r:id="rId12" imgW="45720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31928" y="5264150"/>
                        <a:ext cx="914400" cy="43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cxnSp>
        <p:nvCxnSpPr>
          <p:cNvPr id="15" name="Straight Arrow Connector 14"/>
          <p:cNvCxnSpPr/>
          <p:nvPr/>
        </p:nvCxnSpPr>
        <p:spPr bwMode="auto">
          <a:xfrm flipH="1" flipV="1">
            <a:off x="423289" y="4311975"/>
            <a:ext cx="1771577" cy="1787509"/>
          </a:xfrm>
          <a:prstGeom prst="straightConnector1">
            <a:avLst/>
          </a:prstGeom>
          <a:solidFill>
            <a:schemeClr val="accent1"/>
          </a:solidFill>
          <a:ln w="38100" cap="flat" cmpd="sng" algn="ctr">
            <a:solidFill>
              <a:srgbClr val="FF1D17"/>
            </a:solidFill>
            <a:prstDash val="solid"/>
            <a:miter lim="800000"/>
            <a:headEnd type="none" w="med" len="med"/>
            <a:tailEnd type="arrow"/>
          </a:ln>
          <a:effectLst/>
        </p:spPr>
      </p:cxnSp>
      <p:sp>
        <p:nvSpPr>
          <p:cNvPr id="17" name="Rectangle 2"/>
          <p:cNvSpPr>
            <a:spLocks noGrp="1" noChangeArrowheads="1"/>
          </p:cNvSpPr>
          <p:nvPr>
            <p:ph type="title"/>
          </p:nvPr>
        </p:nvSpPr>
        <p:spPr>
          <a:xfrm>
            <a:off x="0" y="5072"/>
            <a:ext cx="7772400" cy="1143000"/>
          </a:xfrm>
        </p:spPr>
        <p:txBody>
          <a:bodyPr/>
          <a:lstStyle/>
          <a:p>
            <a:pPr algn="l" eaLnBrk="1" hangingPunct="1"/>
            <a:r>
              <a:rPr lang="en-US" dirty="0"/>
              <a:t>  Canny Edge Detector - NMS</a:t>
            </a:r>
          </a:p>
        </p:txBody>
      </p:sp>
    </p:spTree>
    <p:extLst>
      <p:ext uri="{BB962C8B-B14F-4D97-AF65-F5344CB8AC3E}">
        <p14:creationId xmlns:p14="http://schemas.microsoft.com/office/powerpoint/2010/main" val="2201820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3"/>
          <p:cNvGraphicFramePr>
            <a:graphicFrameLocks noChangeAspect="1"/>
          </p:cNvGraphicFramePr>
          <p:nvPr/>
        </p:nvGraphicFramePr>
        <p:xfrm>
          <a:off x="7934325" y="4197350"/>
          <a:ext cx="254000" cy="355600"/>
        </p:xfrm>
        <a:graphic>
          <a:graphicData uri="http://schemas.openxmlformats.org/presentationml/2006/ole">
            <mc:AlternateContent xmlns:mc="http://schemas.openxmlformats.org/markup-compatibility/2006">
              <mc:Choice xmlns:v="urn:schemas-microsoft-com:vml" Requires="v">
                <p:oleObj spid="_x0000_s14387" name="Equation" r:id="rId4" imgW="126720" imgH="177480" progId="Equation.3">
                  <p:embed/>
                </p:oleObj>
              </mc:Choice>
              <mc:Fallback>
                <p:oleObj name="Equation" r:id="rId4" imgW="12672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4325" y="4197350"/>
                        <a:ext cx="254000" cy="35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4281" name="Line 4"/>
          <p:cNvSpPr>
            <a:spLocks noChangeShapeType="1"/>
          </p:cNvSpPr>
          <p:nvPr/>
        </p:nvSpPr>
        <p:spPr bwMode="auto">
          <a:xfrm>
            <a:off x="5472113" y="2914650"/>
            <a:ext cx="0" cy="2728913"/>
          </a:xfrm>
          <a:prstGeom prst="line">
            <a:avLst/>
          </a:prstGeom>
          <a:noFill/>
          <a:ln w="9525">
            <a:solidFill>
              <a:schemeClr val="accent2"/>
            </a:solidFill>
            <a:miter lim="800000"/>
            <a:headEnd/>
            <a:tailEnd/>
          </a:ln>
        </p:spPr>
        <p:txBody>
          <a:bodyPr wrap="none">
            <a:prstTxWarp prst="textNoShape">
              <a:avLst/>
            </a:prstTxWarp>
          </a:bodyPr>
          <a:lstStyle/>
          <a:p>
            <a:endParaRPr lang="es-ES_tradnl"/>
          </a:p>
        </p:txBody>
      </p:sp>
      <p:sp>
        <p:nvSpPr>
          <p:cNvPr id="54282" name="Line 5"/>
          <p:cNvSpPr>
            <a:spLocks noChangeShapeType="1"/>
          </p:cNvSpPr>
          <p:nvPr/>
        </p:nvSpPr>
        <p:spPr bwMode="auto">
          <a:xfrm>
            <a:off x="6610350" y="2909888"/>
            <a:ext cx="0" cy="2728912"/>
          </a:xfrm>
          <a:prstGeom prst="line">
            <a:avLst/>
          </a:prstGeom>
          <a:noFill/>
          <a:ln w="9525">
            <a:solidFill>
              <a:schemeClr val="accent2"/>
            </a:solidFill>
            <a:miter lim="800000"/>
            <a:headEnd/>
            <a:tailEnd/>
          </a:ln>
        </p:spPr>
        <p:txBody>
          <a:bodyPr wrap="none">
            <a:prstTxWarp prst="textNoShape">
              <a:avLst/>
            </a:prstTxWarp>
          </a:bodyPr>
          <a:lstStyle/>
          <a:p>
            <a:endParaRPr lang="es-ES_tradnl"/>
          </a:p>
        </p:txBody>
      </p:sp>
      <p:sp>
        <p:nvSpPr>
          <p:cNvPr id="54283" name="Line 6"/>
          <p:cNvSpPr>
            <a:spLocks noChangeShapeType="1"/>
          </p:cNvSpPr>
          <p:nvPr/>
        </p:nvSpPr>
        <p:spPr bwMode="auto">
          <a:xfrm>
            <a:off x="4572000" y="3843338"/>
            <a:ext cx="3100388" cy="0"/>
          </a:xfrm>
          <a:prstGeom prst="line">
            <a:avLst/>
          </a:prstGeom>
          <a:noFill/>
          <a:ln w="9525">
            <a:solidFill>
              <a:schemeClr val="accent2"/>
            </a:solidFill>
            <a:miter lim="800000"/>
            <a:headEnd/>
            <a:tailEnd/>
          </a:ln>
        </p:spPr>
        <p:txBody>
          <a:bodyPr wrap="none">
            <a:prstTxWarp prst="textNoShape">
              <a:avLst/>
            </a:prstTxWarp>
          </a:bodyPr>
          <a:lstStyle/>
          <a:p>
            <a:endParaRPr lang="es-ES_tradnl"/>
          </a:p>
        </p:txBody>
      </p:sp>
      <p:sp>
        <p:nvSpPr>
          <p:cNvPr id="54284" name="Line 7"/>
          <p:cNvSpPr>
            <a:spLocks noChangeShapeType="1"/>
          </p:cNvSpPr>
          <p:nvPr/>
        </p:nvSpPr>
        <p:spPr bwMode="auto">
          <a:xfrm>
            <a:off x="4567238" y="4852988"/>
            <a:ext cx="3100387" cy="0"/>
          </a:xfrm>
          <a:prstGeom prst="line">
            <a:avLst/>
          </a:prstGeom>
          <a:noFill/>
          <a:ln w="9525">
            <a:solidFill>
              <a:schemeClr val="accent2"/>
            </a:solidFill>
            <a:miter lim="800000"/>
            <a:headEnd/>
            <a:tailEnd/>
          </a:ln>
        </p:spPr>
        <p:txBody>
          <a:bodyPr wrap="none">
            <a:prstTxWarp prst="textNoShape">
              <a:avLst/>
            </a:prstTxWarp>
          </a:bodyPr>
          <a:lstStyle/>
          <a:p>
            <a:endParaRPr lang="es-ES_tradnl"/>
          </a:p>
        </p:txBody>
      </p:sp>
      <p:sp>
        <p:nvSpPr>
          <p:cNvPr id="54285" name="Oval 8"/>
          <p:cNvSpPr>
            <a:spLocks noChangeArrowheads="1"/>
          </p:cNvSpPr>
          <p:nvPr/>
        </p:nvSpPr>
        <p:spPr bwMode="auto">
          <a:xfrm>
            <a:off x="5900738" y="4271963"/>
            <a:ext cx="242887" cy="228600"/>
          </a:xfrm>
          <a:prstGeom prst="ellipse">
            <a:avLst/>
          </a:prstGeom>
          <a:solidFill>
            <a:srgbClr val="FF1D17"/>
          </a:solidFill>
          <a:ln w="9525">
            <a:solidFill>
              <a:schemeClr val="tx1"/>
            </a:solidFill>
            <a:miter lim="800000"/>
            <a:headEnd/>
            <a:tailEnd/>
          </a:ln>
        </p:spPr>
        <p:txBody>
          <a:bodyPr wrap="none" anchor="ctr">
            <a:prstTxWarp prst="textNoShape">
              <a:avLst/>
            </a:prstTxWarp>
          </a:bodyPr>
          <a:lstStyle/>
          <a:p>
            <a:endParaRPr lang="es-CL"/>
          </a:p>
        </p:txBody>
      </p:sp>
      <p:sp>
        <p:nvSpPr>
          <p:cNvPr id="54286" name="Line 9"/>
          <p:cNvSpPr>
            <a:spLocks noChangeShapeType="1"/>
          </p:cNvSpPr>
          <p:nvPr/>
        </p:nvSpPr>
        <p:spPr bwMode="auto">
          <a:xfrm>
            <a:off x="4414838" y="4400550"/>
            <a:ext cx="3386137" cy="0"/>
          </a:xfrm>
          <a:prstGeom prst="line">
            <a:avLst/>
          </a:prstGeom>
          <a:noFill/>
          <a:ln w="9525">
            <a:solidFill>
              <a:schemeClr val="tx1"/>
            </a:solidFill>
            <a:miter lim="800000"/>
            <a:headEnd type="triangle" w="med" len="med"/>
            <a:tailEnd type="triangle" w="med" len="med"/>
          </a:ln>
        </p:spPr>
        <p:txBody>
          <a:bodyPr wrap="none">
            <a:prstTxWarp prst="textNoShape">
              <a:avLst/>
            </a:prstTxWarp>
          </a:bodyPr>
          <a:lstStyle/>
          <a:p>
            <a:endParaRPr lang="es-ES_tradnl"/>
          </a:p>
        </p:txBody>
      </p:sp>
      <p:sp>
        <p:nvSpPr>
          <p:cNvPr id="54287" name="Line 10"/>
          <p:cNvSpPr>
            <a:spLocks noChangeShapeType="1"/>
          </p:cNvSpPr>
          <p:nvPr/>
        </p:nvSpPr>
        <p:spPr bwMode="auto">
          <a:xfrm>
            <a:off x="6029325" y="2886075"/>
            <a:ext cx="0" cy="2843213"/>
          </a:xfrm>
          <a:prstGeom prst="line">
            <a:avLst/>
          </a:prstGeom>
          <a:noFill/>
          <a:ln w="9525">
            <a:solidFill>
              <a:schemeClr val="tx1"/>
            </a:solidFill>
            <a:miter lim="800000"/>
            <a:headEnd type="triangle" w="med" len="med"/>
            <a:tailEnd type="triangle" w="med" len="med"/>
          </a:ln>
        </p:spPr>
        <p:txBody>
          <a:bodyPr wrap="none">
            <a:prstTxWarp prst="textNoShape">
              <a:avLst/>
            </a:prstTxWarp>
          </a:bodyPr>
          <a:lstStyle/>
          <a:p>
            <a:endParaRPr lang="es-ES_tradnl"/>
          </a:p>
        </p:txBody>
      </p:sp>
      <p:sp>
        <p:nvSpPr>
          <p:cNvPr id="54288" name="Line 11"/>
          <p:cNvSpPr>
            <a:spLocks noChangeShapeType="1"/>
          </p:cNvSpPr>
          <p:nvPr/>
        </p:nvSpPr>
        <p:spPr bwMode="auto">
          <a:xfrm flipH="1">
            <a:off x="4586288" y="3043238"/>
            <a:ext cx="2928937" cy="2628900"/>
          </a:xfrm>
          <a:prstGeom prst="line">
            <a:avLst/>
          </a:prstGeom>
          <a:noFill/>
          <a:ln w="9525">
            <a:solidFill>
              <a:schemeClr val="tx1"/>
            </a:solidFill>
            <a:miter lim="800000"/>
            <a:headEnd type="triangle" w="med" len="med"/>
            <a:tailEnd type="triangle" w="med" len="med"/>
          </a:ln>
        </p:spPr>
        <p:txBody>
          <a:bodyPr wrap="none">
            <a:prstTxWarp prst="textNoShape">
              <a:avLst/>
            </a:prstTxWarp>
          </a:bodyPr>
          <a:lstStyle/>
          <a:p>
            <a:endParaRPr lang="es-ES_tradnl"/>
          </a:p>
        </p:txBody>
      </p:sp>
      <p:sp>
        <p:nvSpPr>
          <p:cNvPr id="54289" name="Line 12"/>
          <p:cNvSpPr>
            <a:spLocks noChangeShapeType="1"/>
          </p:cNvSpPr>
          <p:nvPr/>
        </p:nvSpPr>
        <p:spPr bwMode="auto">
          <a:xfrm>
            <a:off x="4600575" y="3057525"/>
            <a:ext cx="2928938" cy="2686050"/>
          </a:xfrm>
          <a:prstGeom prst="line">
            <a:avLst/>
          </a:prstGeom>
          <a:noFill/>
          <a:ln w="9525">
            <a:solidFill>
              <a:schemeClr val="tx1"/>
            </a:solidFill>
            <a:miter lim="800000"/>
            <a:headEnd type="triangle" w="med" len="med"/>
            <a:tailEnd type="triangle" w="med" len="med"/>
          </a:ln>
        </p:spPr>
        <p:txBody>
          <a:bodyPr wrap="none">
            <a:prstTxWarp prst="textNoShape">
              <a:avLst/>
            </a:prstTxWarp>
          </a:bodyPr>
          <a:lstStyle/>
          <a:p>
            <a:endParaRPr lang="es-ES_tradnl"/>
          </a:p>
        </p:txBody>
      </p:sp>
      <p:graphicFrame>
        <p:nvGraphicFramePr>
          <p:cNvPr id="54275" name="Object 13"/>
          <p:cNvGraphicFramePr>
            <a:graphicFrameLocks noChangeAspect="1"/>
          </p:cNvGraphicFramePr>
          <p:nvPr/>
        </p:nvGraphicFramePr>
        <p:xfrm>
          <a:off x="7639050" y="2833688"/>
          <a:ext cx="177800" cy="330200"/>
        </p:xfrm>
        <a:graphic>
          <a:graphicData uri="http://schemas.openxmlformats.org/presentationml/2006/ole">
            <mc:AlternateContent xmlns:mc="http://schemas.openxmlformats.org/markup-compatibility/2006">
              <mc:Choice xmlns:v="urn:schemas-microsoft-com:vml" Requires="v">
                <p:oleObj spid="_x0000_s14388" name="Equation" r:id="rId6" imgW="88560" imgH="164880" progId="Equation.3">
                  <p:embed/>
                </p:oleObj>
              </mc:Choice>
              <mc:Fallback>
                <p:oleObj name="Equation" r:id="rId6" imgW="88560" imgH="164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9050" y="2833688"/>
                        <a:ext cx="177800" cy="33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4276" name="Object 14"/>
          <p:cNvGraphicFramePr>
            <a:graphicFrameLocks noChangeAspect="1"/>
          </p:cNvGraphicFramePr>
          <p:nvPr/>
        </p:nvGraphicFramePr>
        <p:xfrm>
          <a:off x="5900738" y="2433638"/>
          <a:ext cx="254000" cy="330200"/>
        </p:xfrm>
        <a:graphic>
          <a:graphicData uri="http://schemas.openxmlformats.org/presentationml/2006/ole">
            <mc:AlternateContent xmlns:mc="http://schemas.openxmlformats.org/markup-compatibility/2006">
              <mc:Choice xmlns:v="urn:schemas-microsoft-com:vml" Requires="v">
                <p:oleObj spid="_x0000_s14389" name="Equation" r:id="rId8" imgW="126720" imgH="164880" progId="Equation.3">
                  <p:embed/>
                </p:oleObj>
              </mc:Choice>
              <mc:Fallback>
                <p:oleObj name="Equation" r:id="rId8" imgW="12672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0738" y="2433638"/>
                        <a:ext cx="254000" cy="33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4277" name="Object 15"/>
          <p:cNvGraphicFramePr>
            <a:graphicFrameLocks noChangeAspect="1"/>
          </p:cNvGraphicFramePr>
          <p:nvPr/>
        </p:nvGraphicFramePr>
        <p:xfrm>
          <a:off x="4313238" y="2735263"/>
          <a:ext cx="228600" cy="355600"/>
        </p:xfrm>
        <a:graphic>
          <a:graphicData uri="http://schemas.openxmlformats.org/presentationml/2006/ole">
            <mc:AlternateContent xmlns:mc="http://schemas.openxmlformats.org/markup-compatibility/2006">
              <mc:Choice xmlns:v="urn:schemas-microsoft-com:vml" Requires="v">
                <p:oleObj spid="_x0000_s14390" name="Equation" r:id="rId10" imgW="114120" imgH="177480" progId="Equation.3">
                  <p:embed/>
                </p:oleObj>
              </mc:Choice>
              <mc:Fallback>
                <p:oleObj name="Equation" r:id="rId10" imgW="11412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13238" y="2735263"/>
                        <a:ext cx="228600" cy="35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4278" name="Object 16"/>
          <p:cNvGraphicFramePr>
            <a:graphicFrameLocks noChangeAspect="1"/>
          </p:cNvGraphicFramePr>
          <p:nvPr/>
        </p:nvGraphicFramePr>
        <p:xfrm>
          <a:off x="547688" y="3824288"/>
          <a:ext cx="3530600" cy="1778000"/>
        </p:xfrm>
        <a:graphic>
          <a:graphicData uri="http://schemas.openxmlformats.org/presentationml/2006/ole">
            <mc:AlternateContent xmlns:mc="http://schemas.openxmlformats.org/markup-compatibility/2006">
              <mc:Choice xmlns:v="urn:schemas-microsoft-com:vml" Requires="v">
                <p:oleObj spid="_x0000_s14391" name="Equation" r:id="rId12" imgW="1765080" imgH="888840" progId="Equation.3">
                  <p:embed/>
                </p:oleObj>
              </mc:Choice>
              <mc:Fallback>
                <p:oleObj name="Equation" r:id="rId12" imgW="1765080" imgH="8888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7688" y="3824288"/>
                        <a:ext cx="3530600" cy="177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4290" name="Line 18"/>
          <p:cNvSpPr>
            <a:spLocks noChangeShapeType="1"/>
          </p:cNvSpPr>
          <p:nvPr/>
        </p:nvSpPr>
        <p:spPr bwMode="auto">
          <a:xfrm flipH="1">
            <a:off x="4243388" y="3600450"/>
            <a:ext cx="3686175" cy="1600200"/>
          </a:xfrm>
          <a:prstGeom prst="line">
            <a:avLst/>
          </a:prstGeom>
          <a:noFill/>
          <a:ln w="9525">
            <a:solidFill>
              <a:schemeClr val="tx1"/>
            </a:solidFill>
            <a:prstDash val="dash"/>
            <a:miter lim="800000"/>
            <a:headEnd/>
            <a:tailEnd/>
          </a:ln>
        </p:spPr>
        <p:txBody>
          <a:bodyPr wrap="none">
            <a:prstTxWarp prst="textNoShape">
              <a:avLst/>
            </a:prstTxWarp>
          </a:bodyPr>
          <a:lstStyle/>
          <a:p>
            <a:endParaRPr lang="es-ES_tradnl"/>
          </a:p>
        </p:txBody>
      </p:sp>
      <p:sp>
        <p:nvSpPr>
          <p:cNvPr id="54291" name="Line 20"/>
          <p:cNvSpPr>
            <a:spLocks noChangeShapeType="1"/>
          </p:cNvSpPr>
          <p:nvPr/>
        </p:nvSpPr>
        <p:spPr bwMode="auto">
          <a:xfrm>
            <a:off x="4171950" y="3657600"/>
            <a:ext cx="3914775" cy="1585913"/>
          </a:xfrm>
          <a:prstGeom prst="line">
            <a:avLst/>
          </a:prstGeom>
          <a:noFill/>
          <a:ln w="9525">
            <a:solidFill>
              <a:schemeClr val="tx1"/>
            </a:solidFill>
            <a:prstDash val="dash"/>
            <a:miter lim="800000"/>
            <a:headEnd/>
            <a:tailEnd/>
          </a:ln>
        </p:spPr>
        <p:txBody>
          <a:bodyPr wrap="none">
            <a:prstTxWarp prst="textNoShape">
              <a:avLst/>
            </a:prstTxWarp>
          </a:bodyPr>
          <a:lstStyle/>
          <a:p>
            <a:endParaRPr lang="es-ES_tradnl"/>
          </a:p>
        </p:txBody>
      </p:sp>
      <p:graphicFrame>
        <p:nvGraphicFramePr>
          <p:cNvPr id="54279" name="Object 22"/>
          <p:cNvGraphicFramePr>
            <a:graphicFrameLocks noChangeAspect="1"/>
          </p:cNvGraphicFramePr>
          <p:nvPr/>
        </p:nvGraphicFramePr>
        <p:xfrm>
          <a:off x="949325" y="2265363"/>
          <a:ext cx="1346200" cy="914400"/>
        </p:xfrm>
        <a:graphic>
          <a:graphicData uri="http://schemas.openxmlformats.org/presentationml/2006/ole">
            <mc:AlternateContent xmlns:mc="http://schemas.openxmlformats.org/markup-compatibility/2006">
              <mc:Choice xmlns:v="urn:schemas-microsoft-com:vml" Requires="v">
                <p:oleObj spid="_x0000_s14392" name="Equation" r:id="rId14" imgW="672840" imgH="457200" progId="Equation.3">
                  <p:embed/>
                </p:oleObj>
              </mc:Choice>
              <mc:Fallback>
                <p:oleObj name="Equation" r:id="rId14" imgW="672840" imgH="457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49325" y="2265363"/>
                        <a:ext cx="1346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1" name="Rectangle 2"/>
          <p:cNvSpPr>
            <a:spLocks noGrp="1" noChangeArrowheads="1"/>
          </p:cNvSpPr>
          <p:nvPr>
            <p:ph type="title"/>
          </p:nvPr>
        </p:nvSpPr>
        <p:spPr>
          <a:xfrm>
            <a:off x="0" y="5072"/>
            <a:ext cx="7772400" cy="1143000"/>
          </a:xfrm>
        </p:spPr>
        <p:txBody>
          <a:bodyPr/>
          <a:lstStyle/>
          <a:p>
            <a:pPr algn="l" eaLnBrk="1" hangingPunct="1"/>
            <a:r>
              <a:rPr lang="en-US" dirty="0"/>
              <a:t>  Canny Edge Detector - NMS</a:t>
            </a:r>
          </a:p>
        </p:txBody>
      </p:sp>
    </p:spTree>
    <p:extLst>
      <p:ext uri="{BB962C8B-B14F-4D97-AF65-F5344CB8AC3E}">
        <p14:creationId xmlns:p14="http://schemas.microsoft.com/office/powerpoint/2010/main" val="1998028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6" name="Picture 20"/>
          <p:cNvPicPr>
            <a:picLocks noChangeArrowheads="1"/>
          </p:cNvPicPr>
          <p:nvPr/>
        </p:nvPicPr>
        <p:blipFill>
          <a:blip r:embed="rId4"/>
          <a:srcRect/>
          <a:stretch>
            <a:fillRect/>
          </a:stretch>
        </p:blipFill>
        <p:spPr bwMode="auto">
          <a:xfrm>
            <a:off x="554038" y="1525618"/>
            <a:ext cx="3592512" cy="2403475"/>
          </a:xfrm>
          <a:prstGeom prst="rect">
            <a:avLst/>
          </a:prstGeom>
          <a:noFill/>
          <a:ln w="9525">
            <a:noFill/>
            <a:miter lim="800000"/>
            <a:headEnd/>
            <a:tailEnd/>
          </a:ln>
        </p:spPr>
      </p:pic>
      <p:graphicFrame>
        <p:nvGraphicFramePr>
          <p:cNvPr id="56322" name="Object 25"/>
          <p:cNvGraphicFramePr>
            <a:graphicFrameLocks noChangeAspect="1"/>
          </p:cNvGraphicFramePr>
          <p:nvPr>
            <p:extLst>
              <p:ext uri="{D42A27DB-BD31-4B8C-83A1-F6EECF244321}">
                <p14:modId xmlns:p14="http://schemas.microsoft.com/office/powerpoint/2010/main" val="1886659128"/>
              </p:ext>
            </p:extLst>
          </p:nvPr>
        </p:nvGraphicFramePr>
        <p:xfrm>
          <a:off x="536506" y="972090"/>
          <a:ext cx="1930400" cy="609600"/>
        </p:xfrm>
        <a:graphic>
          <a:graphicData uri="http://schemas.openxmlformats.org/presentationml/2006/ole">
            <mc:AlternateContent xmlns:mc="http://schemas.openxmlformats.org/markup-compatibility/2006">
              <mc:Choice xmlns:v="urn:schemas-microsoft-com:vml" Requires="v">
                <p:oleObj spid="_x0000_s15394" name="Equation" r:id="rId5" imgW="965200" imgH="304800" progId="Equation.3">
                  <p:embed/>
                </p:oleObj>
              </mc:Choice>
              <mc:Fallback>
                <p:oleObj name="Equation" r:id="rId5" imgW="965200" imgH="304800" progId="Equation.3">
                  <p:embed/>
                  <p:pic>
                    <p:nvPicPr>
                      <p:cNvPr id="0" name=""/>
                      <p:cNvPicPr>
                        <a:picLocks noChangeAspect="1" noChangeArrowheads="1"/>
                      </p:cNvPicPr>
                      <p:nvPr/>
                    </p:nvPicPr>
                    <p:blipFill>
                      <a:blip r:embed="rId6"/>
                      <a:srcRect/>
                      <a:stretch>
                        <a:fillRect/>
                      </a:stretch>
                    </p:blipFill>
                    <p:spPr bwMode="auto">
                      <a:xfrm>
                        <a:off x="536506" y="972090"/>
                        <a:ext cx="19304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6323" name="Object 27"/>
          <p:cNvGraphicFramePr>
            <a:graphicFrameLocks noChangeAspect="1"/>
          </p:cNvGraphicFramePr>
          <p:nvPr>
            <p:extLst>
              <p:ext uri="{D42A27DB-BD31-4B8C-83A1-F6EECF244321}">
                <p14:modId xmlns:p14="http://schemas.microsoft.com/office/powerpoint/2010/main" val="3378053036"/>
              </p:ext>
            </p:extLst>
          </p:nvPr>
        </p:nvGraphicFramePr>
        <p:xfrm>
          <a:off x="5105238" y="1030012"/>
          <a:ext cx="406400" cy="330200"/>
        </p:xfrm>
        <a:graphic>
          <a:graphicData uri="http://schemas.openxmlformats.org/presentationml/2006/ole">
            <mc:AlternateContent xmlns:mc="http://schemas.openxmlformats.org/markup-compatibility/2006">
              <mc:Choice xmlns:v="urn:schemas-microsoft-com:vml" Requires="v">
                <p:oleObj spid="_x0000_s15395" name="Equation" r:id="rId7" imgW="203040" imgH="164880" progId="Equation.3">
                  <p:embed/>
                </p:oleObj>
              </mc:Choice>
              <mc:Fallback>
                <p:oleObj name="Equation" r:id="rId7" imgW="203040" imgH="164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238" y="1030012"/>
                        <a:ext cx="406400" cy="33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6324" name="Object 28"/>
          <p:cNvGraphicFramePr>
            <a:graphicFrameLocks noChangeAspect="1"/>
          </p:cNvGraphicFramePr>
          <p:nvPr>
            <p:extLst>
              <p:ext uri="{D42A27DB-BD31-4B8C-83A1-F6EECF244321}">
                <p14:modId xmlns:p14="http://schemas.microsoft.com/office/powerpoint/2010/main" val="3791203690"/>
              </p:ext>
            </p:extLst>
          </p:nvPr>
        </p:nvGraphicFramePr>
        <p:xfrm>
          <a:off x="5096478" y="4022471"/>
          <a:ext cx="2565400" cy="355600"/>
        </p:xfrm>
        <a:graphic>
          <a:graphicData uri="http://schemas.openxmlformats.org/presentationml/2006/ole">
            <mc:AlternateContent xmlns:mc="http://schemas.openxmlformats.org/markup-compatibility/2006">
              <mc:Choice xmlns:v="urn:schemas-microsoft-com:vml" Requires="v">
                <p:oleObj spid="_x0000_s15396" name="Equation" r:id="rId9" imgW="1282680" imgH="177480" progId="Equation.3">
                  <p:embed/>
                </p:oleObj>
              </mc:Choice>
              <mc:Fallback>
                <p:oleObj name="Equation" r:id="rId9" imgW="12826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6478" y="4022471"/>
                        <a:ext cx="2565400" cy="35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56327" name="Picture 29"/>
          <p:cNvPicPr>
            <a:picLocks noChangeArrowheads="1"/>
          </p:cNvPicPr>
          <p:nvPr/>
        </p:nvPicPr>
        <p:blipFill>
          <a:blip r:embed="rId11"/>
          <a:srcRect/>
          <a:stretch>
            <a:fillRect/>
          </a:stretch>
        </p:blipFill>
        <p:spPr bwMode="auto">
          <a:xfrm>
            <a:off x="5119688" y="1502610"/>
            <a:ext cx="3592512" cy="2403475"/>
          </a:xfrm>
          <a:prstGeom prst="rect">
            <a:avLst/>
          </a:prstGeom>
          <a:noFill/>
          <a:ln w="9525">
            <a:noFill/>
            <a:miter lim="800000"/>
            <a:headEnd/>
            <a:tailEnd/>
          </a:ln>
        </p:spPr>
      </p:pic>
      <p:pic>
        <p:nvPicPr>
          <p:cNvPr id="56328" name="Picture 30"/>
          <p:cNvPicPr>
            <a:picLocks noChangeAspect="1" noChangeArrowheads="1"/>
          </p:cNvPicPr>
          <p:nvPr/>
        </p:nvPicPr>
        <p:blipFill>
          <a:blip r:embed="rId12"/>
          <a:srcRect/>
          <a:stretch>
            <a:fillRect/>
          </a:stretch>
        </p:blipFill>
        <p:spPr bwMode="auto">
          <a:xfrm>
            <a:off x="5129213" y="4371613"/>
            <a:ext cx="3602037" cy="2401887"/>
          </a:xfrm>
          <a:prstGeom prst="rect">
            <a:avLst/>
          </a:prstGeom>
          <a:noFill/>
          <a:ln w="9525">
            <a:noFill/>
            <a:miter lim="800000"/>
            <a:headEnd/>
            <a:tailEnd/>
          </a:ln>
        </p:spPr>
      </p:pic>
      <p:sp>
        <p:nvSpPr>
          <p:cNvPr id="10" name="Rectangle 2"/>
          <p:cNvSpPr>
            <a:spLocks noGrp="1" noChangeArrowheads="1"/>
          </p:cNvSpPr>
          <p:nvPr>
            <p:ph type="title"/>
          </p:nvPr>
        </p:nvSpPr>
        <p:spPr>
          <a:xfrm>
            <a:off x="0" y="5072"/>
            <a:ext cx="7772400" cy="1143000"/>
          </a:xfrm>
        </p:spPr>
        <p:txBody>
          <a:bodyPr/>
          <a:lstStyle/>
          <a:p>
            <a:pPr algn="l" eaLnBrk="1" hangingPunct="1"/>
            <a:r>
              <a:rPr lang="en-US" dirty="0"/>
              <a:t>  Canny Edge Detector - NMS</a:t>
            </a:r>
          </a:p>
        </p:txBody>
      </p:sp>
      <p:graphicFrame>
        <p:nvGraphicFramePr>
          <p:cNvPr id="11" name="Object 2"/>
          <p:cNvGraphicFramePr>
            <a:graphicFrameLocks noChangeAspect="1"/>
          </p:cNvGraphicFramePr>
          <p:nvPr>
            <p:extLst>
              <p:ext uri="{D42A27DB-BD31-4B8C-83A1-F6EECF244321}">
                <p14:modId xmlns:p14="http://schemas.microsoft.com/office/powerpoint/2010/main" val="250333091"/>
              </p:ext>
            </p:extLst>
          </p:nvPr>
        </p:nvGraphicFramePr>
        <p:xfrm>
          <a:off x="575391" y="3917315"/>
          <a:ext cx="2692400" cy="482600"/>
        </p:xfrm>
        <a:graphic>
          <a:graphicData uri="http://schemas.openxmlformats.org/presentationml/2006/ole">
            <mc:AlternateContent xmlns:mc="http://schemas.openxmlformats.org/markup-compatibility/2006">
              <mc:Choice xmlns:v="urn:schemas-microsoft-com:vml" Requires="v">
                <p:oleObj spid="_x0000_s15397" name="Equation" r:id="rId13" imgW="1346200" imgH="241300" progId="Equation.3">
                  <p:embed/>
                </p:oleObj>
              </mc:Choice>
              <mc:Fallback>
                <p:oleObj name="Equation" r:id="rId13" imgW="1346200" imgH="241300" progId="Equation.3">
                  <p:embed/>
                  <p:pic>
                    <p:nvPicPr>
                      <p:cNvPr id="0" name=""/>
                      <p:cNvPicPr>
                        <a:picLocks noChangeAspect="1" noChangeArrowheads="1"/>
                      </p:cNvPicPr>
                      <p:nvPr/>
                    </p:nvPicPr>
                    <p:blipFill>
                      <a:blip r:embed="rId14"/>
                      <a:srcRect/>
                      <a:stretch>
                        <a:fillRect/>
                      </a:stretch>
                    </p:blipFill>
                    <p:spPr bwMode="auto">
                      <a:xfrm>
                        <a:off x="575391" y="3917315"/>
                        <a:ext cx="2692400" cy="48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12" name="Picture 10"/>
          <p:cNvPicPr>
            <a:picLocks noChangeArrowheads="1"/>
          </p:cNvPicPr>
          <p:nvPr/>
        </p:nvPicPr>
        <p:blipFill>
          <a:blip r:embed="rId15"/>
          <a:srcRect/>
          <a:stretch>
            <a:fillRect/>
          </a:stretch>
        </p:blipFill>
        <p:spPr bwMode="auto">
          <a:xfrm>
            <a:off x="532670" y="4339640"/>
            <a:ext cx="3592512" cy="2403475"/>
          </a:xfrm>
          <a:prstGeom prst="rect">
            <a:avLst/>
          </a:prstGeom>
          <a:noFill/>
          <a:ln w="9525">
            <a:noFill/>
            <a:miter lim="800000"/>
            <a:headEnd/>
            <a:tailEnd/>
          </a:ln>
        </p:spPr>
      </p:pic>
    </p:spTree>
    <p:extLst>
      <p:ext uri="{BB962C8B-B14F-4D97-AF65-F5344CB8AC3E}">
        <p14:creationId xmlns:p14="http://schemas.microsoft.com/office/powerpoint/2010/main" val="1471521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41367" y="5265557"/>
            <a:ext cx="7772400" cy="1143000"/>
          </a:xfrm>
        </p:spPr>
        <p:txBody>
          <a:bodyPr/>
          <a:lstStyle/>
          <a:p>
            <a:pPr eaLnBrk="1" hangingPunct="1"/>
            <a:r>
              <a:rPr lang="en-US" dirty="0"/>
              <a:t>Hysteresis </a:t>
            </a:r>
            <a:r>
              <a:rPr lang="en-US" dirty="0" err="1"/>
              <a:t>Thresholding</a:t>
            </a:r>
            <a:endParaRPr lang="en-US" dirty="0"/>
          </a:p>
        </p:txBody>
      </p:sp>
      <p:sp>
        <p:nvSpPr>
          <p:cNvPr id="4"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 - Hysteresis</a:t>
            </a:r>
          </a:p>
        </p:txBody>
      </p:sp>
      <p:cxnSp>
        <p:nvCxnSpPr>
          <p:cNvPr id="3" name="Straight Arrow Connector 2"/>
          <p:cNvCxnSpPr/>
          <p:nvPr/>
        </p:nvCxnSpPr>
        <p:spPr>
          <a:xfrm flipV="1">
            <a:off x="809295" y="2081049"/>
            <a:ext cx="0" cy="2900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472964" y="4682359"/>
            <a:ext cx="82453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2812" y="2711669"/>
            <a:ext cx="8240112" cy="0"/>
          </a:xfrm>
          <a:prstGeom prst="line">
            <a:avLst/>
          </a:prstGeom>
          <a:ln>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14853" y="3641834"/>
            <a:ext cx="8261133" cy="0"/>
          </a:xfrm>
          <a:prstGeom prst="line">
            <a:avLst/>
          </a:prstGeom>
          <a:ln>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1455681" y="1885551"/>
            <a:ext cx="4619296" cy="2418436"/>
          </a:xfrm>
          <a:custGeom>
            <a:avLst/>
            <a:gdLst>
              <a:gd name="connsiteX0" fmla="*/ 0 w 4619296"/>
              <a:gd name="connsiteY0" fmla="*/ 163967 h 2418436"/>
              <a:gd name="connsiteX1" fmla="*/ 15765 w 4619296"/>
              <a:gd name="connsiteY1" fmla="*/ 227029 h 2418436"/>
              <a:gd name="connsiteX2" fmla="*/ 63062 w 4619296"/>
              <a:gd name="connsiteY2" fmla="*/ 242795 h 2418436"/>
              <a:gd name="connsiteX3" fmla="*/ 94593 w 4619296"/>
              <a:gd name="connsiteY3" fmla="*/ 337388 h 2418436"/>
              <a:gd name="connsiteX4" fmla="*/ 126124 w 4619296"/>
              <a:gd name="connsiteY4" fmla="*/ 447746 h 2418436"/>
              <a:gd name="connsiteX5" fmla="*/ 141890 w 4619296"/>
              <a:gd name="connsiteY5" fmla="*/ 495043 h 2418436"/>
              <a:gd name="connsiteX6" fmla="*/ 189186 w 4619296"/>
              <a:gd name="connsiteY6" fmla="*/ 510808 h 2418436"/>
              <a:gd name="connsiteX7" fmla="*/ 268014 w 4619296"/>
              <a:gd name="connsiteY7" fmla="*/ 652698 h 2418436"/>
              <a:gd name="connsiteX8" fmla="*/ 315310 w 4619296"/>
              <a:gd name="connsiteY8" fmla="*/ 684229 h 2418436"/>
              <a:gd name="connsiteX9" fmla="*/ 378372 w 4619296"/>
              <a:gd name="connsiteY9" fmla="*/ 873415 h 2418436"/>
              <a:gd name="connsiteX10" fmla="*/ 409903 w 4619296"/>
              <a:gd name="connsiteY10" fmla="*/ 968008 h 2418436"/>
              <a:gd name="connsiteX11" fmla="*/ 441434 w 4619296"/>
              <a:gd name="connsiteY11" fmla="*/ 1109898 h 2418436"/>
              <a:gd name="connsiteX12" fmla="*/ 472965 w 4619296"/>
              <a:gd name="connsiteY12" fmla="*/ 1157195 h 2418436"/>
              <a:gd name="connsiteX13" fmla="*/ 520262 w 4619296"/>
              <a:gd name="connsiteY13" fmla="*/ 1172960 h 2418436"/>
              <a:gd name="connsiteX14" fmla="*/ 551793 w 4619296"/>
              <a:gd name="connsiteY14" fmla="*/ 1220257 h 2418436"/>
              <a:gd name="connsiteX15" fmla="*/ 662152 w 4619296"/>
              <a:gd name="connsiteY15" fmla="*/ 1251788 h 2418436"/>
              <a:gd name="connsiteX16" fmla="*/ 835572 w 4619296"/>
              <a:gd name="connsiteY16" fmla="*/ 1220257 h 2418436"/>
              <a:gd name="connsiteX17" fmla="*/ 882869 w 4619296"/>
              <a:gd name="connsiteY17" fmla="*/ 1172960 h 2418436"/>
              <a:gd name="connsiteX18" fmla="*/ 977462 w 4619296"/>
              <a:gd name="connsiteY18" fmla="*/ 1125664 h 2418436"/>
              <a:gd name="connsiteX19" fmla="*/ 1040524 w 4619296"/>
              <a:gd name="connsiteY19" fmla="*/ 999539 h 2418436"/>
              <a:gd name="connsiteX20" fmla="*/ 1150883 w 4619296"/>
              <a:gd name="connsiteY20" fmla="*/ 857650 h 2418436"/>
              <a:gd name="connsiteX21" fmla="*/ 1198179 w 4619296"/>
              <a:gd name="connsiteY21" fmla="*/ 826119 h 2418436"/>
              <a:gd name="connsiteX22" fmla="*/ 1261241 w 4619296"/>
              <a:gd name="connsiteY22" fmla="*/ 636932 h 2418436"/>
              <a:gd name="connsiteX23" fmla="*/ 1277007 w 4619296"/>
              <a:gd name="connsiteY23" fmla="*/ 589636 h 2418436"/>
              <a:gd name="connsiteX24" fmla="*/ 1308538 w 4619296"/>
              <a:gd name="connsiteY24" fmla="*/ 542339 h 2418436"/>
              <a:gd name="connsiteX25" fmla="*/ 1387365 w 4619296"/>
              <a:gd name="connsiteY25" fmla="*/ 431981 h 2418436"/>
              <a:gd name="connsiteX26" fmla="*/ 1497724 w 4619296"/>
              <a:gd name="connsiteY26" fmla="*/ 400450 h 2418436"/>
              <a:gd name="connsiteX27" fmla="*/ 1592317 w 4619296"/>
              <a:gd name="connsiteY27" fmla="*/ 368919 h 2418436"/>
              <a:gd name="connsiteX28" fmla="*/ 1639614 w 4619296"/>
              <a:gd name="connsiteY28" fmla="*/ 337388 h 2418436"/>
              <a:gd name="connsiteX29" fmla="*/ 1734207 w 4619296"/>
              <a:gd name="connsiteY29" fmla="*/ 305857 h 2418436"/>
              <a:gd name="connsiteX30" fmla="*/ 1844565 w 4619296"/>
              <a:gd name="connsiteY30" fmla="*/ 179732 h 2418436"/>
              <a:gd name="connsiteX31" fmla="*/ 1939158 w 4619296"/>
              <a:gd name="connsiteY31" fmla="*/ 116670 h 2418436"/>
              <a:gd name="connsiteX32" fmla="*/ 1954924 w 4619296"/>
              <a:gd name="connsiteY32" fmla="*/ 69374 h 2418436"/>
              <a:gd name="connsiteX33" fmla="*/ 2270234 w 4619296"/>
              <a:gd name="connsiteY33" fmla="*/ 37843 h 2418436"/>
              <a:gd name="connsiteX34" fmla="*/ 2317531 w 4619296"/>
              <a:gd name="connsiteY34" fmla="*/ 69374 h 2418436"/>
              <a:gd name="connsiteX35" fmla="*/ 2333296 w 4619296"/>
              <a:gd name="connsiteY35" fmla="*/ 116670 h 2418436"/>
              <a:gd name="connsiteX36" fmla="*/ 2380593 w 4619296"/>
              <a:gd name="connsiteY36" fmla="*/ 132436 h 2418436"/>
              <a:gd name="connsiteX37" fmla="*/ 2490952 w 4619296"/>
              <a:gd name="connsiteY37" fmla="*/ 195498 h 2418436"/>
              <a:gd name="connsiteX38" fmla="*/ 2538248 w 4619296"/>
              <a:gd name="connsiteY38" fmla="*/ 290091 h 2418436"/>
              <a:gd name="connsiteX39" fmla="*/ 2569779 w 4619296"/>
              <a:gd name="connsiteY39" fmla="*/ 353153 h 2418436"/>
              <a:gd name="connsiteX40" fmla="*/ 2617076 w 4619296"/>
              <a:gd name="connsiteY40" fmla="*/ 384684 h 2418436"/>
              <a:gd name="connsiteX41" fmla="*/ 2664372 w 4619296"/>
              <a:gd name="connsiteY41" fmla="*/ 526574 h 2418436"/>
              <a:gd name="connsiteX42" fmla="*/ 2680138 w 4619296"/>
              <a:gd name="connsiteY42" fmla="*/ 573870 h 2418436"/>
              <a:gd name="connsiteX43" fmla="*/ 2743200 w 4619296"/>
              <a:gd name="connsiteY43" fmla="*/ 668464 h 2418436"/>
              <a:gd name="connsiteX44" fmla="*/ 2774731 w 4619296"/>
              <a:gd name="connsiteY44" fmla="*/ 715760 h 2418436"/>
              <a:gd name="connsiteX45" fmla="*/ 2822027 w 4619296"/>
              <a:gd name="connsiteY45" fmla="*/ 826119 h 2418436"/>
              <a:gd name="connsiteX46" fmla="*/ 2869324 w 4619296"/>
              <a:gd name="connsiteY46" fmla="*/ 920712 h 2418436"/>
              <a:gd name="connsiteX47" fmla="*/ 2916621 w 4619296"/>
              <a:gd name="connsiteY47" fmla="*/ 1031070 h 2418436"/>
              <a:gd name="connsiteX48" fmla="*/ 3011214 w 4619296"/>
              <a:gd name="connsiteY48" fmla="*/ 1094132 h 2418436"/>
              <a:gd name="connsiteX49" fmla="*/ 3090041 w 4619296"/>
              <a:gd name="connsiteY49" fmla="*/ 1172960 h 2418436"/>
              <a:gd name="connsiteX50" fmla="*/ 3121572 w 4619296"/>
              <a:gd name="connsiteY50" fmla="*/ 1346381 h 2418436"/>
              <a:gd name="connsiteX51" fmla="*/ 3137338 w 4619296"/>
              <a:gd name="connsiteY51" fmla="*/ 1393677 h 2418436"/>
              <a:gd name="connsiteX52" fmla="*/ 3184634 w 4619296"/>
              <a:gd name="connsiteY52" fmla="*/ 1425208 h 2418436"/>
              <a:gd name="connsiteX53" fmla="*/ 3279227 w 4619296"/>
              <a:gd name="connsiteY53" fmla="*/ 1488270 h 2418436"/>
              <a:gd name="connsiteX54" fmla="*/ 3326524 w 4619296"/>
              <a:gd name="connsiteY54" fmla="*/ 1535567 h 2418436"/>
              <a:gd name="connsiteX55" fmla="*/ 3436883 w 4619296"/>
              <a:gd name="connsiteY55" fmla="*/ 1772050 h 2418436"/>
              <a:gd name="connsiteX56" fmla="*/ 3499945 w 4619296"/>
              <a:gd name="connsiteY56" fmla="*/ 1866643 h 2418436"/>
              <a:gd name="connsiteX57" fmla="*/ 3515710 w 4619296"/>
              <a:gd name="connsiteY57" fmla="*/ 1929705 h 2418436"/>
              <a:gd name="connsiteX58" fmla="*/ 3594538 w 4619296"/>
              <a:gd name="connsiteY58" fmla="*/ 2024298 h 2418436"/>
              <a:gd name="connsiteX59" fmla="*/ 3657600 w 4619296"/>
              <a:gd name="connsiteY59" fmla="*/ 2103126 h 2418436"/>
              <a:gd name="connsiteX60" fmla="*/ 3704896 w 4619296"/>
              <a:gd name="connsiteY60" fmla="*/ 2150422 h 2418436"/>
              <a:gd name="connsiteX61" fmla="*/ 3799490 w 4619296"/>
              <a:gd name="connsiteY61" fmla="*/ 2197719 h 2418436"/>
              <a:gd name="connsiteX62" fmla="*/ 3815255 w 4619296"/>
              <a:gd name="connsiteY62" fmla="*/ 2245015 h 2418436"/>
              <a:gd name="connsiteX63" fmla="*/ 3862552 w 4619296"/>
              <a:gd name="connsiteY63" fmla="*/ 2276546 h 2418436"/>
              <a:gd name="connsiteX64" fmla="*/ 3909848 w 4619296"/>
              <a:gd name="connsiteY64" fmla="*/ 2292312 h 2418436"/>
              <a:gd name="connsiteX65" fmla="*/ 4020207 w 4619296"/>
              <a:gd name="connsiteY65" fmla="*/ 2323843 h 2418436"/>
              <a:gd name="connsiteX66" fmla="*/ 4083269 w 4619296"/>
              <a:gd name="connsiteY66" fmla="*/ 2339608 h 2418436"/>
              <a:gd name="connsiteX67" fmla="*/ 4225158 w 4619296"/>
              <a:gd name="connsiteY67" fmla="*/ 2386905 h 2418436"/>
              <a:gd name="connsiteX68" fmla="*/ 4272455 w 4619296"/>
              <a:gd name="connsiteY68" fmla="*/ 2402670 h 2418436"/>
              <a:gd name="connsiteX69" fmla="*/ 4319752 w 4619296"/>
              <a:gd name="connsiteY69" fmla="*/ 2418436 h 2418436"/>
              <a:gd name="connsiteX70" fmla="*/ 4619296 w 4619296"/>
              <a:gd name="connsiteY70" fmla="*/ 2418436 h 241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619296" h="2418436">
                <a:moveTo>
                  <a:pt x="0" y="163967"/>
                </a:moveTo>
                <a:cubicBezTo>
                  <a:pt x="5255" y="184988"/>
                  <a:pt x="2229" y="210109"/>
                  <a:pt x="15765" y="227029"/>
                </a:cubicBezTo>
                <a:cubicBezTo>
                  <a:pt x="26146" y="240006"/>
                  <a:pt x="53403" y="229272"/>
                  <a:pt x="63062" y="242795"/>
                </a:cubicBezTo>
                <a:cubicBezTo>
                  <a:pt x="82380" y="269841"/>
                  <a:pt x="84083" y="305857"/>
                  <a:pt x="94593" y="337388"/>
                </a:cubicBezTo>
                <a:cubicBezTo>
                  <a:pt x="132394" y="450790"/>
                  <a:pt x="86530" y="309171"/>
                  <a:pt x="126124" y="447746"/>
                </a:cubicBezTo>
                <a:cubicBezTo>
                  <a:pt x="130690" y="463725"/>
                  <a:pt x="130139" y="483292"/>
                  <a:pt x="141890" y="495043"/>
                </a:cubicBezTo>
                <a:cubicBezTo>
                  <a:pt x="153641" y="506794"/>
                  <a:pt x="173421" y="505553"/>
                  <a:pt x="189186" y="510808"/>
                </a:cubicBezTo>
                <a:cubicBezTo>
                  <a:pt x="205615" y="560094"/>
                  <a:pt x="221549" y="621721"/>
                  <a:pt x="268014" y="652698"/>
                </a:cubicBezTo>
                <a:lnTo>
                  <a:pt x="315310" y="684229"/>
                </a:lnTo>
                <a:lnTo>
                  <a:pt x="378372" y="873415"/>
                </a:lnTo>
                <a:cubicBezTo>
                  <a:pt x="378373" y="873419"/>
                  <a:pt x="409902" y="968003"/>
                  <a:pt x="409903" y="968008"/>
                </a:cubicBezTo>
                <a:cubicBezTo>
                  <a:pt x="415957" y="1004333"/>
                  <a:pt x="422030" y="1071089"/>
                  <a:pt x="441434" y="1109898"/>
                </a:cubicBezTo>
                <a:cubicBezTo>
                  <a:pt x="449908" y="1126846"/>
                  <a:pt x="458169" y="1145358"/>
                  <a:pt x="472965" y="1157195"/>
                </a:cubicBezTo>
                <a:cubicBezTo>
                  <a:pt x="485942" y="1167576"/>
                  <a:pt x="504496" y="1167705"/>
                  <a:pt x="520262" y="1172960"/>
                </a:cubicBezTo>
                <a:cubicBezTo>
                  <a:pt x="530772" y="1188726"/>
                  <a:pt x="536997" y="1208420"/>
                  <a:pt x="551793" y="1220257"/>
                </a:cubicBezTo>
                <a:cubicBezTo>
                  <a:pt x="562071" y="1228480"/>
                  <a:pt x="658036" y="1250759"/>
                  <a:pt x="662152" y="1251788"/>
                </a:cubicBezTo>
                <a:cubicBezTo>
                  <a:pt x="667494" y="1251120"/>
                  <a:pt x="801923" y="1242689"/>
                  <a:pt x="835572" y="1220257"/>
                </a:cubicBezTo>
                <a:cubicBezTo>
                  <a:pt x="854123" y="1207889"/>
                  <a:pt x="865741" y="1187234"/>
                  <a:pt x="882869" y="1172960"/>
                </a:cubicBezTo>
                <a:cubicBezTo>
                  <a:pt x="923619" y="1139002"/>
                  <a:pt x="930059" y="1141464"/>
                  <a:pt x="977462" y="1125664"/>
                </a:cubicBezTo>
                <a:cubicBezTo>
                  <a:pt x="1081108" y="1022015"/>
                  <a:pt x="895591" y="1216938"/>
                  <a:pt x="1040524" y="999539"/>
                </a:cubicBezTo>
                <a:cubicBezTo>
                  <a:pt x="1084473" y="933615"/>
                  <a:pt x="1095311" y="903960"/>
                  <a:pt x="1150883" y="857650"/>
                </a:cubicBezTo>
                <a:cubicBezTo>
                  <a:pt x="1165439" y="845520"/>
                  <a:pt x="1182414" y="836629"/>
                  <a:pt x="1198179" y="826119"/>
                </a:cubicBezTo>
                <a:lnTo>
                  <a:pt x="1261241" y="636932"/>
                </a:lnTo>
                <a:cubicBezTo>
                  <a:pt x="1266496" y="621167"/>
                  <a:pt x="1267789" y="603463"/>
                  <a:pt x="1277007" y="589636"/>
                </a:cubicBezTo>
                <a:cubicBezTo>
                  <a:pt x="1287517" y="573870"/>
                  <a:pt x="1299137" y="558790"/>
                  <a:pt x="1308538" y="542339"/>
                </a:cubicBezTo>
                <a:cubicBezTo>
                  <a:pt x="1338887" y="489228"/>
                  <a:pt x="1334031" y="467537"/>
                  <a:pt x="1387365" y="431981"/>
                </a:cubicBezTo>
                <a:cubicBezTo>
                  <a:pt x="1401818" y="422346"/>
                  <a:pt x="1488164" y="403318"/>
                  <a:pt x="1497724" y="400450"/>
                </a:cubicBezTo>
                <a:cubicBezTo>
                  <a:pt x="1529559" y="390900"/>
                  <a:pt x="1592317" y="368919"/>
                  <a:pt x="1592317" y="368919"/>
                </a:cubicBezTo>
                <a:cubicBezTo>
                  <a:pt x="1608083" y="358409"/>
                  <a:pt x="1622299" y="345083"/>
                  <a:pt x="1639614" y="337388"/>
                </a:cubicBezTo>
                <a:cubicBezTo>
                  <a:pt x="1669986" y="323889"/>
                  <a:pt x="1734207" y="305857"/>
                  <a:pt x="1734207" y="305857"/>
                </a:cubicBezTo>
                <a:cubicBezTo>
                  <a:pt x="1767540" y="255858"/>
                  <a:pt x="1789231" y="216622"/>
                  <a:pt x="1844565" y="179732"/>
                </a:cubicBezTo>
                <a:lnTo>
                  <a:pt x="1939158" y="116670"/>
                </a:lnTo>
                <a:cubicBezTo>
                  <a:pt x="1944413" y="100905"/>
                  <a:pt x="1947492" y="84238"/>
                  <a:pt x="1954924" y="69374"/>
                </a:cubicBezTo>
                <a:cubicBezTo>
                  <a:pt x="2018555" y="-57887"/>
                  <a:pt x="2069791" y="26707"/>
                  <a:pt x="2270234" y="37843"/>
                </a:cubicBezTo>
                <a:cubicBezTo>
                  <a:pt x="2286000" y="48353"/>
                  <a:pt x="2305694" y="54578"/>
                  <a:pt x="2317531" y="69374"/>
                </a:cubicBezTo>
                <a:cubicBezTo>
                  <a:pt x="2327912" y="82351"/>
                  <a:pt x="2321545" y="104919"/>
                  <a:pt x="2333296" y="116670"/>
                </a:cubicBezTo>
                <a:cubicBezTo>
                  <a:pt x="2345047" y="128421"/>
                  <a:pt x="2365318" y="125890"/>
                  <a:pt x="2380593" y="132436"/>
                </a:cubicBezTo>
                <a:cubicBezTo>
                  <a:pt x="2436600" y="156439"/>
                  <a:pt x="2443452" y="163832"/>
                  <a:pt x="2490952" y="195498"/>
                </a:cubicBezTo>
                <a:cubicBezTo>
                  <a:pt x="2519856" y="282214"/>
                  <a:pt x="2489349" y="204519"/>
                  <a:pt x="2538248" y="290091"/>
                </a:cubicBezTo>
                <a:cubicBezTo>
                  <a:pt x="2549908" y="310496"/>
                  <a:pt x="2554733" y="335098"/>
                  <a:pt x="2569779" y="353153"/>
                </a:cubicBezTo>
                <a:cubicBezTo>
                  <a:pt x="2581909" y="367709"/>
                  <a:pt x="2601310" y="374174"/>
                  <a:pt x="2617076" y="384684"/>
                </a:cubicBezTo>
                <a:lnTo>
                  <a:pt x="2664372" y="526574"/>
                </a:lnTo>
                <a:cubicBezTo>
                  <a:pt x="2669627" y="542339"/>
                  <a:pt x="2670920" y="560043"/>
                  <a:pt x="2680138" y="573870"/>
                </a:cubicBezTo>
                <a:lnTo>
                  <a:pt x="2743200" y="668464"/>
                </a:lnTo>
                <a:lnTo>
                  <a:pt x="2774731" y="715760"/>
                </a:lnTo>
                <a:cubicBezTo>
                  <a:pt x="2807540" y="846999"/>
                  <a:pt x="2767591" y="717249"/>
                  <a:pt x="2822027" y="826119"/>
                </a:cubicBezTo>
                <a:cubicBezTo>
                  <a:pt x="2887300" y="956663"/>
                  <a:pt x="2778960" y="785164"/>
                  <a:pt x="2869324" y="920712"/>
                </a:cubicBezTo>
                <a:cubicBezTo>
                  <a:pt x="2879725" y="962315"/>
                  <a:pt x="2881781" y="1000585"/>
                  <a:pt x="2916621" y="1031070"/>
                </a:cubicBezTo>
                <a:cubicBezTo>
                  <a:pt x="2945140" y="1056024"/>
                  <a:pt x="2984418" y="1067336"/>
                  <a:pt x="3011214" y="1094132"/>
                </a:cubicBezTo>
                <a:lnTo>
                  <a:pt x="3090041" y="1172960"/>
                </a:lnTo>
                <a:cubicBezTo>
                  <a:pt x="3097066" y="1215111"/>
                  <a:pt x="3110558" y="1302326"/>
                  <a:pt x="3121572" y="1346381"/>
                </a:cubicBezTo>
                <a:cubicBezTo>
                  <a:pt x="3125603" y="1362503"/>
                  <a:pt x="3126957" y="1380700"/>
                  <a:pt x="3137338" y="1393677"/>
                </a:cubicBezTo>
                <a:cubicBezTo>
                  <a:pt x="3149175" y="1408473"/>
                  <a:pt x="3170078" y="1413078"/>
                  <a:pt x="3184634" y="1425208"/>
                </a:cubicBezTo>
                <a:cubicBezTo>
                  <a:pt x="3263363" y="1490816"/>
                  <a:pt x="3196110" y="1460565"/>
                  <a:pt x="3279227" y="1488270"/>
                </a:cubicBezTo>
                <a:cubicBezTo>
                  <a:pt x="3294993" y="1504036"/>
                  <a:pt x="3315953" y="1515936"/>
                  <a:pt x="3326524" y="1535567"/>
                </a:cubicBezTo>
                <a:cubicBezTo>
                  <a:pt x="3521416" y="1897509"/>
                  <a:pt x="3295255" y="1549492"/>
                  <a:pt x="3436883" y="1772050"/>
                </a:cubicBezTo>
                <a:cubicBezTo>
                  <a:pt x="3457228" y="1804021"/>
                  <a:pt x="3499945" y="1866643"/>
                  <a:pt x="3499945" y="1866643"/>
                </a:cubicBezTo>
                <a:cubicBezTo>
                  <a:pt x="3505200" y="1887664"/>
                  <a:pt x="3507175" y="1909789"/>
                  <a:pt x="3515710" y="1929705"/>
                </a:cubicBezTo>
                <a:cubicBezTo>
                  <a:pt x="3532171" y="1968115"/>
                  <a:pt x="3566129" y="1995889"/>
                  <a:pt x="3594538" y="2024298"/>
                </a:cubicBezTo>
                <a:cubicBezTo>
                  <a:pt x="3620418" y="2101942"/>
                  <a:pt x="3591774" y="2048271"/>
                  <a:pt x="3657600" y="2103126"/>
                </a:cubicBezTo>
                <a:cubicBezTo>
                  <a:pt x="3674728" y="2117399"/>
                  <a:pt x="3687768" y="2136149"/>
                  <a:pt x="3704896" y="2150422"/>
                </a:cubicBezTo>
                <a:cubicBezTo>
                  <a:pt x="3745645" y="2184379"/>
                  <a:pt x="3752088" y="2181918"/>
                  <a:pt x="3799490" y="2197719"/>
                </a:cubicBezTo>
                <a:cubicBezTo>
                  <a:pt x="3804745" y="2213484"/>
                  <a:pt x="3804874" y="2232038"/>
                  <a:pt x="3815255" y="2245015"/>
                </a:cubicBezTo>
                <a:cubicBezTo>
                  <a:pt x="3827092" y="2259811"/>
                  <a:pt x="3845605" y="2268072"/>
                  <a:pt x="3862552" y="2276546"/>
                </a:cubicBezTo>
                <a:cubicBezTo>
                  <a:pt x="3877416" y="2283978"/>
                  <a:pt x="3893931" y="2287537"/>
                  <a:pt x="3909848" y="2292312"/>
                </a:cubicBezTo>
                <a:cubicBezTo>
                  <a:pt x="3946493" y="2303306"/>
                  <a:pt x="3983297" y="2313777"/>
                  <a:pt x="4020207" y="2323843"/>
                </a:cubicBezTo>
                <a:cubicBezTo>
                  <a:pt x="4041111" y="2329544"/>
                  <a:pt x="4062515" y="2333382"/>
                  <a:pt x="4083269" y="2339608"/>
                </a:cubicBezTo>
                <a:cubicBezTo>
                  <a:pt x="4083336" y="2339628"/>
                  <a:pt x="4201477" y="2379011"/>
                  <a:pt x="4225158" y="2386905"/>
                </a:cubicBezTo>
                <a:lnTo>
                  <a:pt x="4272455" y="2402670"/>
                </a:lnTo>
                <a:cubicBezTo>
                  <a:pt x="4288221" y="2407925"/>
                  <a:pt x="4303133" y="2418436"/>
                  <a:pt x="4319752" y="2418436"/>
                </a:cubicBezTo>
                <a:lnTo>
                  <a:pt x="4619296" y="241843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1" name="TextBox 10"/>
          <p:cNvSpPr txBox="1"/>
          <p:nvPr/>
        </p:nvSpPr>
        <p:spPr>
          <a:xfrm>
            <a:off x="36784" y="3468412"/>
            <a:ext cx="523798" cy="369332"/>
          </a:xfrm>
          <a:prstGeom prst="rect">
            <a:avLst/>
          </a:prstGeom>
          <a:noFill/>
        </p:spPr>
        <p:txBody>
          <a:bodyPr wrap="none" rtlCol="0">
            <a:spAutoFit/>
          </a:bodyPr>
          <a:lstStyle/>
          <a:p>
            <a:r>
              <a:rPr lang="es-ES_tradnl"/>
              <a:t>low</a:t>
            </a:r>
            <a:endParaRPr lang="es-ES_tradnl" dirty="0"/>
          </a:p>
        </p:txBody>
      </p:sp>
      <p:sp>
        <p:nvSpPr>
          <p:cNvPr id="15" name="TextBox 14"/>
          <p:cNvSpPr txBox="1"/>
          <p:nvPr/>
        </p:nvSpPr>
        <p:spPr>
          <a:xfrm>
            <a:off x="0" y="2564515"/>
            <a:ext cx="590226" cy="369332"/>
          </a:xfrm>
          <a:prstGeom prst="rect">
            <a:avLst/>
          </a:prstGeom>
          <a:noFill/>
        </p:spPr>
        <p:txBody>
          <a:bodyPr wrap="none" rtlCol="0">
            <a:spAutoFit/>
          </a:bodyPr>
          <a:lstStyle/>
          <a:p>
            <a:r>
              <a:rPr lang="es-ES_tradnl" dirty="0" err="1"/>
              <a:t>high</a:t>
            </a:r>
            <a:endParaRPr lang="es-ES_tradnl" dirty="0"/>
          </a:p>
        </p:txBody>
      </p:sp>
      <p:sp>
        <p:nvSpPr>
          <p:cNvPr id="16" name="Freeform 15"/>
          <p:cNvSpPr/>
          <p:nvPr/>
        </p:nvSpPr>
        <p:spPr>
          <a:xfrm>
            <a:off x="6038193" y="3121571"/>
            <a:ext cx="2538248" cy="1182658"/>
          </a:xfrm>
          <a:custGeom>
            <a:avLst/>
            <a:gdLst>
              <a:gd name="connsiteX0" fmla="*/ 0 w 2538248"/>
              <a:gd name="connsiteY0" fmla="*/ 1166648 h 1182658"/>
              <a:gd name="connsiteX1" fmla="*/ 63062 w 2538248"/>
              <a:gd name="connsiteY1" fmla="*/ 1182414 h 1182658"/>
              <a:gd name="connsiteX2" fmla="*/ 157655 w 2538248"/>
              <a:gd name="connsiteY2" fmla="*/ 1150883 h 1182658"/>
              <a:gd name="connsiteX3" fmla="*/ 315310 w 2538248"/>
              <a:gd name="connsiteY3" fmla="*/ 1135117 h 1182658"/>
              <a:gd name="connsiteX4" fmla="*/ 409904 w 2538248"/>
              <a:gd name="connsiteY4" fmla="*/ 1103586 h 1182658"/>
              <a:gd name="connsiteX5" fmla="*/ 457200 w 2538248"/>
              <a:gd name="connsiteY5" fmla="*/ 1087821 h 1182658"/>
              <a:gd name="connsiteX6" fmla="*/ 504497 w 2538248"/>
              <a:gd name="connsiteY6" fmla="*/ 1056290 h 1182658"/>
              <a:gd name="connsiteX7" fmla="*/ 567559 w 2538248"/>
              <a:gd name="connsiteY7" fmla="*/ 961697 h 1182658"/>
              <a:gd name="connsiteX8" fmla="*/ 583324 w 2538248"/>
              <a:gd name="connsiteY8" fmla="*/ 882869 h 1182658"/>
              <a:gd name="connsiteX9" fmla="*/ 646386 w 2538248"/>
              <a:gd name="connsiteY9" fmla="*/ 788276 h 1182658"/>
              <a:gd name="connsiteX10" fmla="*/ 725214 w 2538248"/>
              <a:gd name="connsiteY10" fmla="*/ 677917 h 1182658"/>
              <a:gd name="connsiteX11" fmla="*/ 819807 w 2538248"/>
              <a:gd name="connsiteY11" fmla="*/ 614855 h 1182658"/>
              <a:gd name="connsiteX12" fmla="*/ 961697 w 2538248"/>
              <a:gd name="connsiteY12" fmla="*/ 488731 h 1182658"/>
              <a:gd name="connsiteX13" fmla="*/ 1040524 w 2538248"/>
              <a:gd name="connsiteY13" fmla="*/ 346841 h 1182658"/>
              <a:gd name="connsiteX14" fmla="*/ 1119352 w 2538248"/>
              <a:gd name="connsiteY14" fmla="*/ 204952 h 1182658"/>
              <a:gd name="connsiteX15" fmla="*/ 1150883 w 2538248"/>
              <a:gd name="connsiteY15" fmla="*/ 157655 h 1182658"/>
              <a:gd name="connsiteX16" fmla="*/ 1245476 w 2538248"/>
              <a:gd name="connsiteY16" fmla="*/ 94593 h 1182658"/>
              <a:gd name="connsiteX17" fmla="*/ 1292773 w 2538248"/>
              <a:gd name="connsiteY17" fmla="*/ 63062 h 1182658"/>
              <a:gd name="connsiteX18" fmla="*/ 1403131 w 2538248"/>
              <a:gd name="connsiteY18" fmla="*/ 31531 h 1182658"/>
              <a:gd name="connsiteX19" fmla="*/ 1497724 w 2538248"/>
              <a:gd name="connsiteY19" fmla="*/ 0 h 1182658"/>
              <a:gd name="connsiteX20" fmla="*/ 1655379 w 2538248"/>
              <a:gd name="connsiteY20" fmla="*/ 15765 h 1182658"/>
              <a:gd name="connsiteX21" fmla="*/ 1749973 w 2538248"/>
              <a:gd name="connsiteY21" fmla="*/ 47297 h 1182658"/>
              <a:gd name="connsiteX22" fmla="*/ 1876097 w 2538248"/>
              <a:gd name="connsiteY22" fmla="*/ 78828 h 1182658"/>
              <a:gd name="connsiteX23" fmla="*/ 2017986 w 2538248"/>
              <a:gd name="connsiteY23" fmla="*/ 157655 h 1182658"/>
              <a:gd name="connsiteX24" fmla="*/ 2049517 w 2538248"/>
              <a:gd name="connsiteY24" fmla="*/ 204952 h 1182658"/>
              <a:gd name="connsiteX25" fmla="*/ 2096814 w 2538248"/>
              <a:gd name="connsiteY25" fmla="*/ 236483 h 1182658"/>
              <a:gd name="connsiteX26" fmla="*/ 2159876 w 2538248"/>
              <a:gd name="connsiteY26" fmla="*/ 331076 h 1182658"/>
              <a:gd name="connsiteX27" fmla="*/ 2191407 w 2538248"/>
              <a:gd name="connsiteY27" fmla="*/ 378372 h 1182658"/>
              <a:gd name="connsiteX28" fmla="*/ 2238704 w 2538248"/>
              <a:gd name="connsiteY28" fmla="*/ 472965 h 1182658"/>
              <a:gd name="connsiteX29" fmla="*/ 2301766 w 2538248"/>
              <a:gd name="connsiteY29" fmla="*/ 488731 h 1182658"/>
              <a:gd name="connsiteX30" fmla="*/ 2412124 w 2538248"/>
              <a:gd name="connsiteY30" fmla="*/ 599090 h 1182658"/>
              <a:gd name="connsiteX31" fmla="*/ 2475186 w 2538248"/>
              <a:gd name="connsiteY31" fmla="*/ 677917 h 1182658"/>
              <a:gd name="connsiteX32" fmla="*/ 2538248 w 2538248"/>
              <a:gd name="connsiteY32" fmla="*/ 740979 h 118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38248" h="1182658">
                <a:moveTo>
                  <a:pt x="0" y="1166648"/>
                </a:moveTo>
                <a:cubicBezTo>
                  <a:pt x="21021" y="1171903"/>
                  <a:pt x="41502" y="1184570"/>
                  <a:pt x="63062" y="1182414"/>
                </a:cubicBezTo>
                <a:cubicBezTo>
                  <a:pt x="96134" y="1179107"/>
                  <a:pt x="124583" y="1154190"/>
                  <a:pt x="157655" y="1150883"/>
                </a:cubicBezTo>
                <a:lnTo>
                  <a:pt x="315310" y="1135117"/>
                </a:lnTo>
                <a:lnTo>
                  <a:pt x="409904" y="1103586"/>
                </a:lnTo>
                <a:lnTo>
                  <a:pt x="457200" y="1087821"/>
                </a:lnTo>
                <a:cubicBezTo>
                  <a:pt x="472966" y="1077311"/>
                  <a:pt x="492020" y="1070550"/>
                  <a:pt x="504497" y="1056290"/>
                </a:cubicBezTo>
                <a:cubicBezTo>
                  <a:pt x="529451" y="1027771"/>
                  <a:pt x="567559" y="961697"/>
                  <a:pt x="567559" y="961697"/>
                </a:cubicBezTo>
                <a:cubicBezTo>
                  <a:pt x="572814" y="935421"/>
                  <a:pt x="572236" y="907264"/>
                  <a:pt x="583324" y="882869"/>
                </a:cubicBezTo>
                <a:cubicBezTo>
                  <a:pt x="599005" y="848370"/>
                  <a:pt x="625365" y="819807"/>
                  <a:pt x="646386" y="788276"/>
                </a:cubicBezTo>
                <a:cubicBezTo>
                  <a:pt x="661727" y="765264"/>
                  <a:pt x="709211" y="692141"/>
                  <a:pt x="725214" y="677917"/>
                </a:cubicBezTo>
                <a:cubicBezTo>
                  <a:pt x="753538" y="652741"/>
                  <a:pt x="793011" y="641651"/>
                  <a:pt x="819807" y="614855"/>
                </a:cubicBezTo>
                <a:cubicBezTo>
                  <a:pt x="927798" y="506864"/>
                  <a:pt x="877297" y="544997"/>
                  <a:pt x="961697" y="488731"/>
                </a:cubicBezTo>
                <a:cubicBezTo>
                  <a:pt x="1000279" y="372986"/>
                  <a:pt x="969726" y="417640"/>
                  <a:pt x="1040524" y="346841"/>
                </a:cubicBezTo>
                <a:cubicBezTo>
                  <a:pt x="1068274" y="263594"/>
                  <a:pt x="1047072" y="313373"/>
                  <a:pt x="1119352" y="204952"/>
                </a:cubicBezTo>
                <a:cubicBezTo>
                  <a:pt x="1129862" y="189186"/>
                  <a:pt x="1135117" y="168165"/>
                  <a:pt x="1150883" y="157655"/>
                </a:cubicBezTo>
                <a:lnTo>
                  <a:pt x="1245476" y="94593"/>
                </a:lnTo>
                <a:cubicBezTo>
                  <a:pt x="1261242" y="84083"/>
                  <a:pt x="1274797" y="69054"/>
                  <a:pt x="1292773" y="63062"/>
                </a:cubicBezTo>
                <a:cubicBezTo>
                  <a:pt x="1451740" y="10074"/>
                  <a:pt x="1205146" y="90927"/>
                  <a:pt x="1403131" y="31531"/>
                </a:cubicBezTo>
                <a:cubicBezTo>
                  <a:pt x="1434966" y="21980"/>
                  <a:pt x="1497724" y="0"/>
                  <a:pt x="1497724" y="0"/>
                </a:cubicBezTo>
                <a:cubicBezTo>
                  <a:pt x="1550276" y="5255"/>
                  <a:pt x="1603470" y="6032"/>
                  <a:pt x="1655379" y="15765"/>
                </a:cubicBezTo>
                <a:cubicBezTo>
                  <a:pt x="1688047" y="21890"/>
                  <a:pt x="1717381" y="40779"/>
                  <a:pt x="1749973" y="47297"/>
                </a:cubicBezTo>
                <a:cubicBezTo>
                  <a:pt x="1771817" y="51666"/>
                  <a:pt x="1848826" y="63677"/>
                  <a:pt x="1876097" y="78828"/>
                </a:cubicBezTo>
                <a:cubicBezTo>
                  <a:pt x="2038724" y="169177"/>
                  <a:pt x="1910968" y="121983"/>
                  <a:pt x="2017986" y="157655"/>
                </a:cubicBezTo>
                <a:cubicBezTo>
                  <a:pt x="2028496" y="173421"/>
                  <a:pt x="2036119" y="191554"/>
                  <a:pt x="2049517" y="204952"/>
                </a:cubicBezTo>
                <a:cubicBezTo>
                  <a:pt x="2062915" y="218350"/>
                  <a:pt x="2084337" y="222223"/>
                  <a:pt x="2096814" y="236483"/>
                </a:cubicBezTo>
                <a:cubicBezTo>
                  <a:pt x="2121768" y="265002"/>
                  <a:pt x="2138855" y="299545"/>
                  <a:pt x="2159876" y="331076"/>
                </a:cubicBezTo>
                <a:cubicBezTo>
                  <a:pt x="2170386" y="346841"/>
                  <a:pt x="2185415" y="360397"/>
                  <a:pt x="2191407" y="378372"/>
                </a:cubicBezTo>
                <a:cubicBezTo>
                  <a:pt x="2200400" y="405352"/>
                  <a:pt x="2212508" y="455501"/>
                  <a:pt x="2238704" y="472965"/>
                </a:cubicBezTo>
                <a:cubicBezTo>
                  <a:pt x="2256733" y="484984"/>
                  <a:pt x="2280745" y="483476"/>
                  <a:pt x="2301766" y="488731"/>
                </a:cubicBezTo>
                <a:cubicBezTo>
                  <a:pt x="2374046" y="597151"/>
                  <a:pt x="2328877" y="571340"/>
                  <a:pt x="2412124" y="599090"/>
                </a:cubicBezTo>
                <a:cubicBezTo>
                  <a:pt x="2442818" y="691167"/>
                  <a:pt x="2403875" y="606605"/>
                  <a:pt x="2475186" y="677917"/>
                </a:cubicBezTo>
                <a:cubicBezTo>
                  <a:pt x="2551282" y="754014"/>
                  <a:pt x="2466174" y="704943"/>
                  <a:pt x="2538248" y="740979"/>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1" name="TextBox 20"/>
          <p:cNvSpPr txBox="1"/>
          <p:nvPr/>
        </p:nvSpPr>
        <p:spPr>
          <a:xfrm>
            <a:off x="1077310" y="1450419"/>
            <a:ext cx="1162498" cy="369332"/>
          </a:xfrm>
          <a:prstGeom prst="rect">
            <a:avLst/>
          </a:prstGeom>
          <a:noFill/>
        </p:spPr>
        <p:txBody>
          <a:bodyPr wrap="none" rtlCol="0">
            <a:spAutoFit/>
          </a:bodyPr>
          <a:lstStyle/>
          <a:p>
            <a:r>
              <a:rPr lang="es-ES_tradnl" dirty="0"/>
              <a:t>GRADIENT</a:t>
            </a:r>
          </a:p>
        </p:txBody>
      </p:sp>
    </p:spTree>
    <p:extLst>
      <p:ext uri="{BB962C8B-B14F-4D97-AF65-F5344CB8AC3E}">
        <p14:creationId xmlns:p14="http://schemas.microsoft.com/office/powerpoint/2010/main" val="138303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051"/>
          <p:cNvSpPr>
            <a:spLocks noGrp="1" noChangeArrowheads="1"/>
          </p:cNvSpPr>
          <p:nvPr>
            <p:ph type="body" idx="1"/>
          </p:nvPr>
        </p:nvSpPr>
        <p:spPr/>
        <p:txBody>
          <a:bodyPr/>
          <a:lstStyle/>
          <a:p>
            <a:pPr eaLnBrk="1" hangingPunct="1"/>
            <a:r>
              <a:rPr lang="en-US" sz="2800"/>
              <a:t>If the gradient at a pixel is above ‘High’, declare it an ‘edge pixel’</a:t>
            </a:r>
          </a:p>
          <a:p>
            <a:pPr eaLnBrk="1" hangingPunct="1"/>
            <a:r>
              <a:rPr lang="en-US" sz="2800"/>
              <a:t>If the gradient at a pixel is below ‘Low’, declare it a ‘non-edge-pixel’</a:t>
            </a:r>
          </a:p>
          <a:p>
            <a:pPr eaLnBrk="1" hangingPunct="1"/>
            <a:r>
              <a:rPr lang="en-US" sz="2800"/>
              <a:t>If the gradient at a pixel is between ‘Low’ and ‘High’ then declare it an ‘edge pixel’ if and only if it is connected to an ‘edge pixel’ directly or via pixels between ‘Low’ and ‘ High’</a:t>
            </a:r>
          </a:p>
        </p:txBody>
      </p:sp>
      <p:sp>
        <p:nvSpPr>
          <p:cNvPr id="5"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 - Hysteresis</a:t>
            </a:r>
          </a:p>
        </p:txBody>
      </p:sp>
    </p:spTree>
    <p:extLst>
      <p:ext uri="{BB962C8B-B14F-4D97-AF65-F5344CB8AC3E}">
        <p14:creationId xmlns:p14="http://schemas.microsoft.com/office/powerpoint/2010/main" val="289200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41367" y="5265557"/>
            <a:ext cx="7772400" cy="1143000"/>
          </a:xfrm>
        </p:spPr>
        <p:txBody>
          <a:bodyPr/>
          <a:lstStyle/>
          <a:p>
            <a:pPr eaLnBrk="1" hangingPunct="1"/>
            <a:r>
              <a:rPr lang="en-US" dirty="0"/>
              <a:t>Hysteresis </a:t>
            </a:r>
            <a:r>
              <a:rPr lang="en-US" dirty="0" err="1"/>
              <a:t>Thresholding</a:t>
            </a:r>
            <a:endParaRPr lang="en-US" dirty="0"/>
          </a:p>
        </p:txBody>
      </p:sp>
      <p:sp>
        <p:nvSpPr>
          <p:cNvPr id="4"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 - Hysteresis</a:t>
            </a:r>
          </a:p>
        </p:txBody>
      </p:sp>
      <p:cxnSp>
        <p:nvCxnSpPr>
          <p:cNvPr id="3" name="Straight Arrow Connector 2"/>
          <p:cNvCxnSpPr/>
          <p:nvPr/>
        </p:nvCxnSpPr>
        <p:spPr>
          <a:xfrm flipV="1">
            <a:off x="809295" y="2081049"/>
            <a:ext cx="0" cy="2900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472964" y="4682359"/>
            <a:ext cx="82453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2812" y="2711669"/>
            <a:ext cx="8240112" cy="0"/>
          </a:xfrm>
          <a:prstGeom prst="line">
            <a:avLst/>
          </a:prstGeom>
          <a:ln>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14853" y="3641834"/>
            <a:ext cx="8261133" cy="0"/>
          </a:xfrm>
          <a:prstGeom prst="line">
            <a:avLst/>
          </a:prstGeom>
          <a:ln>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1455681" y="1885551"/>
            <a:ext cx="4619296" cy="2418436"/>
          </a:xfrm>
          <a:custGeom>
            <a:avLst/>
            <a:gdLst>
              <a:gd name="connsiteX0" fmla="*/ 0 w 4619296"/>
              <a:gd name="connsiteY0" fmla="*/ 163967 h 2418436"/>
              <a:gd name="connsiteX1" fmla="*/ 15765 w 4619296"/>
              <a:gd name="connsiteY1" fmla="*/ 227029 h 2418436"/>
              <a:gd name="connsiteX2" fmla="*/ 63062 w 4619296"/>
              <a:gd name="connsiteY2" fmla="*/ 242795 h 2418436"/>
              <a:gd name="connsiteX3" fmla="*/ 94593 w 4619296"/>
              <a:gd name="connsiteY3" fmla="*/ 337388 h 2418436"/>
              <a:gd name="connsiteX4" fmla="*/ 126124 w 4619296"/>
              <a:gd name="connsiteY4" fmla="*/ 447746 h 2418436"/>
              <a:gd name="connsiteX5" fmla="*/ 141890 w 4619296"/>
              <a:gd name="connsiteY5" fmla="*/ 495043 h 2418436"/>
              <a:gd name="connsiteX6" fmla="*/ 189186 w 4619296"/>
              <a:gd name="connsiteY6" fmla="*/ 510808 h 2418436"/>
              <a:gd name="connsiteX7" fmla="*/ 268014 w 4619296"/>
              <a:gd name="connsiteY7" fmla="*/ 652698 h 2418436"/>
              <a:gd name="connsiteX8" fmla="*/ 315310 w 4619296"/>
              <a:gd name="connsiteY8" fmla="*/ 684229 h 2418436"/>
              <a:gd name="connsiteX9" fmla="*/ 378372 w 4619296"/>
              <a:gd name="connsiteY9" fmla="*/ 873415 h 2418436"/>
              <a:gd name="connsiteX10" fmla="*/ 409903 w 4619296"/>
              <a:gd name="connsiteY10" fmla="*/ 968008 h 2418436"/>
              <a:gd name="connsiteX11" fmla="*/ 441434 w 4619296"/>
              <a:gd name="connsiteY11" fmla="*/ 1109898 h 2418436"/>
              <a:gd name="connsiteX12" fmla="*/ 472965 w 4619296"/>
              <a:gd name="connsiteY12" fmla="*/ 1157195 h 2418436"/>
              <a:gd name="connsiteX13" fmla="*/ 520262 w 4619296"/>
              <a:gd name="connsiteY13" fmla="*/ 1172960 h 2418436"/>
              <a:gd name="connsiteX14" fmla="*/ 551793 w 4619296"/>
              <a:gd name="connsiteY14" fmla="*/ 1220257 h 2418436"/>
              <a:gd name="connsiteX15" fmla="*/ 662152 w 4619296"/>
              <a:gd name="connsiteY15" fmla="*/ 1251788 h 2418436"/>
              <a:gd name="connsiteX16" fmla="*/ 835572 w 4619296"/>
              <a:gd name="connsiteY16" fmla="*/ 1220257 h 2418436"/>
              <a:gd name="connsiteX17" fmla="*/ 882869 w 4619296"/>
              <a:gd name="connsiteY17" fmla="*/ 1172960 h 2418436"/>
              <a:gd name="connsiteX18" fmla="*/ 977462 w 4619296"/>
              <a:gd name="connsiteY18" fmla="*/ 1125664 h 2418436"/>
              <a:gd name="connsiteX19" fmla="*/ 1040524 w 4619296"/>
              <a:gd name="connsiteY19" fmla="*/ 999539 h 2418436"/>
              <a:gd name="connsiteX20" fmla="*/ 1150883 w 4619296"/>
              <a:gd name="connsiteY20" fmla="*/ 857650 h 2418436"/>
              <a:gd name="connsiteX21" fmla="*/ 1198179 w 4619296"/>
              <a:gd name="connsiteY21" fmla="*/ 826119 h 2418436"/>
              <a:gd name="connsiteX22" fmla="*/ 1261241 w 4619296"/>
              <a:gd name="connsiteY22" fmla="*/ 636932 h 2418436"/>
              <a:gd name="connsiteX23" fmla="*/ 1277007 w 4619296"/>
              <a:gd name="connsiteY23" fmla="*/ 589636 h 2418436"/>
              <a:gd name="connsiteX24" fmla="*/ 1308538 w 4619296"/>
              <a:gd name="connsiteY24" fmla="*/ 542339 h 2418436"/>
              <a:gd name="connsiteX25" fmla="*/ 1387365 w 4619296"/>
              <a:gd name="connsiteY25" fmla="*/ 431981 h 2418436"/>
              <a:gd name="connsiteX26" fmla="*/ 1497724 w 4619296"/>
              <a:gd name="connsiteY26" fmla="*/ 400450 h 2418436"/>
              <a:gd name="connsiteX27" fmla="*/ 1592317 w 4619296"/>
              <a:gd name="connsiteY27" fmla="*/ 368919 h 2418436"/>
              <a:gd name="connsiteX28" fmla="*/ 1639614 w 4619296"/>
              <a:gd name="connsiteY28" fmla="*/ 337388 h 2418436"/>
              <a:gd name="connsiteX29" fmla="*/ 1734207 w 4619296"/>
              <a:gd name="connsiteY29" fmla="*/ 305857 h 2418436"/>
              <a:gd name="connsiteX30" fmla="*/ 1844565 w 4619296"/>
              <a:gd name="connsiteY30" fmla="*/ 179732 h 2418436"/>
              <a:gd name="connsiteX31" fmla="*/ 1939158 w 4619296"/>
              <a:gd name="connsiteY31" fmla="*/ 116670 h 2418436"/>
              <a:gd name="connsiteX32" fmla="*/ 1954924 w 4619296"/>
              <a:gd name="connsiteY32" fmla="*/ 69374 h 2418436"/>
              <a:gd name="connsiteX33" fmla="*/ 2270234 w 4619296"/>
              <a:gd name="connsiteY33" fmla="*/ 37843 h 2418436"/>
              <a:gd name="connsiteX34" fmla="*/ 2317531 w 4619296"/>
              <a:gd name="connsiteY34" fmla="*/ 69374 h 2418436"/>
              <a:gd name="connsiteX35" fmla="*/ 2333296 w 4619296"/>
              <a:gd name="connsiteY35" fmla="*/ 116670 h 2418436"/>
              <a:gd name="connsiteX36" fmla="*/ 2380593 w 4619296"/>
              <a:gd name="connsiteY36" fmla="*/ 132436 h 2418436"/>
              <a:gd name="connsiteX37" fmla="*/ 2490952 w 4619296"/>
              <a:gd name="connsiteY37" fmla="*/ 195498 h 2418436"/>
              <a:gd name="connsiteX38" fmla="*/ 2538248 w 4619296"/>
              <a:gd name="connsiteY38" fmla="*/ 290091 h 2418436"/>
              <a:gd name="connsiteX39" fmla="*/ 2569779 w 4619296"/>
              <a:gd name="connsiteY39" fmla="*/ 353153 h 2418436"/>
              <a:gd name="connsiteX40" fmla="*/ 2617076 w 4619296"/>
              <a:gd name="connsiteY40" fmla="*/ 384684 h 2418436"/>
              <a:gd name="connsiteX41" fmla="*/ 2664372 w 4619296"/>
              <a:gd name="connsiteY41" fmla="*/ 526574 h 2418436"/>
              <a:gd name="connsiteX42" fmla="*/ 2680138 w 4619296"/>
              <a:gd name="connsiteY42" fmla="*/ 573870 h 2418436"/>
              <a:gd name="connsiteX43" fmla="*/ 2743200 w 4619296"/>
              <a:gd name="connsiteY43" fmla="*/ 668464 h 2418436"/>
              <a:gd name="connsiteX44" fmla="*/ 2774731 w 4619296"/>
              <a:gd name="connsiteY44" fmla="*/ 715760 h 2418436"/>
              <a:gd name="connsiteX45" fmla="*/ 2822027 w 4619296"/>
              <a:gd name="connsiteY45" fmla="*/ 826119 h 2418436"/>
              <a:gd name="connsiteX46" fmla="*/ 2869324 w 4619296"/>
              <a:gd name="connsiteY46" fmla="*/ 920712 h 2418436"/>
              <a:gd name="connsiteX47" fmla="*/ 2916621 w 4619296"/>
              <a:gd name="connsiteY47" fmla="*/ 1031070 h 2418436"/>
              <a:gd name="connsiteX48" fmla="*/ 3011214 w 4619296"/>
              <a:gd name="connsiteY48" fmla="*/ 1094132 h 2418436"/>
              <a:gd name="connsiteX49" fmla="*/ 3090041 w 4619296"/>
              <a:gd name="connsiteY49" fmla="*/ 1172960 h 2418436"/>
              <a:gd name="connsiteX50" fmla="*/ 3121572 w 4619296"/>
              <a:gd name="connsiteY50" fmla="*/ 1346381 h 2418436"/>
              <a:gd name="connsiteX51" fmla="*/ 3137338 w 4619296"/>
              <a:gd name="connsiteY51" fmla="*/ 1393677 h 2418436"/>
              <a:gd name="connsiteX52" fmla="*/ 3184634 w 4619296"/>
              <a:gd name="connsiteY52" fmla="*/ 1425208 h 2418436"/>
              <a:gd name="connsiteX53" fmla="*/ 3279227 w 4619296"/>
              <a:gd name="connsiteY53" fmla="*/ 1488270 h 2418436"/>
              <a:gd name="connsiteX54" fmla="*/ 3326524 w 4619296"/>
              <a:gd name="connsiteY54" fmla="*/ 1535567 h 2418436"/>
              <a:gd name="connsiteX55" fmla="*/ 3436883 w 4619296"/>
              <a:gd name="connsiteY55" fmla="*/ 1772050 h 2418436"/>
              <a:gd name="connsiteX56" fmla="*/ 3499945 w 4619296"/>
              <a:gd name="connsiteY56" fmla="*/ 1866643 h 2418436"/>
              <a:gd name="connsiteX57" fmla="*/ 3515710 w 4619296"/>
              <a:gd name="connsiteY57" fmla="*/ 1929705 h 2418436"/>
              <a:gd name="connsiteX58" fmla="*/ 3594538 w 4619296"/>
              <a:gd name="connsiteY58" fmla="*/ 2024298 h 2418436"/>
              <a:gd name="connsiteX59" fmla="*/ 3657600 w 4619296"/>
              <a:gd name="connsiteY59" fmla="*/ 2103126 h 2418436"/>
              <a:gd name="connsiteX60" fmla="*/ 3704896 w 4619296"/>
              <a:gd name="connsiteY60" fmla="*/ 2150422 h 2418436"/>
              <a:gd name="connsiteX61" fmla="*/ 3799490 w 4619296"/>
              <a:gd name="connsiteY61" fmla="*/ 2197719 h 2418436"/>
              <a:gd name="connsiteX62" fmla="*/ 3815255 w 4619296"/>
              <a:gd name="connsiteY62" fmla="*/ 2245015 h 2418436"/>
              <a:gd name="connsiteX63" fmla="*/ 3862552 w 4619296"/>
              <a:gd name="connsiteY63" fmla="*/ 2276546 h 2418436"/>
              <a:gd name="connsiteX64" fmla="*/ 3909848 w 4619296"/>
              <a:gd name="connsiteY64" fmla="*/ 2292312 h 2418436"/>
              <a:gd name="connsiteX65" fmla="*/ 4020207 w 4619296"/>
              <a:gd name="connsiteY65" fmla="*/ 2323843 h 2418436"/>
              <a:gd name="connsiteX66" fmla="*/ 4083269 w 4619296"/>
              <a:gd name="connsiteY66" fmla="*/ 2339608 h 2418436"/>
              <a:gd name="connsiteX67" fmla="*/ 4225158 w 4619296"/>
              <a:gd name="connsiteY67" fmla="*/ 2386905 h 2418436"/>
              <a:gd name="connsiteX68" fmla="*/ 4272455 w 4619296"/>
              <a:gd name="connsiteY68" fmla="*/ 2402670 h 2418436"/>
              <a:gd name="connsiteX69" fmla="*/ 4319752 w 4619296"/>
              <a:gd name="connsiteY69" fmla="*/ 2418436 h 2418436"/>
              <a:gd name="connsiteX70" fmla="*/ 4619296 w 4619296"/>
              <a:gd name="connsiteY70" fmla="*/ 2418436 h 241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619296" h="2418436">
                <a:moveTo>
                  <a:pt x="0" y="163967"/>
                </a:moveTo>
                <a:cubicBezTo>
                  <a:pt x="5255" y="184988"/>
                  <a:pt x="2229" y="210109"/>
                  <a:pt x="15765" y="227029"/>
                </a:cubicBezTo>
                <a:cubicBezTo>
                  <a:pt x="26146" y="240006"/>
                  <a:pt x="53403" y="229272"/>
                  <a:pt x="63062" y="242795"/>
                </a:cubicBezTo>
                <a:cubicBezTo>
                  <a:pt x="82380" y="269841"/>
                  <a:pt x="84083" y="305857"/>
                  <a:pt x="94593" y="337388"/>
                </a:cubicBezTo>
                <a:cubicBezTo>
                  <a:pt x="132394" y="450790"/>
                  <a:pt x="86530" y="309171"/>
                  <a:pt x="126124" y="447746"/>
                </a:cubicBezTo>
                <a:cubicBezTo>
                  <a:pt x="130690" y="463725"/>
                  <a:pt x="130139" y="483292"/>
                  <a:pt x="141890" y="495043"/>
                </a:cubicBezTo>
                <a:cubicBezTo>
                  <a:pt x="153641" y="506794"/>
                  <a:pt x="173421" y="505553"/>
                  <a:pt x="189186" y="510808"/>
                </a:cubicBezTo>
                <a:cubicBezTo>
                  <a:pt x="205615" y="560094"/>
                  <a:pt x="221549" y="621721"/>
                  <a:pt x="268014" y="652698"/>
                </a:cubicBezTo>
                <a:lnTo>
                  <a:pt x="315310" y="684229"/>
                </a:lnTo>
                <a:lnTo>
                  <a:pt x="378372" y="873415"/>
                </a:lnTo>
                <a:cubicBezTo>
                  <a:pt x="378373" y="873419"/>
                  <a:pt x="409902" y="968003"/>
                  <a:pt x="409903" y="968008"/>
                </a:cubicBezTo>
                <a:cubicBezTo>
                  <a:pt x="415957" y="1004333"/>
                  <a:pt x="422030" y="1071089"/>
                  <a:pt x="441434" y="1109898"/>
                </a:cubicBezTo>
                <a:cubicBezTo>
                  <a:pt x="449908" y="1126846"/>
                  <a:pt x="458169" y="1145358"/>
                  <a:pt x="472965" y="1157195"/>
                </a:cubicBezTo>
                <a:cubicBezTo>
                  <a:pt x="485942" y="1167576"/>
                  <a:pt x="504496" y="1167705"/>
                  <a:pt x="520262" y="1172960"/>
                </a:cubicBezTo>
                <a:cubicBezTo>
                  <a:pt x="530772" y="1188726"/>
                  <a:pt x="536997" y="1208420"/>
                  <a:pt x="551793" y="1220257"/>
                </a:cubicBezTo>
                <a:cubicBezTo>
                  <a:pt x="562071" y="1228480"/>
                  <a:pt x="658036" y="1250759"/>
                  <a:pt x="662152" y="1251788"/>
                </a:cubicBezTo>
                <a:cubicBezTo>
                  <a:pt x="667494" y="1251120"/>
                  <a:pt x="801923" y="1242689"/>
                  <a:pt x="835572" y="1220257"/>
                </a:cubicBezTo>
                <a:cubicBezTo>
                  <a:pt x="854123" y="1207889"/>
                  <a:pt x="865741" y="1187234"/>
                  <a:pt x="882869" y="1172960"/>
                </a:cubicBezTo>
                <a:cubicBezTo>
                  <a:pt x="923619" y="1139002"/>
                  <a:pt x="930059" y="1141464"/>
                  <a:pt x="977462" y="1125664"/>
                </a:cubicBezTo>
                <a:cubicBezTo>
                  <a:pt x="1081108" y="1022015"/>
                  <a:pt x="895591" y="1216938"/>
                  <a:pt x="1040524" y="999539"/>
                </a:cubicBezTo>
                <a:cubicBezTo>
                  <a:pt x="1084473" y="933615"/>
                  <a:pt x="1095311" y="903960"/>
                  <a:pt x="1150883" y="857650"/>
                </a:cubicBezTo>
                <a:cubicBezTo>
                  <a:pt x="1165439" y="845520"/>
                  <a:pt x="1182414" y="836629"/>
                  <a:pt x="1198179" y="826119"/>
                </a:cubicBezTo>
                <a:lnTo>
                  <a:pt x="1261241" y="636932"/>
                </a:lnTo>
                <a:cubicBezTo>
                  <a:pt x="1266496" y="621167"/>
                  <a:pt x="1267789" y="603463"/>
                  <a:pt x="1277007" y="589636"/>
                </a:cubicBezTo>
                <a:cubicBezTo>
                  <a:pt x="1287517" y="573870"/>
                  <a:pt x="1299137" y="558790"/>
                  <a:pt x="1308538" y="542339"/>
                </a:cubicBezTo>
                <a:cubicBezTo>
                  <a:pt x="1338887" y="489228"/>
                  <a:pt x="1334031" y="467537"/>
                  <a:pt x="1387365" y="431981"/>
                </a:cubicBezTo>
                <a:cubicBezTo>
                  <a:pt x="1401818" y="422346"/>
                  <a:pt x="1488164" y="403318"/>
                  <a:pt x="1497724" y="400450"/>
                </a:cubicBezTo>
                <a:cubicBezTo>
                  <a:pt x="1529559" y="390900"/>
                  <a:pt x="1592317" y="368919"/>
                  <a:pt x="1592317" y="368919"/>
                </a:cubicBezTo>
                <a:cubicBezTo>
                  <a:pt x="1608083" y="358409"/>
                  <a:pt x="1622299" y="345083"/>
                  <a:pt x="1639614" y="337388"/>
                </a:cubicBezTo>
                <a:cubicBezTo>
                  <a:pt x="1669986" y="323889"/>
                  <a:pt x="1734207" y="305857"/>
                  <a:pt x="1734207" y="305857"/>
                </a:cubicBezTo>
                <a:cubicBezTo>
                  <a:pt x="1767540" y="255858"/>
                  <a:pt x="1789231" y="216622"/>
                  <a:pt x="1844565" y="179732"/>
                </a:cubicBezTo>
                <a:lnTo>
                  <a:pt x="1939158" y="116670"/>
                </a:lnTo>
                <a:cubicBezTo>
                  <a:pt x="1944413" y="100905"/>
                  <a:pt x="1947492" y="84238"/>
                  <a:pt x="1954924" y="69374"/>
                </a:cubicBezTo>
                <a:cubicBezTo>
                  <a:pt x="2018555" y="-57887"/>
                  <a:pt x="2069791" y="26707"/>
                  <a:pt x="2270234" y="37843"/>
                </a:cubicBezTo>
                <a:cubicBezTo>
                  <a:pt x="2286000" y="48353"/>
                  <a:pt x="2305694" y="54578"/>
                  <a:pt x="2317531" y="69374"/>
                </a:cubicBezTo>
                <a:cubicBezTo>
                  <a:pt x="2327912" y="82351"/>
                  <a:pt x="2321545" y="104919"/>
                  <a:pt x="2333296" y="116670"/>
                </a:cubicBezTo>
                <a:cubicBezTo>
                  <a:pt x="2345047" y="128421"/>
                  <a:pt x="2365318" y="125890"/>
                  <a:pt x="2380593" y="132436"/>
                </a:cubicBezTo>
                <a:cubicBezTo>
                  <a:pt x="2436600" y="156439"/>
                  <a:pt x="2443452" y="163832"/>
                  <a:pt x="2490952" y="195498"/>
                </a:cubicBezTo>
                <a:cubicBezTo>
                  <a:pt x="2519856" y="282214"/>
                  <a:pt x="2489349" y="204519"/>
                  <a:pt x="2538248" y="290091"/>
                </a:cubicBezTo>
                <a:cubicBezTo>
                  <a:pt x="2549908" y="310496"/>
                  <a:pt x="2554733" y="335098"/>
                  <a:pt x="2569779" y="353153"/>
                </a:cubicBezTo>
                <a:cubicBezTo>
                  <a:pt x="2581909" y="367709"/>
                  <a:pt x="2601310" y="374174"/>
                  <a:pt x="2617076" y="384684"/>
                </a:cubicBezTo>
                <a:lnTo>
                  <a:pt x="2664372" y="526574"/>
                </a:lnTo>
                <a:cubicBezTo>
                  <a:pt x="2669627" y="542339"/>
                  <a:pt x="2670920" y="560043"/>
                  <a:pt x="2680138" y="573870"/>
                </a:cubicBezTo>
                <a:lnTo>
                  <a:pt x="2743200" y="668464"/>
                </a:lnTo>
                <a:lnTo>
                  <a:pt x="2774731" y="715760"/>
                </a:lnTo>
                <a:cubicBezTo>
                  <a:pt x="2807540" y="846999"/>
                  <a:pt x="2767591" y="717249"/>
                  <a:pt x="2822027" y="826119"/>
                </a:cubicBezTo>
                <a:cubicBezTo>
                  <a:pt x="2887300" y="956663"/>
                  <a:pt x="2778960" y="785164"/>
                  <a:pt x="2869324" y="920712"/>
                </a:cubicBezTo>
                <a:cubicBezTo>
                  <a:pt x="2879725" y="962315"/>
                  <a:pt x="2881781" y="1000585"/>
                  <a:pt x="2916621" y="1031070"/>
                </a:cubicBezTo>
                <a:cubicBezTo>
                  <a:pt x="2945140" y="1056024"/>
                  <a:pt x="2984418" y="1067336"/>
                  <a:pt x="3011214" y="1094132"/>
                </a:cubicBezTo>
                <a:lnTo>
                  <a:pt x="3090041" y="1172960"/>
                </a:lnTo>
                <a:cubicBezTo>
                  <a:pt x="3097066" y="1215111"/>
                  <a:pt x="3110558" y="1302326"/>
                  <a:pt x="3121572" y="1346381"/>
                </a:cubicBezTo>
                <a:cubicBezTo>
                  <a:pt x="3125603" y="1362503"/>
                  <a:pt x="3126957" y="1380700"/>
                  <a:pt x="3137338" y="1393677"/>
                </a:cubicBezTo>
                <a:cubicBezTo>
                  <a:pt x="3149175" y="1408473"/>
                  <a:pt x="3170078" y="1413078"/>
                  <a:pt x="3184634" y="1425208"/>
                </a:cubicBezTo>
                <a:cubicBezTo>
                  <a:pt x="3263363" y="1490816"/>
                  <a:pt x="3196110" y="1460565"/>
                  <a:pt x="3279227" y="1488270"/>
                </a:cubicBezTo>
                <a:cubicBezTo>
                  <a:pt x="3294993" y="1504036"/>
                  <a:pt x="3315953" y="1515936"/>
                  <a:pt x="3326524" y="1535567"/>
                </a:cubicBezTo>
                <a:cubicBezTo>
                  <a:pt x="3521416" y="1897509"/>
                  <a:pt x="3295255" y="1549492"/>
                  <a:pt x="3436883" y="1772050"/>
                </a:cubicBezTo>
                <a:cubicBezTo>
                  <a:pt x="3457228" y="1804021"/>
                  <a:pt x="3499945" y="1866643"/>
                  <a:pt x="3499945" y="1866643"/>
                </a:cubicBezTo>
                <a:cubicBezTo>
                  <a:pt x="3505200" y="1887664"/>
                  <a:pt x="3507175" y="1909789"/>
                  <a:pt x="3515710" y="1929705"/>
                </a:cubicBezTo>
                <a:cubicBezTo>
                  <a:pt x="3532171" y="1968115"/>
                  <a:pt x="3566129" y="1995889"/>
                  <a:pt x="3594538" y="2024298"/>
                </a:cubicBezTo>
                <a:cubicBezTo>
                  <a:pt x="3620418" y="2101942"/>
                  <a:pt x="3591774" y="2048271"/>
                  <a:pt x="3657600" y="2103126"/>
                </a:cubicBezTo>
                <a:cubicBezTo>
                  <a:pt x="3674728" y="2117399"/>
                  <a:pt x="3687768" y="2136149"/>
                  <a:pt x="3704896" y="2150422"/>
                </a:cubicBezTo>
                <a:cubicBezTo>
                  <a:pt x="3745645" y="2184379"/>
                  <a:pt x="3752088" y="2181918"/>
                  <a:pt x="3799490" y="2197719"/>
                </a:cubicBezTo>
                <a:cubicBezTo>
                  <a:pt x="3804745" y="2213484"/>
                  <a:pt x="3804874" y="2232038"/>
                  <a:pt x="3815255" y="2245015"/>
                </a:cubicBezTo>
                <a:cubicBezTo>
                  <a:pt x="3827092" y="2259811"/>
                  <a:pt x="3845605" y="2268072"/>
                  <a:pt x="3862552" y="2276546"/>
                </a:cubicBezTo>
                <a:cubicBezTo>
                  <a:pt x="3877416" y="2283978"/>
                  <a:pt x="3893931" y="2287537"/>
                  <a:pt x="3909848" y="2292312"/>
                </a:cubicBezTo>
                <a:cubicBezTo>
                  <a:pt x="3946493" y="2303306"/>
                  <a:pt x="3983297" y="2313777"/>
                  <a:pt x="4020207" y="2323843"/>
                </a:cubicBezTo>
                <a:cubicBezTo>
                  <a:pt x="4041111" y="2329544"/>
                  <a:pt x="4062515" y="2333382"/>
                  <a:pt x="4083269" y="2339608"/>
                </a:cubicBezTo>
                <a:cubicBezTo>
                  <a:pt x="4083336" y="2339628"/>
                  <a:pt x="4201477" y="2379011"/>
                  <a:pt x="4225158" y="2386905"/>
                </a:cubicBezTo>
                <a:lnTo>
                  <a:pt x="4272455" y="2402670"/>
                </a:lnTo>
                <a:cubicBezTo>
                  <a:pt x="4288221" y="2407925"/>
                  <a:pt x="4303133" y="2418436"/>
                  <a:pt x="4319752" y="2418436"/>
                </a:cubicBezTo>
                <a:lnTo>
                  <a:pt x="4619296" y="241843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1" name="TextBox 10"/>
          <p:cNvSpPr txBox="1"/>
          <p:nvPr/>
        </p:nvSpPr>
        <p:spPr>
          <a:xfrm>
            <a:off x="36784" y="3468412"/>
            <a:ext cx="523798" cy="369332"/>
          </a:xfrm>
          <a:prstGeom prst="rect">
            <a:avLst/>
          </a:prstGeom>
          <a:noFill/>
        </p:spPr>
        <p:txBody>
          <a:bodyPr wrap="none" rtlCol="0">
            <a:spAutoFit/>
          </a:bodyPr>
          <a:lstStyle/>
          <a:p>
            <a:r>
              <a:rPr lang="es-ES_tradnl"/>
              <a:t>low</a:t>
            </a:r>
            <a:endParaRPr lang="es-ES_tradnl" dirty="0"/>
          </a:p>
        </p:txBody>
      </p:sp>
      <p:sp>
        <p:nvSpPr>
          <p:cNvPr id="15" name="TextBox 14"/>
          <p:cNvSpPr txBox="1"/>
          <p:nvPr/>
        </p:nvSpPr>
        <p:spPr>
          <a:xfrm>
            <a:off x="0" y="2564515"/>
            <a:ext cx="590226" cy="369332"/>
          </a:xfrm>
          <a:prstGeom prst="rect">
            <a:avLst/>
          </a:prstGeom>
          <a:noFill/>
        </p:spPr>
        <p:txBody>
          <a:bodyPr wrap="none" rtlCol="0">
            <a:spAutoFit/>
          </a:bodyPr>
          <a:lstStyle/>
          <a:p>
            <a:r>
              <a:rPr lang="es-ES_tradnl" dirty="0" err="1"/>
              <a:t>high</a:t>
            </a:r>
            <a:endParaRPr lang="es-ES_tradnl" dirty="0"/>
          </a:p>
        </p:txBody>
      </p:sp>
      <p:sp>
        <p:nvSpPr>
          <p:cNvPr id="16" name="Freeform 15"/>
          <p:cNvSpPr/>
          <p:nvPr/>
        </p:nvSpPr>
        <p:spPr>
          <a:xfrm>
            <a:off x="6038193" y="3121571"/>
            <a:ext cx="2538248" cy="1182658"/>
          </a:xfrm>
          <a:custGeom>
            <a:avLst/>
            <a:gdLst>
              <a:gd name="connsiteX0" fmla="*/ 0 w 2538248"/>
              <a:gd name="connsiteY0" fmla="*/ 1166648 h 1182658"/>
              <a:gd name="connsiteX1" fmla="*/ 63062 w 2538248"/>
              <a:gd name="connsiteY1" fmla="*/ 1182414 h 1182658"/>
              <a:gd name="connsiteX2" fmla="*/ 157655 w 2538248"/>
              <a:gd name="connsiteY2" fmla="*/ 1150883 h 1182658"/>
              <a:gd name="connsiteX3" fmla="*/ 315310 w 2538248"/>
              <a:gd name="connsiteY3" fmla="*/ 1135117 h 1182658"/>
              <a:gd name="connsiteX4" fmla="*/ 409904 w 2538248"/>
              <a:gd name="connsiteY4" fmla="*/ 1103586 h 1182658"/>
              <a:gd name="connsiteX5" fmla="*/ 457200 w 2538248"/>
              <a:gd name="connsiteY5" fmla="*/ 1087821 h 1182658"/>
              <a:gd name="connsiteX6" fmla="*/ 504497 w 2538248"/>
              <a:gd name="connsiteY6" fmla="*/ 1056290 h 1182658"/>
              <a:gd name="connsiteX7" fmla="*/ 567559 w 2538248"/>
              <a:gd name="connsiteY7" fmla="*/ 961697 h 1182658"/>
              <a:gd name="connsiteX8" fmla="*/ 583324 w 2538248"/>
              <a:gd name="connsiteY8" fmla="*/ 882869 h 1182658"/>
              <a:gd name="connsiteX9" fmla="*/ 646386 w 2538248"/>
              <a:gd name="connsiteY9" fmla="*/ 788276 h 1182658"/>
              <a:gd name="connsiteX10" fmla="*/ 725214 w 2538248"/>
              <a:gd name="connsiteY10" fmla="*/ 677917 h 1182658"/>
              <a:gd name="connsiteX11" fmla="*/ 819807 w 2538248"/>
              <a:gd name="connsiteY11" fmla="*/ 614855 h 1182658"/>
              <a:gd name="connsiteX12" fmla="*/ 961697 w 2538248"/>
              <a:gd name="connsiteY12" fmla="*/ 488731 h 1182658"/>
              <a:gd name="connsiteX13" fmla="*/ 1040524 w 2538248"/>
              <a:gd name="connsiteY13" fmla="*/ 346841 h 1182658"/>
              <a:gd name="connsiteX14" fmla="*/ 1119352 w 2538248"/>
              <a:gd name="connsiteY14" fmla="*/ 204952 h 1182658"/>
              <a:gd name="connsiteX15" fmla="*/ 1150883 w 2538248"/>
              <a:gd name="connsiteY15" fmla="*/ 157655 h 1182658"/>
              <a:gd name="connsiteX16" fmla="*/ 1245476 w 2538248"/>
              <a:gd name="connsiteY16" fmla="*/ 94593 h 1182658"/>
              <a:gd name="connsiteX17" fmla="*/ 1292773 w 2538248"/>
              <a:gd name="connsiteY17" fmla="*/ 63062 h 1182658"/>
              <a:gd name="connsiteX18" fmla="*/ 1403131 w 2538248"/>
              <a:gd name="connsiteY18" fmla="*/ 31531 h 1182658"/>
              <a:gd name="connsiteX19" fmla="*/ 1497724 w 2538248"/>
              <a:gd name="connsiteY19" fmla="*/ 0 h 1182658"/>
              <a:gd name="connsiteX20" fmla="*/ 1655379 w 2538248"/>
              <a:gd name="connsiteY20" fmla="*/ 15765 h 1182658"/>
              <a:gd name="connsiteX21" fmla="*/ 1749973 w 2538248"/>
              <a:gd name="connsiteY21" fmla="*/ 47297 h 1182658"/>
              <a:gd name="connsiteX22" fmla="*/ 1876097 w 2538248"/>
              <a:gd name="connsiteY22" fmla="*/ 78828 h 1182658"/>
              <a:gd name="connsiteX23" fmla="*/ 2017986 w 2538248"/>
              <a:gd name="connsiteY23" fmla="*/ 157655 h 1182658"/>
              <a:gd name="connsiteX24" fmla="*/ 2049517 w 2538248"/>
              <a:gd name="connsiteY24" fmla="*/ 204952 h 1182658"/>
              <a:gd name="connsiteX25" fmla="*/ 2096814 w 2538248"/>
              <a:gd name="connsiteY25" fmla="*/ 236483 h 1182658"/>
              <a:gd name="connsiteX26" fmla="*/ 2159876 w 2538248"/>
              <a:gd name="connsiteY26" fmla="*/ 331076 h 1182658"/>
              <a:gd name="connsiteX27" fmla="*/ 2191407 w 2538248"/>
              <a:gd name="connsiteY27" fmla="*/ 378372 h 1182658"/>
              <a:gd name="connsiteX28" fmla="*/ 2238704 w 2538248"/>
              <a:gd name="connsiteY28" fmla="*/ 472965 h 1182658"/>
              <a:gd name="connsiteX29" fmla="*/ 2301766 w 2538248"/>
              <a:gd name="connsiteY29" fmla="*/ 488731 h 1182658"/>
              <a:gd name="connsiteX30" fmla="*/ 2412124 w 2538248"/>
              <a:gd name="connsiteY30" fmla="*/ 599090 h 1182658"/>
              <a:gd name="connsiteX31" fmla="*/ 2475186 w 2538248"/>
              <a:gd name="connsiteY31" fmla="*/ 677917 h 1182658"/>
              <a:gd name="connsiteX32" fmla="*/ 2538248 w 2538248"/>
              <a:gd name="connsiteY32" fmla="*/ 740979 h 118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38248" h="1182658">
                <a:moveTo>
                  <a:pt x="0" y="1166648"/>
                </a:moveTo>
                <a:cubicBezTo>
                  <a:pt x="21021" y="1171903"/>
                  <a:pt x="41502" y="1184570"/>
                  <a:pt x="63062" y="1182414"/>
                </a:cubicBezTo>
                <a:cubicBezTo>
                  <a:pt x="96134" y="1179107"/>
                  <a:pt x="124583" y="1154190"/>
                  <a:pt x="157655" y="1150883"/>
                </a:cubicBezTo>
                <a:lnTo>
                  <a:pt x="315310" y="1135117"/>
                </a:lnTo>
                <a:lnTo>
                  <a:pt x="409904" y="1103586"/>
                </a:lnTo>
                <a:lnTo>
                  <a:pt x="457200" y="1087821"/>
                </a:lnTo>
                <a:cubicBezTo>
                  <a:pt x="472966" y="1077311"/>
                  <a:pt x="492020" y="1070550"/>
                  <a:pt x="504497" y="1056290"/>
                </a:cubicBezTo>
                <a:cubicBezTo>
                  <a:pt x="529451" y="1027771"/>
                  <a:pt x="567559" y="961697"/>
                  <a:pt x="567559" y="961697"/>
                </a:cubicBezTo>
                <a:cubicBezTo>
                  <a:pt x="572814" y="935421"/>
                  <a:pt x="572236" y="907264"/>
                  <a:pt x="583324" y="882869"/>
                </a:cubicBezTo>
                <a:cubicBezTo>
                  <a:pt x="599005" y="848370"/>
                  <a:pt x="625365" y="819807"/>
                  <a:pt x="646386" y="788276"/>
                </a:cubicBezTo>
                <a:cubicBezTo>
                  <a:pt x="661727" y="765264"/>
                  <a:pt x="709211" y="692141"/>
                  <a:pt x="725214" y="677917"/>
                </a:cubicBezTo>
                <a:cubicBezTo>
                  <a:pt x="753538" y="652741"/>
                  <a:pt x="793011" y="641651"/>
                  <a:pt x="819807" y="614855"/>
                </a:cubicBezTo>
                <a:cubicBezTo>
                  <a:pt x="927798" y="506864"/>
                  <a:pt x="877297" y="544997"/>
                  <a:pt x="961697" y="488731"/>
                </a:cubicBezTo>
                <a:cubicBezTo>
                  <a:pt x="1000279" y="372986"/>
                  <a:pt x="969726" y="417640"/>
                  <a:pt x="1040524" y="346841"/>
                </a:cubicBezTo>
                <a:cubicBezTo>
                  <a:pt x="1068274" y="263594"/>
                  <a:pt x="1047072" y="313373"/>
                  <a:pt x="1119352" y="204952"/>
                </a:cubicBezTo>
                <a:cubicBezTo>
                  <a:pt x="1129862" y="189186"/>
                  <a:pt x="1135117" y="168165"/>
                  <a:pt x="1150883" y="157655"/>
                </a:cubicBezTo>
                <a:lnTo>
                  <a:pt x="1245476" y="94593"/>
                </a:lnTo>
                <a:cubicBezTo>
                  <a:pt x="1261242" y="84083"/>
                  <a:pt x="1274797" y="69054"/>
                  <a:pt x="1292773" y="63062"/>
                </a:cubicBezTo>
                <a:cubicBezTo>
                  <a:pt x="1451740" y="10074"/>
                  <a:pt x="1205146" y="90927"/>
                  <a:pt x="1403131" y="31531"/>
                </a:cubicBezTo>
                <a:cubicBezTo>
                  <a:pt x="1434966" y="21980"/>
                  <a:pt x="1497724" y="0"/>
                  <a:pt x="1497724" y="0"/>
                </a:cubicBezTo>
                <a:cubicBezTo>
                  <a:pt x="1550276" y="5255"/>
                  <a:pt x="1603470" y="6032"/>
                  <a:pt x="1655379" y="15765"/>
                </a:cubicBezTo>
                <a:cubicBezTo>
                  <a:pt x="1688047" y="21890"/>
                  <a:pt x="1717381" y="40779"/>
                  <a:pt x="1749973" y="47297"/>
                </a:cubicBezTo>
                <a:cubicBezTo>
                  <a:pt x="1771817" y="51666"/>
                  <a:pt x="1848826" y="63677"/>
                  <a:pt x="1876097" y="78828"/>
                </a:cubicBezTo>
                <a:cubicBezTo>
                  <a:pt x="2038724" y="169177"/>
                  <a:pt x="1910968" y="121983"/>
                  <a:pt x="2017986" y="157655"/>
                </a:cubicBezTo>
                <a:cubicBezTo>
                  <a:pt x="2028496" y="173421"/>
                  <a:pt x="2036119" y="191554"/>
                  <a:pt x="2049517" y="204952"/>
                </a:cubicBezTo>
                <a:cubicBezTo>
                  <a:pt x="2062915" y="218350"/>
                  <a:pt x="2084337" y="222223"/>
                  <a:pt x="2096814" y="236483"/>
                </a:cubicBezTo>
                <a:cubicBezTo>
                  <a:pt x="2121768" y="265002"/>
                  <a:pt x="2138855" y="299545"/>
                  <a:pt x="2159876" y="331076"/>
                </a:cubicBezTo>
                <a:cubicBezTo>
                  <a:pt x="2170386" y="346841"/>
                  <a:pt x="2185415" y="360397"/>
                  <a:pt x="2191407" y="378372"/>
                </a:cubicBezTo>
                <a:cubicBezTo>
                  <a:pt x="2200400" y="405352"/>
                  <a:pt x="2212508" y="455501"/>
                  <a:pt x="2238704" y="472965"/>
                </a:cubicBezTo>
                <a:cubicBezTo>
                  <a:pt x="2256733" y="484984"/>
                  <a:pt x="2280745" y="483476"/>
                  <a:pt x="2301766" y="488731"/>
                </a:cubicBezTo>
                <a:cubicBezTo>
                  <a:pt x="2374046" y="597151"/>
                  <a:pt x="2328877" y="571340"/>
                  <a:pt x="2412124" y="599090"/>
                </a:cubicBezTo>
                <a:cubicBezTo>
                  <a:pt x="2442818" y="691167"/>
                  <a:pt x="2403875" y="606605"/>
                  <a:pt x="2475186" y="677917"/>
                </a:cubicBezTo>
                <a:cubicBezTo>
                  <a:pt x="2551282" y="754014"/>
                  <a:pt x="2466174" y="704943"/>
                  <a:pt x="2538248" y="740979"/>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cxnSp>
        <p:nvCxnSpPr>
          <p:cNvPr id="5" name="Elbow Connector 4"/>
          <p:cNvCxnSpPr/>
          <p:nvPr/>
        </p:nvCxnSpPr>
        <p:spPr>
          <a:xfrm>
            <a:off x="788276" y="2301761"/>
            <a:ext cx="7866993" cy="2349067"/>
          </a:xfrm>
          <a:prstGeom prst="bentConnector3">
            <a:avLst>
              <a:gd name="adj1" fmla="val 52004"/>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97821" y="2953398"/>
            <a:ext cx="697627" cy="369332"/>
          </a:xfrm>
          <a:prstGeom prst="rect">
            <a:avLst/>
          </a:prstGeom>
          <a:noFill/>
        </p:spPr>
        <p:txBody>
          <a:bodyPr wrap="none" rtlCol="0">
            <a:spAutoFit/>
          </a:bodyPr>
          <a:lstStyle/>
          <a:p>
            <a:r>
              <a:rPr lang="es-ES_tradnl" dirty="0"/>
              <a:t>EDGE</a:t>
            </a:r>
          </a:p>
        </p:txBody>
      </p:sp>
      <p:sp>
        <p:nvSpPr>
          <p:cNvPr id="18" name="TextBox 17"/>
          <p:cNvSpPr txBox="1"/>
          <p:nvPr/>
        </p:nvSpPr>
        <p:spPr>
          <a:xfrm>
            <a:off x="1077310" y="1450419"/>
            <a:ext cx="1162498" cy="369332"/>
          </a:xfrm>
          <a:prstGeom prst="rect">
            <a:avLst/>
          </a:prstGeom>
          <a:noFill/>
        </p:spPr>
        <p:txBody>
          <a:bodyPr wrap="none" rtlCol="0">
            <a:spAutoFit/>
          </a:bodyPr>
          <a:lstStyle/>
          <a:p>
            <a:r>
              <a:rPr lang="es-ES_tradnl" dirty="0"/>
              <a:t>GRADIENT</a:t>
            </a:r>
          </a:p>
        </p:txBody>
      </p:sp>
    </p:spTree>
    <p:extLst>
      <p:ext uri="{BB962C8B-B14F-4D97-AF65-F5344CB8AC3E}">
        <p14:creationId xmlns:p14="http://schemas.microsoft.com/office/powerpoint/2010/main" val="1368673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41367" y="5265557"/>
            <a:ext cx="7772400" cy="1143000"/>
          </a:xfrm>
        </p:spPr>
        <p:txBody>
          <a:bodyPr/>
          <a:lstStyle/>
          <a:p>
            <a:r>
              <a:rPr lang="en-US" dirty="0"/>
              <a:t>Thresholding without Hysteresis</a:t>
            </a:r>
          </a:p>
        </p:txBody>
      </p:sp>
      <p:sp>
        <p:nvSpPr>
          <p:cNvPr id="4"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 - Hysteresis</a:t>
            </a:r>
          </a:p>
        </p:txBody>
      </p:sp>
      <p:cxnSp>
        <p:nvCxnSpPr>
          <p:cNvPr id="3" name="Straight Arrow Connector 2"/>
          <p:cNvCxnSpPr/>
          <p:nvPr/>
        </p:nvCxnSpPr>
        <p:spPr>
          <a:xfrm flipV="1">
            <a:off x="809295" y="2081049"/>
            <a:ext cx="0" cy="2900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472964" y="4682359"/>
            <a:ext cx="82453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2812" y="3515718"/>
            <a:ext cx="8240112" cy="0"/>
          </a:xfrm>
          <a:prstGeom prst="line">
            <a:avLst/>
          </a:prstGeom>
          <a:ln>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1455681" y="1885551"/>
            <a:ext cx="4619296" cy="2418436"/>
          </a:xfrm>
          <a:custGeom>
            <a:avLst/>
            <a:gdLst>
              <a:gd name="connsiteX0" fmla="*/ 0 w 4619296"/>
              <a:gd name="connsiteY0" fmla="*/ 163967 h 2418436"/>
              <a:gd name="connsiteX1" fmla="*/ 15765 w 4619296"/>
              <a:gd name="connsiteY1" fmla="*/ 227029 h 2418436"/>
              <a:gd name="connsiteX2" fmla="*/ 63062 w 4619296"/>
              <a:gd name="connsiteY2" fmla="*/ 242795 h 2418436"/>
              <a:gd name="connsiteX3" fmla="*/ 94593 w 4619296"/>
              <a:gd name="connsiteY3" fmla="*/ 337388 h 2418436"/>
              <a:gd name="connsiteX4" fmla="*/ 126124 w 4619296"/>
              <a:gd name="connsiteY4" fmla="*/ 447746 h 2418436"/>
              <a:gd name="connsiteX5" fmla="*/ 141890 w 4619296"/>
              <a:gd name="connsiteY5" fmla="*/ 495043 h 2418436"/>
              <a:gd name="connsiteX6" fmla="*/ 189186 w 4619296"/>
              <a:gd name="connsiteY6" fmla="*/ 510808 h 2418436"/>
              <a:gd name="connsiteX7" fmla="*/ 268014 w 4619296"/>
              <a:gd name="connsiteY7" fmla="*/ 652698 h 2418436"/>
              <a:gd name="connsiteX8" fmla="*/ 315310 w 4619296"/>
              <a:gd name="connsiteY8" fmla="*/ 684229 h 2418436"/>
              <a:gd name="connsiteX9" fmla="*/ 378372 w 4619296"/>
              <a:gd name="connsiteY9" fmla="*/ 873415 h 2418436"/>
              <a:gd name="connsiteX10" fmla="*/ 409903 w 4619296"/>
              <a:gd name="connsiteY10" fmla="*/ 968008 h 2418436"/>
              <a:gd name="connsiteX11" fmla="*/ 441434 w 4619296"/>
              <a:gd name="connsiteY11" fmla="*/ 1109898 h 2418436"/>
              <a:gd name="connsiteX12" fmla="*/ 472965 w 4619296"/>
              <a:gd name="connsiteY12" fmla="*/ 1157195 h 2418436"/>
              <a:gd name="connsiteX13" fmla="*/ 520262 w 4619296"/>
              <a:gd name="connsiteY13" fmla="*/ 1172960 h 2418436"/>
              <a:gd name="connsiteX14" fmla="*/ 551793 w 4619296"/>
              <a:gd name="connsiteY14" fmla="*/ 1220257 h 2418436"/>
              <a:gd name="connsiteX15" fmla="*/ 662152 w 4619296"/>
              <a:gd name="connsiteY15" fmla="*/ 1251788 h 2418436"/>
              <a:gd name="connsiteX16" fmla="*/ 835572 w 4619296"/>
              <a:gd name="connsiteY16" fmla="*/ 1220257 h 2418436"/>
              <a:gd name="connsiteX17" fmla="*/ 882869 w 4619296"/>
              <a:gd name="connsiteY17" fmla="*/ 1172960 h 2418436"/>
              <a:gd name="connsiteX18" fmla="*/ 977462 w 4619296"/>
              <a:gd name="connsiteY18" fmla="*/ 1125664 h 2418436"/>
              <a:gd name="connsiteX19" fmla="*/ 1040524 w 4619296"/>
              <a:gd name="connsiteY19" fmla="*/ 999539 h 2418436"/>
              <a:gd name="connsiteX20" fmla="*/ 1150883 w 4619296"/>
              <a:gd name="connsiteY20" fmla="*/ 857650 h 2418436"/>
              <a:gd name="connsiteX21" fmla="*/ 1198179 w 4619296"/>
              <a:gd name="connsiteY21" fmla="*/ 826119 h 2418436"/>
              <a:gd name="connsiteX22" fmla="*/ 1261241 w 4619296"/>
              <a:gd name="connsiteY22" fmla="*/ 636932 h 2418436"/>
              <a:gd name="connsiteX23" fmla="*/ 1277007 w 4619296"/>
              <a:gd name="connsiteY23" fmla="*/ 589636 h 2418436"/>
              <a:gd name="connsiteX24" fmla="*/ 1308538 w 4619296"/>
              <a:gd name="connsiteY24" fmla="*/ 542339 h 2418436"/>
              <a:gd name="connsiteX25" fmla="*/ 1387365 w 4619296"/>
              <a:gd name="connsiteY25" fmla="*/ 431981 h 2418436"/>
              <a:gd name="connsiteX26" fmla="*/ 1497724 w 4619296"/>
              <a:gd name="connsiteY26" fmla="*/ 400450 h 2418436"/>
              <a:gd name="connsiteX27" fmla="*/ 1592317 w 4619296"/>
              <a:gd name="connsiteY27" fmla="*/ 368919 h 2418436"/>
              <a:gd name="connsiteX28" fmla="*/ 1639614 w 4619296"/>
              <a:gd name="connsiteY28" fmla="*/ 337388 h 2418436"/>
              <a:gd name="connsiteX29" fmla="*/ 1734207 w 4619296"/>
              <a:gd name="connsiteY29" fmla="*/ 305857 h 2418436"/>
              <a:gd name="connsiteX30" fmla="*/ 1844565 w 4619296"/>
              <a:gd name="connsiteY30" fmla="*/ 179732 h 2418436"/>
              <a:gd name="connsiteX31" fmla="*/ 1939158 w 4619296"/>
              <a:gd name="connsiteY31" fmla="*/ 116670 h 2418436"/>
              <a:gd name="connsiteX32" fmla="*/ 1954924 w 4619296"/>
              <a:gd name="connsiteY32" fmla="*/ 69374 h 2418436"/>
              <a:gd name="connsiteX33" fmla="*/ 2270234 w 4619296"/>
              <a:gd name="connsiteY33" fmla="*/ 37843 h 2418436"/>
              <a:gd name="connsiteX34" fmla="*/ 2317531 w 4619296"/>
              <a:gd name="connsiteY34" fmla="*/ 69374 h 2418436"/>
              <a:gd name="connsiteX35" fmla="*/ 2333296 w 4619296"/>
              <a:gd name="connsiteY35" fmla="*/ 116670 h 2418436"/>
              <a:gd name="connsiteX36" fmla="*/ 2380593 w 4619296"/>
              <a:gd name="connsiteY36" fmla="*/ 132436 h 2418436"/>
              <a:gd name="connsiteX37" fmla="*/ 2490952 w 4619296"/>
              <a:gd name="connsiteY37" fmla="*/ 195498 h 2418436"/>
              <a:gd name="connsiteX38" fmla="*/ 2538248 w 4619296"/>
              <a:gd name="connsiteY38" fmla="*/ 290091 h 2418436"/>
              <a:gd name="connsiteX39" fmla="*/ 2569779 w 4619296"/>
              <a:gd name="connsiteY39" fmla="*/ 353153 h 2418436"/>
              <a:gd name="connsiteX40" fmla="*/ 2617076 w 4619296"/>
              <a:gd name="connsiteY40" fmla="*/ 384684 h 2418436"/>
              <a:gd name="connsiteX41" fmla="*/ 2664372 w 4619296"/>
              <a:gd name="connsiteY41" fmla="*/ 526574 h 2418436"/>
              <a:gd name="connsiteX42" fmla="*/ 2680138 w 4619296"/>
              <a:gd name="connsiteY42" fmla="*/ 573870 h 2418436"/>
              <a:gd name="connsiteX43" fmla="*/ 2743200 w 4619296"/>
              <a:gd name="connsiteY43" fmla="*/ 668464 h 2418436"/>
              <a:gd name="connsiteX44" fmla="*/ 2774731 w 4619296"/>
              <a:gd name="connsiteY44" fmla="*/ 715760 h 2418436"/>
              <a:gd name="connsiteX45" fmla="*/ 2822027 w 4619296"/>
              <a:gd name="connsiteY45" fmla="*/ 826119 h 2418436"/>
              <a:gd name="connsiteX46" fmla="*/ 2869324 w 4619296"/>
              <a:gd name="connsiteY46" fmla="*/ 920712 h 2418436"/>
              <a:gd name="connsiteX47" fmla="*/ 2916621 w 4619296"/>
              <a:gd name="connsiteY47" fmla="*/ 1031070 h 2418436"/>
              <a:gd name="connsiteX48" fmla="*/ 3011214 w 4619296"/>
              <a:gd name="connsiteY48" fmla="*/ 1094132 h 2418436"/>
              <a:gd name="connsiteX49" fmla="*/ 3090041 w 4619296"/>
              <a:gd name="connsiteY49" fmla="*/ 1172960 h 2418436"/>
              <a:gd name="connsiteX50" fmla="*/ 3121572 w 4619296"/>
              <a:gd name="connsiteY50" fmla="*/ 1346381 h 2418436"/>
              <a:gd name="connsiteX51" fmla="*/ 3137338 w 4619296"/>
              <a:gd name="connsiteY51" fmla="*/ 1393677 h 2418436"/>
              <a:gd name="connsiteX52" fmla="*/ 3184634 w 4619296"/>
              <a:gd name="connsiteY52" fmla="*/ 1425208 h 2418436"/>
              <a:gd name="connsiteX53" fmla="*/ 3279227 w 4619296"/>
              <a:gd name="connsiteY53" fmla="*/ 1488270 h 2418436"/>
              <a:gd name="connsiteX54" fmla="*/ 3326524 w 4619296"/>
              <a:gd name="connsiteY54" fmla="*/ 1535567 h 2418436"/>
              <a:gd name="connsiteX55" fmla="*/ 3436883 w 4619296"/>
              <a:gd name="connsiteY55" fmla="*/ 1772050 h 2418436"/>
              <a:gd name="connsiteX56" fmla="*/ 3499945 w 4619296"/>
              <a:gd name="connsiteY56" fmla="*/ 1866643 h 2418436"/>
              <a:gd name="connsiteX57" fmla="*/ 3515710 w 4619296"/>
              <a:gd name="connsiteY57" fmla="*/ 1929705 h 2418436"/>
              <a:gd name="connsiteX58" fmla="*/ 3594538 w 4619296"/>
              <a:gd name="connsiteY58" fmla="*/ 2024298 h 2418436"/>
              <a:gd name="connsiteX59" fmla="*/ 3657600 w 4619296"/>
              <a:gd name="connsiteY59" fmla="*/ 2103126 h 2418436"/>
              <a:gd name="connsiteX60" fmla="*/ 3704896 w 4619296"/>
              <a:gd name="connsiteY60" fmla="*/ 2150422 h 2418436"/>
              <a:gd name="connsiteX61" fmla="*/ 3799490 w 4619296"/>
              <a:gd name="connsiteY61" fmla="*/ 2197719 h 2418436"/>
              <a:gd name="connsiteX62" fmla="*/ 3815255 w 4619296"/>
              <a:gd name="connsiteY62" fmla="*/ 2245015 h 2418436"/>
              <a:gd name="connsiteX63" fmla="*/ 3862552 w 4619296"/>
              <a:gd name="connsiteY63" fmla="*/ 2276546 h 2418436"/>
              <a:gd name="connsiteX64" fmla="*/ 3909848 w 4619296"/>
              <a:gd name="connsiteY64" fmla="*/ 2292312 h 2418436"/>
              <a:gd name="connsiteX65" fmla="*/ 4020207 w 4619296"/>
              <a:gd name="connsiteY65" fmla="*/ 2323843 h 2418436"/>
              <a:gd name="connsiteX66" fmla="*/ 4083269 w 4619296"/>
              <a:gd name="connsiteY66" fmla="*/ 2339608 h 2418436"/>
              <a:gd name="connsiteX67" fmla="*/ 4225158 w 4619296"/>
              <a:gd name="connsiteY67" fmla="*/ 2386905 h 2418436"/>
              <a:gd name="connsiteX68" fmla="*/ 4272455 w 4619296"/>
              <a:gd name="connsiteY68" fmla="*/ 2402670 h 2418436"/>
              <a:gd name="connsiteX69" fmla="*/ 4319752 w 4619296"/>
              <a:gd name="connsiteY69" fmla="*/ 2418436 h 2418436"/>
              <a:gd name="connsiteX70" fmla="*/ 4619296 w 4619296"/>
              <a:gd name="connsiteY70" fmla="*/ 2418436 h 241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619296" h="2418436">
                <a:moveTo>
                  <a:pt x="0" y="163967"/>
                </a:moveTo>
                <a:cubicBezTo>
                  <a:pt x="5255" y="184988"/>
                  <a:pt x="2229" y="210109"/>
                  <a:pt x="15765" y="227029"/>
                </a:cubicBezTo>
                <a:cubicBezTo>
                  <a:pt x="26146" y="240006"/>
                  <a:pt x="53403" y="229272"/>
                  <a:pt x="63062" y="242795"/>
                </a:cubicBezTo>
                <a:cubicBezTo>
                  <a:pt x="82380" y="269841"/>
                  <a:pt x="84083" y="305857"/>
                  <a:pt x="94593" y="337388"/>
                </a:cubicBezTo>
                <a:cubicBezTo>
                  <a:pt x="132394" y="450790"/>
                  <a:pt x="86530" y="309171"/>
                  <a:pt x="126124" y="447746"/>
                </a:cubicBezTo>
                <a:cubicBezTo>
                  <a:pt x="130690" y="463725"/>
                  <a:pt x="130139" y="483292"/>
                  <a:pt x="141890" y="495043"/>
                </a:cubicBezTo>
                <a:cubicBezTo>
                  <a:pt x="153641" y="506794"/>
                  <a:pt x="173421" y="505553"/>
                  <a:pt x="189186" y="510808"/>
                </a:cubicBezTo>
                <a:cubicBezTo>
                  <a:pt x="205615" y="560094"/>
                  <a:pt x="221549" y="621721"/>
                  <a:pt x="268014" y="652698"/>
                </a:cubicBezTo>
                <a:lnTo>
                  <a:pt x="315310" y="684229"/>
                </a:lnTo>
                <a:lnTo>
                  <a:pt x="378372" y="873415"/>
                </a:lnTo>
                <a:cubicBezTo>
                  <a:pt x="378373" y="873419"/>
                  <a:pt x="409902" y="968003"/>
                  <a:pt x="409903" y="968008"/>
                </a:cubicBezTo>
                <a:cubicBezTo>
                  <a:pt x="415957" y="1004333"/>
                  <a:pt x="422030" y="1071089"/>
                  <a:pt x="441434" y="1109898"/>
                </a:cubicBezTo>
                <a:cubicBezTo>
                  <a:pt x="449908" y="1126846"/>
                  <a:pt x="458169" y="1145358"/>
                  <a:pt x="472965" y="1157195"/>
                </a:cubicBezTo>
                <a:cubicBezTo>
                  <a:pt x="485942" y="1167576"/>
                  <a:pt x="504496" y="1167705"/>
                  <a:pt x="520262" y="1172960"/>
                </a:cubicBezTo>
                <a:cubicBezTo>
                  <a:pt x="530772" y="1188726"/>
                  <a:pt x="536997" y="1208420"/>
                  <a:pt x="551793" y="1220257"/>
                </a:cubicBezTo>
                <a:cubicBezTo>
                  <a:pt x="562071" y="1228480"/>
                  <a:pt x="658036" y="1250759"/>
                  <a:pt x="662152" y="1251788"/>
                </a:cubicBezTo>
                <a:cubicBezTo>
                  <a:pt x="667494" y="1251120"/>
                  <a:pt x="801923" y="1242689"/>
                  <a:pt x="835572" y="1220257"/>
                </a:cubicBezTo>
                <a:cubicBezTo>
                  <a:pt x="854123" y="1207889"/>
                  <a:pt x="865741" y="1187234"/>
                  <a:pt x="882869" y="1172960"/>
                </a:cubicBezTo>
                <a:cubicBezTo>
                  <a:pt x="923619" y="1139002"/>
                  <a:pt x="930059" y="1141464"/>
                  <a:pt x="977462" y="1125664"/>
                </a:cubicBezTo>
                <a:cubicBezTo>
                  <a:pt x="1081108" y="1022015"/>
                  <a:pt x="895591" y="1216938"/>
                  <a:pt x="1040524" y="999539"/>
                </a:cubicBezTo>
                <a:cubicBezTo>
                  <a:pt x="1084473" y="933615"/>
                  <a:pt x="1095311" y="903960"/>
                  <a:pt x="1150883" y="857650"/>
                </a:cubicBezTo>
                <a:cubicBezTo>
                  <a:pt x="1165439" y="845520"/>
                  <a:pt x="1182414" y="836629"/>
                  <a:pt x="1198179" y="826119"/>
                </a:cubicBezTo>
                <a:lnTo>
                  <a:pt x="1261241" y="636932"/>
                </a:lnTo>
                <a:cubicBezTo>
                  <a:pt x="1266496" y="621167"/>
                  <a:pt x="1267789" y="603463"/>
                  <a:pt x="1277007" y="589636"/>
                </a:cubicBezTo>
                <a:cubicBezTo>
                  <a:pt x="1287517" y="573870"/>
                  <a:pt x="1299137" y="558790"/>
                  <a:pt x="1308538" y="542339"/>
                </a:cubicBezTo>
                <a:cubicBezTo>
                  <a:pt x="1338887" y="489228"/>
                  <a:pt x="1334031" y="467537"/>
                  <a:pt x="1387365" y="431981"/>
                </a:cubicBezTo>
                <a:cubicBezTo>
                  <a:pt x="1401818" y="422346"/>
                  <a:pt x="1488164" y="403318"/>
                  <a:pt x="1497724" y="400450"/>
                </a:cubicBezTo>
                <a:cubicBezTo>
                  <a:pt x="1529559" y="390900"/>
                  <a:pt x="1592317" y="368919"/>
                  <a:pt x="1592317" y="368919"/>
                </a:cubicBezTo>
                <a:cubicBezTo>
                  <a:pt x="1608083" y="358409"/>
                  <a:pt x="1622299" y="345083"/>
                  <a:pt x="1639614" y="337388"/>
                </a:cubicBezTo>
                <a:cubicBezTo>
                  <a:pt x="1669986" y="323889"/>
                  <a:pt x="1734207" y="305857"/>
                  <a:pt x="1734207" y="305857"/>
                </a:cubicBezTo>
                <a:cubicBezTo>
                  <a:pt x="1767540" y="255858"/>
                  <a:pt x="1789231" y="216622"/>
                  <a:pt x="1844565" y="179732"/>
                </a:cubicBezTo>
                <a:lnTo>
                  <a:pt x="1939158" y="116670"/>
                </a:lnTo>
                <a:cubicBezTo>
                  <a:pt x="1944413" y="100905"/>
                  <a:pt x="1947492" y="84238"/>
                  <a:pt x="1954924" y="69374"/>
                </a:cubicBezTo>
                <a:cubicBezTo>
                  <a:pt x="2018555" y="-57887"/>
                  <a:pt x="2069791" y="26707"/>
                  <a:pt x="2270234" y="37843"/>
                </a:cubicBezTo>
                <a:cubicBezTo>
                  <a:pt x="2286000" y="48353"/>
                  <a:pt x="2305694" y="54578"/>
                  <a:pt x="2317531" y="69374"/>
                </a:cubicBezTo>
                <a:cubicBezTo>
                  <a:pt x="2327912" y="82351"/>
                  <a:pt x="2321545" y="104919"/>
                  <a:pt x="2333296" y="116670"/>
                </a:cubicBezTo>
                <a:cubicBezTo>
                  <a:pt x="2345047" y="128421"/>
                  <a:pt x="2365318" y="125890"/>
                  <a:pt x="2380593" y="132436"/>
                </a:cubicBezTo>
                <a:cubicBezTo>
                  <a:pt x="2436600" y="156439"/>
                  <a:pt x="2443452" y="163832"/>
                  <a:pt x="2490952" y="195498"/>
                </a:cubicBezTo>
                <a:cubicBezTo>
                  <a:pt x="2519856" y="282214"/>
                  <a:pt x="2489349" y="204519"/>
                  <a:pt x="2538248" y="290091"/>
                </a:cubicBezTo>
                <a:cubicBezTo>
                  <a:pt x="2549908" y="310496"/>
                  <a:pt x="2554733" y="335098"/>
                  <a:pt x="2569779" y="353153"/>
                </a:cubicBezTo>
                <a:cubicBezTo>
                  <a:pt x="2581909" y="367709"/>
                  <a:pt x="2601310" y="374174"/>
                  <a:pt x="2617076" y="384684"/>
                </a:cubicBezTo>
                <a:lnTo>
                  <a:pt x="2664372" y="526574"/>
                </a:lnTo>
                <a:cubicBezTo>
                  <a:pt x="2669627" y="542339"/>
                  <a:pt x="2670920" y="560043"/>
                  <a:pt x="2680138" y="573870"/>
                </a:cubicBezTo>
                <a:lnTo>
                  <a:pt x="2743200" y="668464"/>
                </a:lnTo>
                <a:lnTo>
                  <a:pt x="2774731" y="715760"/>
                </a:lnTo>
                <a:cubicBezTo>
                  <a:pt x="2807540" y="846999"/>
                  <a:pt x="2767591" y="717249"/>
                  <a:pt x="2822027" y="826119"/>
                </a:cubicBezTo>
                <a:cubicBezTo>
                  <a:pt x="2887300" y="956663"/>
                  <a:pt x="2778960" y="785164"/>
                  <a:pt x="2869324" y="920712"/>
                </a:cubicBezTo>
                <a:cubicBezTo>
                  <a:pt x="2879725" y="962315"/>
                  <a:pt x="2881781" y="1000585"/>
                  <a:pt x="2916621" y="1031070"/>
                </a:cubicBezTo>
                <a:cubicBezTo>
                  <a:pt x="2945140" y="1056024"/>
                  <a:pt x="2984418" y="1067336"/>
                  <a:pt x="3011214" y="1094132"/>
                </a:cubicBezTo>
                <a:lnTo>
                  <a:pt x="3090041" y="1172960"/>
                </a:lnTo>
                <a:cubicBezTo>
                  <a:pt x="3097066" y="1215111"/>
                  <a:pt x="3110558" y="1302326"/>
                  <a:pt x="3121572" y="1346381"/>
                </a:cubicBezTo>
                <a:cubicBezTo>
                  <a:pt x="3125603" y="1362503"/>
                  <a:pt x="3126957" y="1380700"/>
                  <a:pt x="3137338" y="1393677"/>
                </a:cubicBezTo>
                <a:cubicBezTo>
                  <a:pt x="3149175" y="1408473"/>
                  <a:pt x="3170078" y="1413078"/>
                  <a:pt x="3184634" y="1425208"/>
                </a:cubicBezTo>
                <a:cubicBezTo>
                  <a:pt x="3263363" y="1490816"/>
                  <a:pt x="3196110" y="1460565"/>
                  <a:pt x="3279227" y="1488270"/>
                </a:cubicBezTo>
                <a:cubicBezTo>
                  <a:pt x="3294993" y="1504036"/>
                  <a:pt x="3315953" y="1515936"/>
                  <a:pt x="3326524" y="1535567"/>
                </a:cubicBezTo>
                <a:cubicBezTo>
                  <a:pt x="3521416" y="1897509"/>
                  <a:pt x="3295255" y="1549492"/>
                  <a:pt x="3436883" y="1772050"/>
                </a:cubicBezTo>
                <a:cubicBezTo>
                  <a:pt x="3457228" y="1804021"/>
                  <a:pt x="3499945" y="1866643"/>
                  <a:pt x="3499945" y="1866643"/>
                </a:cubicBezTo>
                <a:cubicBezTo>
                  <a:pt x="3505200" y="1887664"/>
                  <a:pt x="3507175" y="1909789"/>
                  <a:pt x="3515710" y="1929705"/>
                </a:cubicBezTo>
                <a:cubicBezTo>
                  <a:pt x="3532171" y="1968115"/>
                  <a:pt x="3566129" y="1995889"/>
                  <a:pt x="3594538" y="2024298"/>
                </a:cubicBezTo>
                <a:cubicBezTo>
                  <a:pt x="3620418" y="2101942"/>
                  <a:pt x="3591774" y="2048271"/>
                  <a:pt x="3657600" y="2103126"/>
                </a:cubicBezTo>
                <a:cubicBezTo>
                  <a:pt x="3674728" y="2117399"/>
                  <a:pt x="3687768" y="2136149"/>
                  <a:pt x="3704896" y="2150422"/>
                </a:cubicBezTo>
                <a:cubicBezTo>
                  <a:pt x="3745645" y="2184379"/>
                  <a:pt x="3752088" y="2181918"/>
                  <a:pt x="3799490" y="2197719"/>
                </a:cubicBezTo>
                <a:cubicBezTo>
                  <a:pt x="3804745" y="2213484"/>
                  <a:pt x="3804874" y="2232038"/>
                  <a:pt x="3815255" y="2245015"/>
                </a:cubicBezTo>
                <a:cubicBezTo>
                  <a:pt x="3827092" y="2259811"/>
                  <a:pt x="3845605" y="2268072"/>
                  <a:pt x="3862552" y="2276546"/>
                </a:cubicBezTo>
                <a:cubicBezTo>
                  <a:pt x="3877416" y="2283978"/>
                  <a:pt x="3893931" y="2287537"/>
                  <a:pt x="3909848" y="2292312"/>
                </a:cubicBezTo>
                <a:cubicBezTo>
                  <a:pt x="3946493" y="2303306"/>
                  <a:pt x="3983297" y="2313777"/>
                  <a:pt x="4020207" y="2323843"/>
                </a:cubicBezTo>
                <a:cubicBezTo>
                  <a:pt x="4041111" y="2329544"/>
                  <a:pt x="4062515" y="2333382"/>
                  <a:pt x="4083269" y="2339608"/>
                </a:cubicBezTo>
                <a:cubicBezTo>
                  <a:pt x="4083336" y="2339628"/>
                  <a:pt x="4201477" y="2379011"/>
                  <a:pt x="4225158" y="2386905"/>
                </a:cubicBezTo>
                <a:lnTo>
                  <a:pt x="4272455" y="2402670"/>
                </a:lnTo>
                <a:cubicBezTo>
                  <a:pt x="4288221" y="2407925"/>
                  <a:pt x="4303133" y="2418436"/>
                  <a:pt x="4319752" y="2418436"/>
                </a:cubicBezTo>
                <a:lnTo>
                  <a:pt x="4619296" y="241843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5" name="TextBox 14"/>
          <p:cNvSpPr txBox="1"/>
          <p:nvPr/>
        </p:nvSpPr>
        <p:spPr>
          <a:xfrm>
            <a:off x="898639" y="3147848"/>
            <a:ext cx="1084143" cy="369332"/>
          </a:xfrm>
          <a:prstGeom prst="rect">
            <a:avLst/>
          </a:prstGeom>
          <a:noFill/>
        </p:spPr>
        <p:txBody>
          <a:bodyPr wrap="none" rtlCol="0">
            <a:spAutoFit/>
          </a:bodyPr>
          <a:lstStyle/>
          <a:p>
            <a:r>
              <a:rPr lang="es-ES_tradnl"/>
              <a:t>threshold</a:t>
            </a:r>
            <a:endParaRPr lang="es-ES_tradnl" dirty="0"/>
          </a:p>
        </p:txBody>
      </p:sp>
      <p:sp>
        <p:nvSpPr>
          <p:cNvPr id="16" name="Freeform 15"/>
          <p:cNvSpPr/>
          <p:nvPr/>
        </p:nvSpPr>
        <p:spPr>
          <a:xfrm>
            <a:off x="6038193" y="3121571"/>
            <a:ext cx="2538248" cy="1182658"/>
          </a:xfrm>
          <a:custGeom>
            <a:avLst/>
            <a:gdLst>
              <a:gd name="connsiteX0" fmla="*/ 0 w 2538248"/>
              <a:gd name="connsiteY0" fmla="*/ 1166648 h 1182658"/>
              <a:gd name="connsiteX1" fmla="*/ 63062 w 2538248"/>
              <a:gd name="connsiteY1" fmla="*/ 1182414 h 1182658"/>
              <a:gd name="connsiteX2" fmla="*/ 157655 w 2538248"/>
              <a:gd name="connsiteY2" fmla="*/ 1150883 h 1182658"/>
              <a:gd name="connsiteX3" fmla="*/ 315310 w 2538248"/>
              <a:gd name="connsiteY3" fmla="*/ 1135117 h 1182658"/>
              <a:gd name="connsiteX4" fmla="*/ 409904 w 2538248"/>
              <a:gd name="connsiteY4" fmla="*/ 1103586 h 1182658"/>
              <a:gd name="connsiteX5" fmla="*/ 457200 w 2538248"/>
              <a:gd name="connsiteY5" fmla="*/ 1087821 h 1182658"/>
              <a:gd name="connsiteX6" fmla="*/ 504497 w 2538248"/>
              <a:gd name="connsiteY6" fmla="*/ 1056290 h 1182658"/>
              <a:gd name="connsiteX7" fmla="*/ 567559 w 2538248"/>
              <a:gd name="connsiteY7" fmla="*/ 961697 h 1182658"/>
              <a:gd name="connsiteX8" fmla="*/ 583324 w 2538248"/>
              <a:gd name="connsiteY8" fmla="*/ 882869 h 1182658"/>
              <a:gd name="connsiteX9" fmla="*/ 646386 w 2538248"/>
              <a:gd name="connsiteY9" fmla="*/ 788276 h 1182658"/>
              <a:gd name="connsiteX10" fmla="*/ 725214 w 2538248"/>
              <a:gd name="connsiteY10" fmla="*/ 677917 h 1182658"/>
              <a:gd name="connsiteX11" fmla="*/ 819807 w 2538248"/>
              <a:gd name="connsiteY11" fmla="*/ 614855 h 1182658"/>
              <a:gd name="connsiteX12" fmla="*/ 961697 w 2538248"/>
              <a:gd name="connsiteY12" fmla="*/ 488731 h 1182658"/>
              <a:gd name="connsiteX13" fmla="*/ 1040524 w 2538248"/>
              <a:gd name="connsiteY13" fmla="*/ 346841 h 1182658"/>
              <a:gd name="connsiteX14" fmla="*/ 1119352 w 2538248"/>
              <a:gd name="connsiteY14" fmla="*/ 204952 h 1182658"/>
              <a:gd name="connsiteX15" fmla="*/ 1150883 w 2538248"/>
              <a:gd name="connsiteY15" fmla="*/ 157655 h 1182658"/>
              <a:gd name="connsiteX16" fmla="*/ 1245476 w 2538248"/>
              <a:gd name="connsiteY16" fmla="*/ 94593 h 1182658"/>
              <a:gd name="connsiteX17" fmla="*/ 1292773 w 2538248"/>
              <a:gd name="connsiteY17" fmla="*/ 63062 h 1182658"/>
              <a:gd name="connsiteX18" fmla="*/ 1403131 w 2538248"/>
              <a:gd name="connsiteY18" fmla="*/ 31531 h 1182658"/>
              <a:gd name="connsiteX19" fmla="*/ 1497724 w 2538248"/>
              <a:gd name="connsiteY19" fmla="*/ 0 h 1182658"/>
              <a:gd name="connsiteX20" fmla="*/ 1655379 w 2538248"/>
              <a:gd name="connsiteY20" fmla="*/ 15765 h 1182658"/>
              <a:gd name="connsiteX21" fmla="*/ 1749973 w 2538248"/>
              <a:gd name="connsiteY21" fmla="*/ 47297 h 1182658"/>
              <a:gd name="connsiteX22" fmla="*/ 1876097 w 2538248"/>
              <a:gd name="connsiteY22" fmla="*/ 78828 h 1182658"/>
              <a:gd name="connsiteX23" fmla="*/ 2017986 w 2538248"/>
              <a:gd name="connsiteY23" fmla="*/ 157655 h 1182658"/>
              <a:gd name="connsiteX24" fmla="*/ 2049517 w 2538248"/>
              <a:gd name="connsiteY24" fmla="*/ 204952 h 1182658"/>
              <a:gd name="connsiteX25" fmla="*/ 2096814 w 2538248"/>
              <a:gd name="connsiteY25" fmla="*/ 236483 h 1182658"/>
              <a:gd name="connsiteX26" fmla="*/ 2159876 w 2538248"/>
              <a:gd name="connsiteY26" fmla="*/ 331076 h 1182658"/>
              <a:gd name="connsiteX27" fmla="*/ 2191407 w 2538248"/>
              <a:gd name="connsiteY27" fmla="*/ 378372 h 1182658"/>
              <a:gd name="connsiteX28" fmla="*/ 2238704 w 2538248"/>
              <a:gd name="connsiteY28" fmla="*/ 472965 h 1182658"/>
              <a:gd name="connsiteX29" fmla="*/ 2301766 w 2538248"/>
              <a:gd name="connsiteY29" fmla="*/ 488731 h 1182658"/>
              <a:gd name="connsiteX30" fmla="*/ 2412124 w 2538248"/>
              <a:gd name="connsiteY30" fmla="*/ 599090 h 1182658"/>
              <a:gd name="connsiteX31" fmla="*/ 2475186 w 2538248"/>
              <a:gd name="connsiteY31" fmla="*/ 677917 h 1182658"/>
              <a:gd name="connsiteX32" fmla="*/ 2538248 w 2538248"/>
              <a:gd name="connsiteY32" fmla="*/ 740979 h 118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38248" h="1182658">
                <a:moveTo>
                  <a:pt x="0" y="1166648"/>
                </a:moveTo>
                <a:cubicBezTo>
                  <a:pt x="21021" y="1171903"/>
                  <a:pt x="41502" y="1184570"/>
                  <a:pt x="63062" y="1182414"/>
                </a:cubicBezTo>
                <a:cubicBezTo>
                  <a:pt x="96134" y="1179107"/>
                  <a:pt x="124583" y="1154190"/>
                  <a:pt x="157655" y="1150883"/>
                </a:cubicBezTo>
                <a:lnTo>
                  <a:pt x="315310" y="1135117"/>
                </a:lnTo>
                <a:lnTo>
                  <a:pt x="409904" y="1103586"/>
                </a:lnTo>
                <a:lnTo>
                  <a:pt x="457200" y="1087821"/>
                </a:lnTo>
                <a:cubicBezTo>
                  <a:pt x="472966" y="1077311"/>
                  <a:pt x="492020" y="1070550"/>
                  <a:pt x="504497" y="1056290"/>
                </a:cubicBezTo>
                <a:cubicBezTo>
                  <a:pt x="529451" y="1027771"/>
                  <a:pt x="567559" y="961697"/>
                  <a:pt x="567559" y="961697"/>
                </a:cubicBezTo>
                <a:cubicBezTo>
                  <a:pt x="572814" y="935421"/>
                  <a:pt x="572236" y="907264"/>
                  <a:pt x="583324" y="882869"/>
                </a:cubicBezTo>
                <a:cubicBezTo>
                  <a:pt x="599005" y="848370"/>
                  <a:pt x="625365" y="819807"/>
                  <a:pt x="646386" y="788276"/>
                </a:cubicBezTo>
                <a:cubicBezTo>
                  <a:pt x="661727" y="765264"/>
                  <a:pt x="709211" y="692141"/>
                  <a:pt x="725214" y="677917"/>
                </a:cubicBezTo>
                <a:cubicBezTo>
                  <a:pt x="753538" y="652741"/>
                  <a:pt x="793011" y="641651"/>
                  <a:pt x="819807" y="614855"/>
                </a:cubicBezTo>
                <a:cubicBezTo>
                  <a:pt x="927798" y="506864"/>
                  <a:pt x="877297" y="544997"/>
                  <a:pt x="961697" y="488731"/>
                </a:cubicBezTo>
                <a:cubicBezTo>
                  <a:pt x="1000279" y="372986"/>
                  <a:pt x="969726" y="417640"/>
                  <a:pt x="1040524" y="346841"/>
                </a:cubicBezTo>
                <a:cubicBezTo>
                  <a:pt x="1068274" y="263594"/>
                  <a:pt x="1047072" y="313373"/>
                  <a:pt x="1119352" y="204952"/>
                </a:cubicBezTo>
                <a:cubicBezTo>
                  <a:pt x="1129862" y="189186"/>
                  <a:pt x="1135117" y="168165"/>
                  <a:pt x="1150883" y="157655"/>
                </a:cubicBezTo>
                <a:lnTo>
                  <a:pt x="1245476" y="94593"/>
                </a:lnTo>
                <a:cubicBezTo>
                  <a:pt x="1261242" y="84083"/>
                  <a:pt x="1274797" y="69054"/>
                  <a:pt x="1292773" y="63062"/>
                </a:cubicBezTo>
                <a:cubicBezTo>
                  <a:pt x="1451740" y="10074"/>
                  <a:pt x="1205146" y="90927"/>
                  <a:pt x="1403131" y="31531"/>
                </a:cubicBezTo>
                <a:cubicBezTo>
                  <a:pt x="1434966" y="21980"/>
                  <a:pt x="1497724" y="0"/>
                  <a:pt x="1497724" y="0"/>
                </a:cubicBezTo>
                <a:cubicBezTo>
                  <a:pt x="1550276" y="5255"/>
                  <a:pt x="1603470" y="6032"/>
                  <a:pt x="1655379" y="15765"/>
                </a:cubicBezTo>
                <a:cubicBezTo>
                  <a:pt x="1688047" y="21890"/>
                  <a:pt x="1717381" y="40779"/>
                  <a:pt x="1749973" y="47297"/>
                </a:cubicBezTo>
                <a:cubicBezTo>
                  <a:pt x="1771817" y="51666"/>
                  <a:pt x="1848826" y="63677"/>
                  <a:pt x="1876097" y="78828"/>
                </a:cubicBezTo>
                <a:cubicBezTo>
                  <a:pt x="2038724" y="169177"/>
                  <a:pt x="1910968" y="121983"/>
                  <a:pt x="2017986" y="157655"/>
                </a:cubicBezTo>
                <a:cubicBezTo>
                  <a:pt x="2028496" y="173421"/>
                  <a:pt x="2036119" y="191554"/>
                  <a:pt x="2049517" y="204952"/>
                </a:cubicBezTo>
                <a:cubicBezTo>
                  <a:pt x="2062915" y="218350"/>
                  <a:pt x="2084337" y="222223"/>
                  <a:pt x="2096814" y="236483"/>
                </a:cubicBezTo>
                <a:cubicBezTo>
                  <a:pt x="2121768" y="265002"/>
                  <a:pt x="2138855" y="299545"/>
                  <a:pt x="2159876" y="331076"/>
                </a:cubicBezTo>
                <a:cubicBezTo>
                  <a:pt x="2170386" y="346841"/>
                  <a:pt x="2185415" y="360397"/>
                  <a:pt x="2191407" y="378372"/>
                </a:cubicBezTo>
                <a:cubicBezTo>
                  <a:pt x="2200400" y="405352"/>
                  <a:pt x="2212508" y="455501"/>
                  <a:pt x="2238704" y="472965"/>
                </a:cubicBezTo>
                <a:cubicBezTo>
                  <a:pt x="2256733" y="484984"/>
                  <a:pt x="2280745" y="483476"/>
                  <a:pt x="2301766" y="488731"/>
                </a:cubicBezTo>
                <a:cubicBezTo>
                  <a:pt x="2374046" y="597151"/>
                  <a:pt x="2328877" y="571340"/>
                  <a:pt x="2412124" y="599090"/>
                </a:cubicBezTo>
                <a:cubicBezTo>
                  <a:pt x="2442818" y="691167"/>
                  <a:pt x="2403875" y="606605"/>
                  <a:pt x="2475186" y="677917"/>
                </a:cubicBezTo>
                <a:cubicBezTo>
                  <a:pt x="2551282" y="754014"/>
                  <a:pt x="2466174" y="704943"/>
                  <a:pt x="2538248" y="740979"/>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cxnSp>
        <p:nvCxnSpPr>
          <p:cNvPr id="5" name="Elbow Connector 4"/>
          <p:cNvCxnSpPr/>
          <p:nvPr/>
        </p:nvCxnSpPr>
        <p:spPr>
          <a:xfrm>
            <a:off x="788276" y="2301761"/>
            <a:ext cx="6227379" cy="2380598"/>
          </a:xfrm>
          <a:prstGeom prst="bentConnector3">
            <a:avLst>
              <a:gd name="adj1" fmla="val 64684"/>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97821" y="2953398"/>
            <a:ext cx="697627" cy="369332"/>
          </a:xfrm>
          <a:prstGeom prst="rect">
            <a:avLst/>
          </a:prstGeom>
          <a:noFill/>
        </p:spPr>
        <p:txBody>
          <a:bodyPr wrap="none" rtlCol="0">
            <a:spAutoFit/>
          </a:bodyPr>
          <a:lstStyle/>
          <a:p>
            <a:r>
              <a:rPr lang="es-ES_tradnl" dirty="0"/>
              <a:t>EDGE</a:t>
            </a:r>
          </a:p>
        </p:txBody>
      </p:sp>
      <p:sp>
        <p:nvSpPr>
          <p:cNvPr id="18" name="TextBox 17"/>
          <p:cNvSpPr txBox="1"/>
          <p:nvPr/>
        </p:nvSpPr>
        <p:spPr>
          <a:xfrm>
            <a:off x="1077310" y="1450419"/>
            <a:ext cx="1162498" cy="369332"/>
          </a:xfrm>
          <a:prstGeom prst="rect">
            <a:avLst/>
          </a:prstGeom>
          <a:noFill/>
        </p:spPr>
        <p:txBody>
          <a:bodyPr wrap="none" rtlCol="0">
            <a:spAutoFit/>
          </a:bodyPr>
          <a:lstStyle/>
          <a:p>
            <a:r>
              <a:rPr lang="es-ES_tradnl" dirty="0"/>
              <a:t>GRADIENT</a:t>
            </a:r>
          </a:p>
        </p:txBody>
      </p:sp>
      <p:cxnSp>
        <p:nvCxnSpPr>
          <p:cNvPr id="19" name="Elbow Connector 18"/>
          <p:cNvCxnSpPr/>
          <p:nvPr/>
        </p:nvCxnSpPr>
        <p:spPr>
          <a:xfrm flipV="1">
            <a:off x="4808483" y="2222937"/>
            <a:ext cx="3972910" cy="2459422"/>
          </a:xfrm>
          <a:prstGeom prst="bentConnector3">
            <a:avLst>
              <a:gd name="adj1" fmla="val 56349"/>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032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5"/>
          <p:cNvGraphicFramePr>
            <a:graphicFrameLocks noChangeAspect="1"/>
          </p:cNvGraphicFramePr>
          <p:nvPr>
            <p:extLst>
              <p:ext uri="{D42A27DB-BD31-4B8C-83A1-F6EECF244321}">
                <p14:modId xmlns:p14="http://schemas.microsoft.com/office/powerpoint/2010/main" val="852088056"/>
              </p:ext>
            </p:extLst>
          </p:nvPr>
        </p:nvGraphicFramePr>
        <p:xfrm>
          <a:off x="460375" y="1669397"/>
          <a:ext cx="406400" cy="330200"/>
        </p:xfrm>
        <a:graphic>
          <a:graphicData uri="http://schemas.openxmlformats.org/presentationml/2006/ole">
            <mc:AlternateContent xmlns:mc="http://schemas.openxmlformats.org/markup-compatibility/2006">
              <mc:Choice xmlns:v="urn:schemas-microsoft-com:vml" Requires="v">
                <p:oleObj spid="_x0000_s16411" name="Equation" r:id="rId4" imgW="203040" imgH="164880" progId="Equation.3">
                  <p:embed/>
                </p:oleObj>
              </mc:Choice>
              <mc:Fallback>
                <p:oleObj name="Equation" r:id="rId4" imgW="203040" imgH="164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669397"/>
                        <a:ext cx="406400" cy="33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2467" name="Object 6"/>
          <p:cNvGraphicFramePr>
            <a:graphicFrameLocks noChangeAspect="1"/>
          </p:cNvGraphicFramePr>
          <p:nvPr>
            <p:extLst>
              <p:ext uri="{D42A27DB-BD31-4B8C-83A1-F6EECF244321}">
                <p14:modId xmlns:p14="http://schemas.microsoft.com/office/powerpoint/2010/main" val="92121103"/>
              </p:ext>
            </p:extLst>
          </p:nvPr>
        </p:nvGraphicFramePr>
        <p:xfrm>
          <a:off x="5101577" y="950503"/>
          <a:ext cx="2565400" cy="355600"/>
        </p:xfrm>
        <a:graphic>
          <a:graphicData uri="http://schemas.openxmlformats.org/presentationml/2006/ole">
            <mc:AlternateContent xmlns:mc="http://schemas.openxmlformats.org/markup-compatibility/2006">
              <mc:Choice xmlns:v="urn:schemas-microsoft-com:vml" Requires="v">
                <p:oleObj spid="_x0000_s16412" name="Equation" r:id="rId6" imgW="1282680" imgH="177480" progId="Equation.3">
                  <p:embed/>
                </p:oleObj>
              </mc:Choice>
              <mc:Fallback>
                <p:oleObj name="Equation" r:id="rId6" imgW="128268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1577" y="950503"/>
                        <a:ext cx="2565400" cy="35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62470" name="Picture 7"/>
          <p:cNvPicPr>
            <a:picLocks noChangeArrowheads="1"/>
          </p:cNvPicPr>
          <p:nvPr/>
        </p:nvPicPr>
        <p:blipFill>
          <a:blip r:embed="rId8"/>
          <a:srcRect/>
          <a:stretch>
            <a:fillRect/>
          </a:stretch>
        </p:blipFill>
        <p:spPr bwMode="auto">
          <a:xfrm>
            <a:off x="460375" y="2039938"/>
            <a:ext cx="3592513" cy="2403475"/>
          </a:xfrm>
          <a:prstGeom prst="rect">
            <a:avLst/>
          </a:prstGeom>
          <a:noFill/>
          <a:ln w="9525">
            <a:noFill/>
            <a:miter lim="800000"/>
            <a:headEnd/>
            <a:tailEnd/>
          </a:ln>
        </p:spPr>
      </p:pic>
      <p:pic>
        <p:nvPicPr>
          <p:cNvPr id="62471" name="Picture 8"/>
          <p:cNvPicPr>
            <a:picLocks noChangeAspect="1" noChangeArrowheads="1"/>
          </p:cNvPicPr>
          <p:nvPr/>
        </p:nvPicPr>
        <p:blipFill>
          <a:blip r:embed="rId9"/>
          <a:srcRect/>
          <a:stretch>
            <a:fillRect/>
          </a:stretch>
        </p:blipFill>
        <p:spPr bwMode="auto">
          <a:xfrm>
            <a:off x="5157788" y="1352773"/>
            <a:ext cx="3602037" cy="2401887"/>
          </a:xfrm>
          <a:prstGeom prst="rect">
            <a:avLst/>
          </a:prstGeom>
          <a:noFill/>
          <a:ln w="9525">
            <a:noFill/>
            <a:miter lim="800000"/>
            <a:headEnd/>
            <a:tailEnd/>
          </a:ln>
        </p:spPr>
      </p:pic>
      <p:pic>
        <p:nvPicPr>
          <p:cNvPr id="62472" name="Picture 9"/>
          <p:cNvPicPr>
            <a:picLocks noChangeArrowheads="1"/>
          </p:cNvPicPr>
          <p:nvPr/>
        </p:nvPicPr>
        <p:blipFill>
          <a:blip r:embed="rId10"/>
          <a:srcRect/>
          <a:stretch>
            <a:fillRect/>
          </a:stretch>
        </p:blipFill>
        <p:spPr bwMode="auto">
          <a:xfrm>
            <a:off x="5114925" y="4129088"/>
            <a:ext cx="3592513" cy="2403475"/>
          </a:xfrm>
          <a:prstGeom prst="rect">
            <a:avLst/>
          </a:prstGeom>
          <a:noFill/>
          <a:ln w="9525">
            <a:noFill/>
            <a:miter lim="800000"/>
            <a:headEnd/>
            <a:tailEnd/>
          </a:ln>
        </p:spPr>
      </p:pic>
      <p:graphicFrame>
        <p:nvGraphicFramePr>
          <p:cNvPr id="62468" name="Object 10"/>
          <p:cNvGraphicFramePr>
            <a:graphicFrameLocks noChangeAspect="1"/>
          </p:cNvGraphicFramePr>
          <p:nvPr/>
        </p:nvGraphicFramePr>
        <p:xfrm>
          <a:off x="3656013" y="5635625"/>
          <a:ext cx="1320800" cy="812800"/>
        </p:xfrm>
        <a:graphic>
          <a:graphicData uri="http://schemas.openxmlformats.org/presentationml/2006/ole">
            <mc:AlternateContent xmlns:mc="http://schemas.openxmlformats.org/markup-compatibility/2006">
              <mc:Choice xmlns:v="urn:schemas-microsoft-com:vml" Requires="v">
                <p:oleObj spid="_x0000_s16413" name="Equation" r:id="rId11" imgW="660240" imgH="406080" progId="Equation.3">
                  <p:embed/>
                </p:oleObj>
              </mc:Choice>
              <mc:Fallback>
                <p:oleObj name="Equation" r:id="rId11" imgW="660240" imgH="406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6013" y="5635625"/>
                        <a:ext cx="1320800" cy="81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Rectangle 2"/>
          <p:cNvSpPr txBox="1">
            <a:spLocks noChangeArrowheads="1"/>
          </p:cNvSpPr>
          <p:nvPr/>
        </p:nvSpPr>
        <p:spPr>
          <a:xfrm>
            <a:off x="0" y="5072"/>
            <a:ext cx="77724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  Canny Edge Detector - Hysteresis</a:t>
            </a:r>
          </a:p>
        </p:txBody>
      </p:sp>
      <p:sp>
        <p:nvSpPr>
          <p:cNvPr id="3" name="Rectangle 2"/>
          <p:cNvSpPr/>
          <p:nvPr/>
        </p:nvSpPr>
        <p:spPr>
          <a:xfrm>
            <a:off x="3486229" y="5109792"/>
            <a:ext cx="1653405" cy="369332"/>
          </a:xfrm>
          <a:prstGeom prst="rect">
            <a:avLst/>
          </a:prstGeom>
        </p:spPr>
        <p:txBody>
          <a:bodyPr wrap="none">
            <a:spAutoFit/>
          </a:bodyPr>
          <a:lstStyle/>
          <a:p>
            <a:r>
              <a:rPr lang="en-US" dirty="0"/>
              <a:t>With Hysteresis</a:t>
            </a:r>
          </a:p>
        </p:txBody>
      </p:sp>
    </p:spTree>
    <p:extLst>
      <p:ext uri="{BB962C8B-B14F-4D97-AF65-F5344CB8AC3E}">
        <p14:creationId xmlns:p14="http://schemas.microsoft.com/office/powerpoint/2010/main" val="2920634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a:t>Suggested Reading</a:t>
            </a:r>
          </a:p>
        </p:txBody>
      </p:sp>
      <p:sp>
        <p:nvSpPr>
          <p:cNvPr id="66563" name="Rectangle 3"/>
          <p:cNvSpPr>
            <a:spLocks noGrp="1" noChangeArrowheads="1"/>
          </p:cNvSpPr>
          <p:nvPr>
            <p:ph type="body" idx="1"/>
          </p:nvPr>
        </p:nvSpPr>
        <p:spPr/>
        <p:txBody>
          <a:bodyPr/>
          <a:lstStyle/>
          <a:p>
            <a:pPr eaLnBrk="1" hangingPunct="1"/>
            <a:r>
              <a:rPr lang="en-US" sz="2800" dirty="0"/>
              <a:t>Chapter 8, David A. Forsyth and Jean Ponce, "Computer Vision: A Modern Approach“</a:t>
            </a:r>
          </a:p>
          <a:p>
            <a:pPr eaLnBrk="1" hangingPunct="1"/>
            <a:r>
              <a:rPr lang="en-US" sz="2800" dirty="0"/>
              <a:t>Chapter 4, </a:t>
            </a:r>
            <a:r>
              <a:rPr lang="en-US" sz="2800" dirty="0" err="1"/>
              <a:t>Emanuele</a:t>
            </a:r>
            <a:r>
              <a:rPr lang="en-US" sz="2800" dirty="0"/>
              <a:t> </a:t>
            </a:r>
            <a:r>
              <a:rPr lang="en-US" sz="2800" dirty="0" err="1"/>
              <a:t>Trucco</a:t>
            </a:r>
            <a:r>
              <a:rPr lang="en-US" sz="2800" dirty="0"/>
              <a:t>, Alessandro </a:t>
            </a:r>
            <a:r>
              <a:rPr lang="en-US" sz="2800" dirty="0" err="1"/>
              <a:t>Verri</a:t>
            </a:r>
            <a:r>
              <a:rPr lang="en-US" sz="2800" dirty="0"/>
              <a:t>, "Introductory Techniques for 3-D Computer Vision”</a:t>
            </a:r>
          </a:p>
          <a:p>
            <a:r>
              <a:rPr lang="en-US" sz="2800" dirty="0"/>
              <a:t>Canny, John (1986): "A computational approach to edge detection." </a:t>
            </a:r>
            <a:r>
              <a:rPr lang="en-US" sz="2800" i="1" dirty="0"/>
              <a:t>IEEE Transactions on Pattern Analysis and Machine Intelligence, </a:t>
            </a:r>
            <a:r>
              <a:rPr lang="en-US" sz="2800" dirty="0"/>
              <a:t>6 (1986): 679-698.</a:t>
            </a:r>
          </a:p>
        </p:txBody>
      </p:sp>
    </p:spTree>
    <p:extLst>
      <p:ext uri="{BB962C8B-B14F-4D97-AF65-F5344CB8AC3E}">
        <p14:creationId xmlns:p14="http://schemas.microsoft.com/office/powerpoint/2010/main" val="403525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457200" y="-72206"/>
            <a:ext cx="8229600" cy="1143000"/>
          </a:xfrm>
        </p:spPr>
        <p:txBody>
          <a:bodyPr/>
          <a:lstStyle/>
          <a:p>
            <a:r>
              <a:rPr lang="en-US" altLang="en-US"/>
              <a:t>The discrete gradient</a:t>
            </a:r>
          </a:p>
        </p:txBody>
      </p:sp>
      <p:sp>
        <p:nvSpPr>
          <p:cNvPr id="412675" name="Rectangle 3"/>
          <p:cNvSpPr>
            <a:spLocks noGrp="1" noChangeArrowheads="1"/>
          </p:cNvSpPr>
          <p:nvPr>
            <p:ph type="body" idx="1"/>
          </p:nvPr>
        </p:nvSpPr>
        <p:spPr>
          <a:xfrm>
            <a:off x="685800" y="914400"/>
            <a:ext cx="7924800" cy="1371600"/>
          </a:xfrm>
        </p:spPr>
        <p:txBody>
          <a:bodyPr>
            <a:normAutofit fontScale="77500" lnSpcReduction="20000"/>
          </a:bodyPr>
          <a:lstStyle/>
          <a:p>
            <a:r>
              <a:rPr lang="en-US" altLang="en-US"/>
              <a:t>How can we differentiate a </a:t>
            </a:r>
            <a:r>
              <a:rPr lang="en-US" altLang="en-US" i="1"/>
              <a:t>digital</a:t>
            </a:r>
            <a:r>
              <a:rPr lang="en-US" altLang="en-US"/>
              <a:t> image f[x,y]?</a:t>
            </a:r>
          </a:p>
          <a:p>
            <a:pPr lvl="1"/>
            <a:r>
              <a:rPr lang="en-US" altLang="en-US"/>
              <a:t>Option 1:  reconstruct a continuous image, then take gradient</a:t>
            </a:r>
          </a:p>
          <a:p>
            <a:pPr lvl="1"/>
            <a:r>
              <a:rPr lang="en-US" altLang="en-US"/>
              <a:t>Option 2:  take discrete derivative (finite difference)</a:t>
            </a:r>
          </a:p>
        </p:txBody>
      </p:sp>
      <p:sp>
        <p:nvSpPr>
          <p:cNvPr id="412680" name="Rectangle 8"/>
          <p:cNvSpPr>
            <a:spLocks noChangeArrowheads="1"/>
          </p:cNvSpPr>
          <p:nvPr/>
        </p:nvSpPr>
        <p:spPr bwMode="auto">
          <a:xfrm>
            <a:off x="685800" y="3048000"/>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r>
              <a:rPr lang="en-US" altLang="en-US"/>
              <a:t>How would you implement this as a cross-correlation?</a:t>
            </a:r>
          </a:p>
        </p:txBody>
      </p:sp>
      <p:graphicFrame>
        <p:nvGraphicFramePr>
          <p:cNvPr id="412681" name="Group 9"/>
          <p:cNvGraphicFramePr>
            <a:graphicFrameLocks noGrp="1"/>
          </p:cNvGraphicFramePr>
          <p:nvPr/>
        </p:nvGraphicFramePr>
        <p:xfrm>
          <a:off x="3962400" y="3810000"/>
          <a:ext cx="1143000" cy="105156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412702" name="Picture 30" descr="Edittex"/>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4365625" y="5060950"/>
            <a:ext cx="285750"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2723" name="Text Box 51"/>
          <p:cNvSpPr txBox="1">
            <a:spLocks noChangeArrowheads="1"/>
          </p:cNvSpPr>
          <p:nvPr/>
        </p:nvSpPr>
        <p:spPr bwMode="auto">
          <a:xfrm>
            <a:off x="7258050" y="630872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sz="2000">
              <a:latin typeface="Arial" charset="0"/>
            </a:endParaRPr>
          </a:p>
        </p:txBody>
      </p:sp>
      <p:pic>
        <p:nvPicPr>
          <p:cNvPr id="412724" name="Picture 52" descr="Edittex"/>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987550" y="2254250"/>
            <a:ext cx="4506913"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762881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27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72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57200" y="-87973"/>
            <a:ext cx="8229600" cy="1143000"/>
          </a:xfrm>
        </p:spPr>
        <p:txBody>
          <a:bodyPr/>
          <a:lstStyle/>
          <a:p>
            <a:r>
              <a:rPr lang="en-US" altLang="en-US"/>
              <a:t>The Sobel operator</a:t>
            </a:r>
          </a:p>
        </p:txBody>
      </p:sp>
      <p:sp>
        <p:nvSpPr>
          <p:cNvPr id="434179" name="Rectangle 3"/>
          <p:cNvSpPr>
            <a:spLocks noGrp="1" noChangeArrowheads="1"/>
          </p:cNvSpPr>
          <p:nvPr>
            <p:ph type="body" idx="1"/>
          </p:nvPr>
        </p:nvSpPr>
        <p:spPr>
          <a:xfrm>
            <a:off x="685800" y="914400"/>
            <a:ext cx="7924800" cy="1371600"/>
          </a:xfrm>
        </p:spPr>
        <p:txBody>
          <a:bodyPr>
            <a:normAutofit fontScale="92500"/>
          </a:bodyPr>
          <a:lstStyle/>
          <a:p>
            <a:r>
              <a:rPr lang="en-US" altLang="en-US"/>
              <a:t>Better approximations of the derivatives exist</a:t>
            </a:r>
          </a:p>
          <a:p>
            <a:pPr lvl="1"/>
            <a:r>
              <a:rPr lang="en-US" altLang="en-US"/>
              <a:t>The </a:t>
            </a:r>
            <a:r>
              <a:rPr lang="en-US" altLang="en-US" i="1"/>
              <a:t>Sobel</a:t>
            </a:r>
            <a:r>
              <a:rPr lang="en-US" altLang="en-US"/>
              <a:t> operators below are very commonly used</a:t>
            </a:r>
          </a:p>
        </p:txBody>
      </p:sp>
      <p:graphicFrame>
        <p:nvGraphicFramePr>
          <p:cNvPr id="434180" name="Group 4"/>
          <p:cNvGraphicFramePr>
            <a:graphicFrameLocks noGrp="1"/>
          </p:cNvGraphicFramePr>
          <p:nvPr/>
        </p:nvGraphicFramePr>
        <p:xfrm>
          <a:off x="2705100" y="2209800"/>
          <a:ext cx="1143000" cy="105156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-2</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2</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34198" name="Group 22"/>
          <p:cNvGraphicFramePr>
            <a:graphicFrameLocks noGrp="1"/>
          </p:cNvGraphicFramePr>
          <p:nvPr/>
        </p:nvGraphicFramePr>
        <p:xfrm>
          <a:off x="5105400" y="2209800"/>
          <a:ext cx="1143000" cy="105156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2</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-2</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charset="0"/>
                        </a:defRPr>
                      </a:lvl1pPr>
                      <a:lvl2pPr>
                        <a:spcBef>
                          <a:spcPct val="20000"/>
                        </a:spcBef>
                        <a:defRPr>
                          <a:solidFill>
                            <a:schemeClr val="tx1"/>
                          </a:solidFill>
                          <a:latin typeface="Arial" charset="0"/>
                        </a:defRPr>
                      </a:lvl2pPr>
                      <a:lvl3pPr>
                        <a:spcBef>
                          <a:spcPct val="20000"/>
                        </a:spcBef>
                        <a:defRPr sz="1600">
                          <a:solidFill>
                            <a:schemeClr val="tx1"/>
                          </a:solidFill>
                          <a:latin typeface="Arial" charset="0"/>
                        </a:defRPr>
                      </a:lvl3pPr>
                      <a:lvl4pPr>
                        <a:spcBef>
                          <a:spcPct val="20000"/>
                        </a:spcBef>
                        <a:defRPr sz="1400">
                          <a:solidFill>
                            <a:schemeClr val="tx1"/>
                          </a:solidFill>
                          <a:latin typeface="Arial" charset="0"/>
                        </a:defRPr>
                      </a:lvl4pPr>
                      <a:lvl5pPr>
                        <a:spcBef>
                          <a:spcPct val="20000"/>
                        </a:spcBef>
                        <a:defRPr sz="1200">
                          <a:solidFill>
                            <a:schemeClr val="tx1"/>
                          </a:solidFill>
                          <a:latin typeface="Arial" charset="0"/>
                        </a:defRPr>
                      </a:lvl5pPr>
                      <a:lvl6pPr eaLnBrk="0" fontAlgn="base" hangingPunct="0">
                        <a:spcBef>
                          <a:spcPct val="20000"/>
                        </a:spcBef>
                        <a:spcAft>
                          <a:spcPct val="0"/>
                        </a:spcAft>
                        <a:defRPr sz="1200">
                          <a:solidFill>
                            <a:schemeClr val="tx1"/>
                          </a:solidFill>
                          <a:latin typeface="Arial" charset="0"/>
                        </a:defRPr>
                      </a:lvl6pPr>
                      <a:lvl7pPr eaLnBrk="0" fontAlgn="base" hangingPunct="0">
                        <a:spcBef>
                          <a:spcPct val="20000"/>
                        </a:spcBef>
                        <a:spcAft>
                          <a:spcPct val="0"/>
                        </a:spcAft>
                        <a:defRPr sz="1200">
                          <a:solidFill>
                            <a:schemeClr val="tx1"/>
                          </a:solidFill>
                          <a:latin typeface="Arial" charset="0"/>
                        </a:defRPr>
                      </a:lvl7pPr>
                      <a:lvl8pPr eaLnBrk="0" fontAlgn="base" hangingPunct="0">
                        <a:spcBef>
                          <a:spcPct val="20000"/>
                        </a:spcBef>
                        <a:spcAft>
                          <a:spcPct val="0"/>
                        </a:spcAft>
                        <a:defRPr sz="1200">
                          <a:solidFill>
                            <a:schemeClr val="tx1"/>
                          </a:solidFill>
                          <a:latin typeface="Arial" charset="0"/>
                        </a:defRPr>
                      </a:lvl8pPr>
                      <a:lvl9pPr eaLnBrk="0" fontAlgn="base" hangingPunct="0">
                        <a:spcBef>
                          <a:spcPct val="20000"/>
                        </a:spcBef>
                        <a:spcAft>
                          <a:spcPct val="0"/>
                        </a:spcAft>
                        <a:defRPr sz="12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-1</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434218" name="Picture 42" descr="Edittex"/>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2438400" y="2497138"/>
            <a:ext cx="1905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34219" name="Picture 43" descr="Edittex"/>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4838700" y="2501900"/>
            <a:ext cx="1905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34220" name="Rectangle 44"/>
          <p:cNvSpPr>
            <a:spLocks noChangeArrowheads="1"/>
          </p:cNvSpPr>
          <p:nvPr/>
        </p:nvSpPr>
        <p:spPr bwMode="auto">
          <a:xfrm>
            <a:off x="685800" y="4114800"/>
            <a:ext cx="7924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pPr lvl="1"/>
            <a:r>
              <a:rPr lang="en-US" altLang="en-US"/>
              <a:t>The standard defn. of the Sobel operator omits the 1/8 term</a:t>
            </a:r>
          </a:p>
          <a:p>
            <a:pPr lvl="2"/>
            <a:r>
              <a:rPr lang="en-US" altLang="en-US" sz="1800"/>
              <a:t>doesn’t make a difference for edge detection</a:t>
            </a:r>
          </a:p>
          <a:p>
            <a:pPr lvl="2"/>
            <a:r>
              <a:rPr lang="en-US" altLang="en-US" sz="1800"/>
              <a:t>the 1/8 term </a:t>
            </a:r>
            <a:r>
              <a:rPr lang="en-US" altLang="en-US" sz="1800" b="1"/>
              <a:t>is</a:t>
            </a:r>
            <a:r>
              <a:rPr lang="en-US" altLang="en-US" sz="1800"/>
              <a:t> needed to get the right gradient value, however</a:t>
            </a:r>
          </a:p>
        </p:txBody>
      </p:sp>
      <p:pic>
        <p:nvPicPr>
          <p:cNvPr id="434223" name="Picture 47" descr="Edittex"/>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3097213" y="3455988"/>
            <a:ext cx="300037"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34224" name="Picture 48" descr="Edittex"/>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5505450" y="3435350"/>
            <a:ext cx="284163"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6655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Rectangle 1027"/>
          <p:cNvSpPr>
            <a:spLocks noGrp="1" noChangeArrowheads="1"/>
          </p:cNvSpPr>
          <p:nvPr>
            <p:ph type="body" idx="1"/>
          </p:nvPr>
        </p:nvSpPr>
        <p:spPr>
          <a:xfrm>
            <a:off x="858838" y="2087563"/>
            <a:ext cx="7772400" cy="4114800"/>
          </a:xfrm>
        </p:spPr>
        <p:txBody>
          <a:bodyPr/>
          <a:lstStyle/>
          <a:p>
            <a:pPr eaLnBrk="1" hangingPunct="1"/>
            <a:r>
              <a:rPr lang="en-US"/>
              <a:t>Sobel Edge Detector</a:t>
            </a:r>
          </a:p>
        </p:txBody>
      </p:sp>
      <p:sp>
        <p:nvSpPr>
          <p:cNvPr id="17418" name="Rectangle 1031"/>
          <p:cNvSpPr>
            <a:spLocks noGrp="1" noChangeArrowheads="1"/>
          </p:cNvSpPr>
          <p:nvPr>
            <p:ph type="title"/>
          </p:nvPr>
        </p:nvSpPr>
        <p:spPr>
          <a:xfrm>
            <a:off x="0" y="0"/>
            <a:ext cx="7772400" cy="1143000"/>
          </a:xfrm>
        </p:spPr>
        <p:txBody>
          <a:bodyPr/>
          <a:lstStyle/>
          <a:p>
            <a:pPr algn="l" eaLnBrk="1" hangingPunct="1"/>
            <a:r>
              <a:rPr lang="en-US" dirty="0"/>
              <a:t>Detecting Edges in Image</a:t>
            </a:r>
          </a:p>
        </p:txBody>
      </p:sp>
      <p:sp>
        <p:nvSpPr>
          <p:cNvPr id="17419" name="Text Box 1032"/>
          <p:cNvSpPr txBox="1">
            <a:spLocks noChangeArrowheads="1"/>
          </p:cNvSpPr>
          <p:nvPr/>
        </p:nvSpPr>
        <p:spPr bwMode="auto">
          <a:xfrm>
            <a:off x="0" y="4360863"/>
            <a:ext cx="1123950" cy="457200"/>
          </a:xfrm>
          <a:prstGeom prst="rect">
            <a:avLst/>
          </a:prstGeom>
          <a:noFill/>
          <a:ln w="9525">
            <a:noFill/>
            <a:miter lim="800000"/>
            <a:headEnd/>
            <a:tailEnd/>
          </a:ln>
        </p:spPr>
        <p:txBody>
          <a:bodyPr wrap="none">
            <a:prstTxWarp prst="textNoShape">
              <a:avLst/>
            </a:prstTxWarp>
            <a:spAutoFit/>
          </a:bodyPr>
          <a:lstStyle/>
          <a:p>
            <a:pPr eaLnBrk="1" hangingPunct="1"/>
            <a:r>
              <a:rPr kumimoji="1" lang="en-US" sz="2400" i="1">
                <a:latin typeface="Times New Roman" charset="0"/>
              </a:rPr>
              <a:t>Image I</a:t>
            </a:r>
          </a:p>
        </p:txBody>
      </p:sp>
      <p:sp>
        <p:nvSpPr>
          <p:cNvPr id="17420" name="Line 1033"/>
          <p:cNvSpPr>
            <a:spLocks noChangeShapeType="1"/>
          </p:cNvSpPr>
          <p:nvPr/>
        </p:nvSpPr>
        <p:spPr bwMode="auto">
          <a:xfrm flipV="1">
            <a:off x="1106488" y="3643313"/>
            <a:ext cx="842962" cy="828675"/>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sp>
        <p:nvSpPr>
          <p:cNvPr id="17421" name="Line 1034"/>
          <p:cNvSpPr>
            <a:spLocks noChangeShapeType="1"/>
          </p:cNvSpPr>
          <p:nvPr/>
        </p:nvSpPr>
        <p:spPr bwMode="auto">
          <a:xfrm>
            <a:off x="1135063" y="4729163"/>
            <a:ext cx="785812" cy="80010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graphicFrame>
        <p:nvGraphicFramePr>
          <p:cNvPr id="17410" name="Object 1035"/>
          <p:cNvGraphicFramePr>
            <a:graphicFrameLocks noChangeAspect="1"/>
          </p:cNvGraphicFramePr>
          <p:nvPr/>
        </p:nvGraphicFramePr>
        <p:xfrm>
          <a:off x="1936750" y="2795588"/>
          <a:ext cx="1604963" cy="1425575"/>
        </p:xfrm>
        <a:graphic>
          <a:graphicData uri="http://schemas.openxmlformats.org/presentationml/2006/ole">
            <mc:AlternateContent xmlns:mc="http://schemas.openxmlformats.org/markup-compatibility/2006">
              <mc:Choice xmlns:v="urn:schemas-microsoft-com:vml" Requires="v">
                <p:oleObj spid="_x0000_s32791" name="Equation" r:id="rId4" imgW="799920" imgH="711000" progId="Equation.3">
                  <p:embed/>
                </p:oleObj>
              </mc:Choice>
              <mc:Fallback>
                <p:oleObj name="Equation" r:id="rId4" imgW="79992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0" y="2795588"/>
                        <a:ext cx="1604963" cy="1425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7411" name="Object 1036"/>
          <p:cNvGraphicFramePr>
            <a:graphicFrameLocks noChangeAspect="1"/>
          </p:cNvGraphicFramePr>
          <p:nvPr/>
        </p:nvGraphicFramePr>
        <p:xfrm>
          <a:off x="1924050" y="4862513"/>
          <a:ext cx="1936750" cy="1425575"/>
        </p:xfrm>
        <a:graphic>
          <a:graphicData uri="http://schemas.openxmlformats.org/presentationml/2006/ole">
            <mc:AlternateContent xmlns:mc="http://schemas.openxmlformats.org/markup-compatibility/2006">
              <mc:Choice xmlns:v="urn:schemas-microsoft-com:vml" Requires="v">
                <p:oleObj spid="_x0000_s32792" name="Equation" r:id="rId6" imgW="965160" imgH="711000" progId="Equation.3">
                  <p:embed/>
                </p:oleObj>
              </mc:Choice>
              <mc:Fallback>
                <p:oleObj name="Equation" r:id="rId6" imgW="965160" imgH="71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4050" y="4862513"/>
                        <a:ext cx="1936750" cy="1425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7412" name="Object 1037"/>
          <p:cNvGraphicFramePr>
            <a:graphicFrameLocks noChangeAspect="1"/>
          </p:cNvGraphicFramePr>
          <p:nvPr/>
        </p:nvGraphicFramePr>
        <p:xfrm>
          <a:off x="1303338" y="3819525"/>
          <a:ext cx="203200" cy="254000"/>
        </p:xfrm>
        <a:graphic>
          <a:graphicData uri="http://schemas.openxmlformats.org/presentationml/2006/ole">
            <mc:AlternateContent xmlns:mc="http://schemas.openxmlformats.org/markup-compatibility/2006">
              <mc:Choice xmlns:v="urn:schemas-microsoft-com:vml" Requires="v">
                <p:oleObj spid="_x0000_s32793" name="Equation" r:id="rId8" imgW="101520" imgH="126720" progId="Equation.3">
                  <p:embed/>
                </p:oleObj>
              </mc:Choice>
              <mc:Fallback>
                <p:oleObj name="Equation" r:id="rId8" imgW="101520" imgH="1267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3338" y="3819525"/>
                        <a:ext cx="203200" cy="25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7413" name="Object 1039"/>
          <p:cNvGraphicFramePr>
            <a:graphicFrameLocks noChangeAspect="1"/>
          </p:cNvGraphicFramePr>
          <p:nvPr/>
        </p:nvGraphicFramePr>
        <p:xfrm>
          <a:off x="1327150" y="5129213"/>
          <a:ext cx="203200" cy="254000"/>
        </p:xfrm>
        <a:graphic>
          <a:graphicData uri="http://schemas.openxmlformats.org/presentationml/2006/ole">
            <mc:AlternateContent xmlns:mc="http://schemas.openxmlformats.org/markup-compatibility/2006">
              <mc:Choice xmlns:v="urn:schemas-microsoft-com:vml" Requires="v">
                <p:oleObj spid="_x0000_s32794" name="Equation" r:id="rId10" imgW="101520" imgH="126720" progId="Equation.3">
                  <p:embed/>
                </p:oleObj>
              </mc:Choice>
              <mc:Fallback>
                <p:oleObj name="Equation" r:id="rId10" imgW="101520" imgH="1267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7150" y="5129213"/>
                        <a:ext cx="203200" cy="25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7422" name="Line 1040"/>
          <p:cNvSpPr>
            <a:spLocks noChangeShapeType="1"/>
          </p:cNvSpPr>
          <p:nvPr/>
        </p:nvSpPr>
        <p:spPr bwMode="auto">
          <a:xfrm>
            <a:off x="3535363" y="3443288"/>
            <a:ext cx="1143000" cy="757237"/>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sp>
        <p:nvSpPr>
          <p:cNvPr id="17423" name="Line 1041"/>
          <p:cNvSpPr>
            <a:spLocks noChangeShapeType="1"/>
          </p:cNvSpPr>
          <p:nvPr/>
        </p:nvSpPr>
        <p:spPr bwMode="auto">
          <a:xfrm flipV="1">
            <a:off x="3821113" y="4714875"/>
            <a:ext cx="885825" cy="928688"/>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graphicFrame>
        <p:nvGraphicFramePr>
          <p:cNvPr id="17414" name="Object 1043"/>
          <p:cNvGraphicFramePr>
            <a:graphicFrameLocks noChangeAspect="1"/>
          </p:cNvGraphicFramePr>
          <p:nvPr/>
        </p:nvGraphicFramePr>
        <p:xfrm>
          <a:off x="3963988" y="3071813"/>
          <a:ext cx="635000" cy="787400"/>
        </p:xfrm>
        <a:graphic>
          <a:graphicData uri="http://schemas.openxmlformats.org/presentationml/2006/ole">
            <mc:AlternateContent xmlns:mc="http://schemas.openxmlformats.org/markup-compatibility/2006">
              <mc:Choice xmlns:v="urn:schemas-microsoft-com:vml" Requires="v">
                <p:oleObj spid="_x0000_s32795" name="Equation" r:id="rId11" imgW="317160" imgH="393480" progId="Equation.3">
                  <p:embed/>
                </p:oleObj>
              </mc:Choice>
              <mc:Fallback>
                <p:oleObj name="Equation" r:id="rId11" imgW="31716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3988" y="3071813"/>
                        <a:ext cx="635000" cy="78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7415" name="Object 1044"/>
          <p:cNvGraphicFramePr>
            <a:graphicFrameLocks noChangeAspect="1"/>
          </p:cNvGraphicFramePr>
          <p:nvPr/>
        </p:nvGraphicFramePr>
        <p:xfrm>
          <a:off x="4073525" y="5084763"/>
          <a:ext cx="635000" cy="838200"/>
        </p:xfrm>
        <a:graphic>
          <a:graphicData uri="http://schemas.openxmlformats.org/presentationml/2006/ole">
            <mc:AlternateContent xmlns:mc="http://schemas.openxmlformats.org/markup-compatibility/2006">
              <mc:Choice xmlns:v="urn:schemas-microsoft-com:vml" Requires="v">
                <p:oleObj spid="_x0000_s32796" name="Equation" r:id="rId13" imgW="317160" imgH="419040" progId="Equation.3">
                  <p:embed/>
                </p:oleObj>
              </mc:Choice>
              <mc:Fallback>
                <p:oleObj name="Equation" r:id="rId13" imgW="317160" imgH="419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3525" y="5084763"/>
                        <a:ext cx="635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7424" name="Oval 1049"/>
          <p:cNvSpPr>
            <a:spLocks noChangeArrowheads="1"/>
          </p:cNvSpPr>
          <p:nvPr/>
        </p:nvSpPr>
        <p:spPr bwMode="auto">
          <a:xfrm>
            <a:off x="4521200" y="4214813"/>
            <a:ext cx="557213" cy="514350"/>
          </a:xfrm>
          <a:prstGeom prst="ellipse">
            <a:avLst/>
          </a:prstGeom>
          <a:noFill/>
          <a:ln w="9525">
            <a:solidFill>
              <a:schemeClr val="tx1"/>
            </a:solidFill>
            <a:miter lim="800000"/>
            <a:headEnd/>
            <a:tailEnd/>
          </a:ln>
        </p:spPr>
        <p:txBody>
          <a:bodyPr wrap="none" anchor="ctr">
            <a:prstTxWarp prst="textNoShape">
              <a:avLst/>
            </a:prstTxWarp>
          </a:bodyPr>
          <a:lstStyle/>
          <a:p>
            <a:endParaRPr lang="es-CL"/>
          </a:p>
        </p:txBody>
      </p:sp>
      <p:sp>
        <p:nvSpPr>
          <p:cNvPr id="17425" name="Line 1050"/>
          <p:cNvSpPr>
            <a:spLocks noChangeShapeType="1"/>
          </p:cNvSpPr>
          <p:nvPr/>
        </p:nvSpPr>
        <p:spPr bwMode="auto">
          <a:xfrm>
            <a:off x="5121275" y="4457700"/>
            <a:ext cx="1471613" cy="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graphicFrame>
        <p:nvGraphicFramePr>
          <p:cNvPr id="17416" name="Object 1051"/>
          <p:cNvGraphicFramePr>
            <a:graphicFrameLocks noChangeAspect="1"/>
          </p:cNvGraphicFramePr>
          <p:nvPr/>
        </p:nvGraphicFramePr>
        <p:xfrm>
          <a:off x="5076825" y="3727450"/>
          <a:ext cx="1508125" cy="639763"/>
        </p:xfrm>
        <a:graphic>
          <a:graphicData uri="http://schemas.openxmlformats.org/presentationml/2006/ole">
            <mc:AlternateContent xmlns:mc="http://schemas.openxmlformats.org/markup-compatibility/2006">
              <mc:Choice xmlns:v="urn:schemas-microsoft-com:vml" Requires="v">
                <p:oleObj spid="_x0000_s32797" name="Equation" r:id="rId15" imgW="1257120" imgH="533160" progId="Equation.3">
                  <p:embed/>
                </p:oleObj>
              </mc:Choice>
              <mc:Fallback>
                <p:oleObj name="Equation" r:id="rId15" imgW="1257120" imgH="533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76825" y="3727450"/>
                        <a:ext cx="1508125"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7426" name="Text Box 1053"/>
          <p:cNvSpPr txBox="1">
            <a:spLocks noChangeArrowheads="1"/>
          </p:cNvSpPr>
          <p:nvPr/>
        </p:nvSpPr>
        <p:spPr bwMode="auto">
          <a:xfrm>
            <a:off x="6600825" y="4203700"/>
            <a:ext cx="1428750" cy="466725"/>
          </a:xfrm>
          <a:prstGeom prst="rect">
            <a:avLst/>
          </a:prstGeom>
          <a:noFill/>
          <a:ln w="9525">
            <a:solidFill>
              <a:schemeClr val="tx1"/>
            </a:solidFill>
            <a:miter lim="800000"/>
            <a:headEnd/>
            <a:tailEnd/>
          </a:ln>
        </p:spPr>
        <p:txBody>
          <a:bodyPr wrap="none">
            <a:prstTxWarp prst="textNoShape">
              <a:avLst/>
            </a:prstTxWarp>
            <a:spAutoFit/>
          </a:bodyPr>
          <a:lstStyle/>
          <a:p>
            <a:pPr eaLnBrk="1" hangingPunct="1"/>
            <a:r>
              <a:rPr kumimoji="1" lang="en-US" sz="2400">
                <a:latin typeface="Times New Roman" charset="0"/>
              </a:rPr>
              <a:t>Threshold</a:t>
            </a:r>
          </a:p>
        </p:txBody>
      </p:sp>
      <p:sp>
        <p:nvSpPr>
          <p:cNvPr id="17427" name="Line 1055"/>
          <p:cNvSpPr>
            <a:spLocks noChangeShapeType="1"/>
          </p:cNvSpPr>
          <p:nvPr/>
        </p:nvSpPr>
        <p:spPr bwMode="auto">
          <a:xfrm flipV="1">
            <a:off x="8035925" y="4457700"/>
            <a:ext cx="628650" cy="0"/>
          </a:xfrm>
          <a:prstGeom prst="line">
            <a:avLst/>
          </a:prstGeom>
          <a:noFill/>
          <a:ln w="9525">
            <a:solidFill>
              <a:schemeClr val="tx1"/>
            </a:solidFill>
            <a:miter lim="800000"/>
            <a:headEnd/>
            <a:tailEnd type="triangle" w="med" len="med"/>
          </a:ln>
        </p:spPr>
        <p:txBody>
          <a:bodyPr wrap="none">
            <a:prstTxWarp prst="textNoShape">
              <a:avLst/>
            </a:prstTxWarp>
          </a:bodyPr>
          <a:lstStyle/>
          <a:p>
            <a:endParaRPr lang="es-ES_tradnl"/>
          </a:p>
        </p:txBody>
      </p:sp>
      <p:sp>
        <p:nvSpPr>
          <p:cNvPr id="17428" name="Text Box 1056"/>
          <p:cNvSpPr txBox="1">
            <a:spLocks noChangeArrowheads="1"/>
          </p:cNvSpPr>
          <p:nvPr/>
        </p:nvSpPr>
        <p:spPr bwMode="auto">
          <a:xfrm>
            <a:off x="8194675" y="3903663"/>
            <a:ext cx="928688" cy="457200"/>
          </a:xfrm>
          <a:prstGeom prst="rect">
            <a:avLst/>
          </a:prstGeom>
          <a:noFill/>
          <a:ln w="9525">
            <a:noFill/>
            <a:miter lim="800000"/>
            <a:headEnd/>
            <a:tailEnd/>
          </a:ln>
        </p:spPr>
        <p:txBody>
          <a:bodyPr wrap="none">
            <a:prstTxWarp prst="textNoShape">
              <a:avLst/>
            </a:prstTxWarp>
            <a:spAutoFit/>
          </a:bodyPr>
          <a:lstStyle/>
          <a:p>
            <a:pPr eaLnBrk="1" hangingPunct="1"/>
            <a:r>
              <a:rPr kumimoji="1" lang="en-US" sz="2400">
                <a:latin typeface="Times New Roman" charset="0"/>
              </a:rPr>
              <a:t>Edges</a:t>
            </a:r>
          </a:p>
        </p:txBody>
      </p:sp>
    </p:spTree>
    <p:extLst>
      <p:ext uri="{BB962C8B-B14F-4D97-AF65-F5344CB8AC3E}">
        <p14:creationId xmlns:p14="http://schemas.microsoft.com/office/powerpoint/2010/main" val="167226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1026"/>
          <p:cNvSpPr>
            <a:spLocks noGrp="1" noChangeArrowheads="1"/>
          </p:cNvSpPr>
          <p:nvPr>
            <p:ph type="title"/>
          </p:nvPr>
        </p:nvSpPr>
        <p:spPr>
          <a:xfrm>
            <a:off x="0" y="0"/>
            <a:ext cx="7772400" cy="1143000"/>
          </a:xfrm>
        </p:spPr>
        <p:txBody>
          <a:bodyPr/>
          <a:lstStyle/>
          <a:p>
            <a:pPr algn="l" eaLnBrk="1" hangingPunct="1"/>
            <a:r>
              <a:rPr lang="en-US" dirty="0" err="1"/>
              <a:t>Sobel</a:t>
            </a:r>
            <a:r>
              <a:rPr lang="en-US" dirty="0"/>
              <a:t> Edge Detector</a:t>
            </a:r>
          </a:p>
        </p:txBody>
      </p:sp>
      <p:pic>
        <p:nvPicPr>
          <p:cNvPr id="19462" name="Picture 1027"/>
          <p:cNvPicPr>
            <a:picLocks noChangeAspect="1" noChangeArrowheads="1"/>
          </p:cNvPicPr>
          <p:nvPr/>
        </p:nvPicPr>
        <p:blipFill>
          <a:blip r:embed="rId4"/>
          <a:srcRect/>
          <a:stretch>
            <a:fillRect/>
          </a:stretch>
        </p:blipFill>
        <p:spPr bwMode="auto">
          <a:xfrm>
            <a:off x="523875" y="2500313"/>
            <a:ext cx="3592513" cy="2403475"/>
          </a:xfrm>
          <a:prstGeom prst="rect">
            <a:avLst/>
          </a:prstGeom>
          <a:noFill/>
          <a:ln w="9525">
            <a:noFill/>
            <a:miter lim="800000"/>
            <a:headEnd/>
            <a:tailEnd/>
          </a:ln>
        </p:spPr>
      </p:pic>
      <p:pic>
        <p:nvPicPr>
          <p:cNvPr id="19463" name="Picture 1029"/>
          <p:cNvPicPr>
            <a:picLocks noChangeAspect="1" noChangeArrowheads="1"/>
          </p:cNvPicPr>
          <p:nvPr/>
        </p:nvPicPr>
        <p:blipFill>
          <a:blip r:embed="rId5"/>
          <a:srcRect/>
          <a:stretch>
            <a:fillRect/>
          </a:stretch>
        </p:blipFill>
        <p:spPr bwMode="auto">
          <a:xfrm>
            <a:off x="4967288" y="1343025"/>
            <a:ext cx="3595687" cy="2400300"/>
          </a:xfrm>
          <a:prstGeom prst="rect">
            <a:avLst/>
          </a:prstGeom>
          <a:noFill/>
          <a:ln w="9525">
            <a:noFill/>
            <a:miter lim="800000"/>
            <a:headEnd/>
            <a:tailEnd/>
          </a:ln>
        </p:spPr>
      </p:pic>
      <p:pic>
        <p:nvPicPr>
          <p:cNvPr id="19464" name="Picture 1031"/>
          <p:cNvPicPr>
            <a:picLocks noChangeAspect="1" noChangeArrowheads="1"/>
          </p:cNvPicPr>
          <p:nvPr/>
        </p:nvPicPr>
        <p:blipFill>
          <a:blip r:embed="rId6"/>
          <a:srcRect/>
          <a:stretch>
            <a:fillRect/>
          </a:stretch>
        </p:blipFill>
        <p:spPr bwMode="auto">
          <a:xfrm>
            <a:off x="4957763" y="4210050"/>
            <a:ext cx="3600450" cy="2424113"/>
          </a:xfrm>
          <a:prstGeom prst="rect">
            <a:avLst/>
          </a:prstGeom>
          <a:noFill/>
          <a:ln w="9525">
            <a:noFill/>
            <a:miter lim="800000"/>
            <a:headEnd/>
            <a:tailEnd/>
          </a:ln>
        </p:spPr>
      </p:pic>
      <p:graphicFrame>
        <p:nvGraphicFramePr>
          <p:cNvPr id="19458" name="Object 1032"/>
          <p:cNvGraphicFramePr>
            <a:graphicFrameLocks noChangeAspect="1"/>
          </p:cNvGraphicFramePr>
          <p:nvPr/>
        </p:nvGraphicFramePr>
        <p:xfrm>
          <a:off x="4265613" y="1314450"/>
          <a:ext cx="635000" cy="787400"/>
        </p:xfrm>
        <a:graphic>
          <a:graphicData uri="http://schemas.openxmlformats.org/presentationml/2006/ole">
            <mc:AlternateContent xmlns:mc="http://schemas.openxmlformats.org/markup-compatibility/2006">
              <mc:Choice xmlns:v="urn:schemas-microsoft-com:vml" Requires="v">
                <p:oleObj spid="_x0000_s33803" name="Equation" r:id="rId7" imgW="317160" imgH="393480" progId="Equation.3">
                  <p:embed/>
                </p:oleObj>
              </mc:Choice>
              <mc:Fallback>
                <p:oleObj name="Equation" r:id="rId7" imgW="3171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5613" y="1314450"/>
                        <a:ext cx="635000" cy="78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59" name="Object 1033"/>
          <p:cNvGraphicFramePr>
            <a:graphicFrameLocks noChangeAspect="1"/>
          </p:cNvGraphicFramePr>
          <p:nvPr/>
        </p:nvGraphicFramePr>
        <p:xfrm>
          <a:off x="4232275" y="4284663"/>
          <a:ext cx="635000" cy="838200"/>
        </p:xfrm>
        <a:graphic>
          <a:graphicData uri="http://schemas.openxmlformats.org/presentationml/2006/ole">
            <mc:AlternateContent xmlns:mc="http://schemas.openxmlformats.org/markup-compatibility/2006">
              <mc:Choice xmlns:v="urn:schemas-microsoft-com:vml" Requires="v">
                <p:oleObj spid="_x0000_s33804" name="Equation" r:id="rId9" imgW="317160" imgH="419040" progId="Equation.3">
                  <p:embed/>
                </p:oleObj>
              </mc:Choice>
              <mc:Fallback>
                <p:oleObj name="Equation" r:id="rId9" imgW="317160" imgH="419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2275" y="4284663"/>
                        <a:ext cx="635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460" name="Object 1034"/>
          <p:cNvGraphicFramePr>
            <a:graphicFrameLocks noChangeAspect="1"/>
          </p:cNvGraphicFramePr>
          <p:nvPr/>
        </p:nvGraphicFramePr>
        <p:xfrm>
          <a:off x="190500" y="2652713"/>
          <a:ext cx="254000" cy="330200"/>
        </p:xfrm>
        <a:graphic>
          <a:graphicData uri="http://schemas.openxmlformats.org/presentationml/2006/ole">
            <mc:AlternateContent xmlns:mc="http://schemas.openxmlformats.org/markup-compatibility/2006">
              <mc:Choice xmlns:v="urn:schemas-microsoft-com:vml" Requires="v">
                <p:oleObj spid="_x0000_s33805" name="Equation" r:id="rId11" imgW="126720" imgH="164880" progId="Equation.3">
                  <p:embed/>
                </p:oleObj>
              </mc:Choice>
              <mc:Fallback>
                <p:oleObj name="Equation" r:id="rId11" imgW="12672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 y="2652713"/>
                        <a:ext cx="254000" cy="33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9683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0" y="7662"/>
            <a:ext cx="7772400" cy="1143000"/>
          </a:xfrm>
        </p:spPr>
        <p:txBody>
          <a:bodyPr/>
          <a:lstStyle/>
          <a:p>
            <a:pPr algn="l" eaLnBrk="1" hangingPunct="1"/>
            <a:r>
              <a:rPr lang="en-US" dirty="0" err="1"/>
              <a:t>Sobel</a:t>
            </a:r>
            <a:r>
              <a:rPr lang="en-US" dirty="0"/>
              <a:t> Edge Detector</a:t>
            </a:r>
          </a:p>
        </p:txBody>
      </p:sp>
      <p:pic>
        <p:nvPicPr>
          <p:cNvPr id="21510" name="Picture 3"/>
          <p:cNvPicPr>
            <a:picLocks noChangeAspect="1" noChangeArrowheads="1"/>
          </p:cNvPicPr>
          <p:nvPr/>
        </p:nvPicPr>
        <p:blipFill>
          <a:blip r:embed="rId4"/>
          <a:srcRect/>
          <a:stretch>
            <a:fillRect/>
          </a:stretch>
        </p:blipFill>
        <p:spPr bwMode="auto">
          <a:xfrm>
            <a:off x="701675" y="2154238"/>
            <a:ext cx="3592513" cy="2403475"/>
          </a:xfrm>
          <a:prstGeom prst="rect">
            <a:avLst/>
          </a:prstGeom>
          <a:noFill/>
          <a:ln w="9525">
            <a:noFill/>
            <a:miter lim="800000"/>
            <a:headEnd/>
            <a:tailEnd/>
          </a:ln>
        </p:spPr>
      </p:pic>
      <p:graphicFrame>
        <p:nvGraphicFramePr>
          <p:cNvPr id="21506" name="Object 4"/>
          <p:cNvGraphicFramePr>
            <a:graphicFrameLocks noChangeAspect="1"/>
          </p:cNvGraphicFramePr>
          <p:nvPr/>
        </p:nvGraphicFramePr>
        <p:xfrm>
          <a:off x="190500" y="2652713"/>
          <a:ext cx="254000" cy="330200"/>
        </p:xfrm>
        <a:graphic>
          <a:graphicData uri="http://schemas.openxmlformats.org/presentationml/2006/ole">
            <mc:AlternateContent xmlns:mc="http://schemas.openxmlformats.org/markup-compatibility/2006">
              <mc:Choice xmlns:v="urn:schemas-microsoft-com:vml" Requires="v">
                <p:oleObj spid="_x0000_s34827" name="Equation" r:id="rId5" imgW="126720" imgH="164880" progId="Equation.3">
                  <p:embed/>
                </p:oleObj>
              </mc:Choice>
              <mc:Fallback>
                <p:oleObj name="Equation" r:id="rId5" imgW="1267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 y="2652713"/>
                        <a:ext cx="254000" cy="33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21511" name="Picture 6"/>
          <p:cNvPicPr>
            <a:picLocks noChangeArrowheads="1"/>
          </p:cNvPicPr>
          <p:nvPr/>
        </p:nvPicPr>
        <p:blipFill>
          <a:blip r:embed="rId7"/>
          <a:srcRect/>
          <a:stretch>
            <a:fillRect/>
          </a:stretch>
        </p:blipFill>
        <p:spPr bwMode="auto">
          <a:xfrm>
            <a:off x="5124450" y="1808163"/>
            <a:ext cx="3592513" cy="2403475"/>
          </a:xfrm>
          <a:prstGeom prst="rect">
            <a:avLst/>
          </a:prstGeom>
          <a:noFill/>
          <a:ln w="9525">
            <a:noFill/>
            <a:miter lim="800000"/>
            <a:headEnd/>
            <a:tailEnd/>
          </a:ln>
        </p:spPr>
      </p:pic>
      <p:pic>
        <p:nvPicPr>
          <p:cNvPr id="21512" name="Picture 8"/>
          <p:cNvPicPr>
            <a:picLocks noChangeArrowheads="1"/>
          </p:cNvPicPr>
          <p:nvPr/>
        </p:nvPicPr>
        <p:blipFill>
          <a:blip r:embed="rId8"/>
          <a:srcRect/>
          <a:stretch>
            <a:fillRect/>
          </a:stretch>
        </p:blipFill>
        <p:spPr bwMode="auto">
          <a:xfrm>
            <a:off x="5129213" y="4319588"/>
            <a:ext cx="3592512" cy="2403475"/>
          </a:xfrm>
          <a:prstGeom prst="rect">
            <a:avLst/>
          </a:prstGeom>
          <a:noFill/>
          <a:ln w="9525">
            <a:noFill/>
            <a:miter lim="800000"/>
            <a:headEnd/>
            <a:tailEnd/>
          </a:ln>
        </p:spPr>
      </p:pic>
      <p:graphicFrame>
        <p:nvGraphicFramePr>
          <p:cNvPr id="21507" name="Object 9"/>
          <p:cNvGraphicFramePr>
            <a:graphicFrameLocks noChangeAspect="1"/>
          </p:cNvGraphicFramePr>
          <p:nvPr/>
        </p:nvGraphicFramePr>
        <p:xfrm>
          <a:off x="1060450" y="4953000"/>
          <a:ext cx="2997200" cy="1066800"/>
        </p:xfrm>
        <a:graphic>
          <a:graphicData uri="http://schemas.openxmlformats.org/presentationml/2006/ole">
            <mc:AlternateContent xmlns:mc="http://schemas.openxmlformats.org/markup-compatibility/2006">
              <mc:Choice xmlns:v="urn:schemas-microsoft-com:vml" Requires="v">
                <p:oleObj spid="_x0000_s34828" name="Equation" r:id="rId9" imgW="1498320" imgH="533160" progId="Equation.3">
                  <p:embed/>
                </p:oleObj>
              </mc:Choice>
              <mc:Fallback>
                <p:oleObj name="Equation" r:id="rId9" imgW="1498320" imgH="533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0450" y="4953000"/>
                        <a:ext cx="299720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1508" name="Object 10"/>
          <p:cNvGraphicFramePr>
            <a:graphicFrameLocks noChangeAspect="1"/>
          </p:cNvGraphicFramePr>
          <p:nvPr/>
        </p:nvGraphicFramePr>
        <p:xfrm>
          <a:off x="1250950" y="6149975"/>
          <a:ext cx="2565400" cy="355600"/>
        </p:xfrm>
        <a:graphic>
          <a:graphicData uri="http://schemas.openxmlformats.org/presentationml/2006/ole">
            <mc:AlternateContent xmlns:mc="http://schemas.openxmlformats.org/markup-compatibility/2006">
              <mc:Choice xmlns:v="urn:schemas-microsoft-com:vml" Requires="v">
                <p:oleObj spid="_x0000_s34829" name="Equation" r:id="rId11" imgW="1282680" imgH="177480" progId="Equation.3">
                  <p:embed/>
                </p:oleObj>
              </mc:Choice>
              <mc:Fallback>
                <p:oleObj name="Equation" r:id="rId11" imgW="128268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0950" y="6149975"/>
                        <a:ext cx="2565400" cy="35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53715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1026"/>
          <p:cNvSpPr>
            <a:spLocks noGrp="1" noChangeArrowheads="1"/>
          </p:cNvSpPr>
          <p:nvPr>
            <p:ph type="title"/>
          </p:nvPr>
        </p:nvSpPr>
        <p:spPr/>
        <p:txBody>
          <a:bodyPr/>
          <a:lstStyle/>
          <a:p>
            <a:r>
              <a:rPr lang="en-US" altLang="en-US"/>
              <a:t>Gradient operators</a:t>
            </a:r>
          </a:p>
        </p:txBody>
      </p:sp>
      <p:pic>
        <p:nvPicPr>
          <p:cNvPr id="451587" name="Picture 1027" descr="E:\class\figures\fig3.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0" y="1962150"/>
            <a:ext cx="4781550" cy="3295650"/>
          </a:xfrm>
          <a:prstGeom prst="rect">
            <a:avLst/>
          </a:prstGeom>
          <a:noFill/>
          <a:extLst>
            <a:ext uri="{909E8E84-426E-40DD-AFC4-6F175D3DCCD1}">
              <a14:hiddenFill xmlns:a14="http://schemas.microsoft.com/office/drawing/2010/main">
                <a:solidFill>
                  <a:srgbClr val="FFFFFF"/>
                </a:solidFill>
              </a14:hiddenFill>
            </a:ext>
          </a:extLst>
        </p:spPr>
      </p:pic>
      <p:sp>
        <p:nvSpPr>
          <p:cNvPr id="451588" name="Text Box 1028"/>
          <p:cNvSpPr txBox="1">
            <a:spLocks noChangeArrowheads="1"/>
          </p:cNvSpPr>
          <p:nvPr/>
        </p:nvSpPr>
        <p:spPr bwMode="auto">
          <a:xfrm>
            <a:off x="1279525" y="5603875"/>
            <a:ext cx="6697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(a): Roberts’ cross operator  (b): 3x3 Prewitt operator</a:t>
            </a:r>
          </a:p>
          <a:p>
            <a:r>
              <a:rPr lang="en-US" altLang="en-US"/>
              <a:t>(c): Sobel operator  (d) 4x4 Prewitt operator</a:t>
            </a:r>
          </a:p>
        </p:txBody>
      </p:sp>
    </p:spTree>
    <p:extLst>
      <p:ext uri="{BB962C8B-B14F-4D97-AF65-F5344CB8AC3E}">
        <p14:creationId xmlns:p14="http://schemas.microsoft.com/office/powerpoint/2010/main" val="1359484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left[\frac{\partial f}{\partial x},\frac{\partial f}{\partial y}\right]$&#10;\end{document}&#10;"/>
  <p:tag name="EXTERNALNAME" val="Edittex"/>
  <p:tag name="BLEND" val="False"/>
  <p:tag name="TRANSPARENT" val="False"/>
  <p:tag name="BITMAPFORMAT" val="bmpmono"/>
  <p:tag name="DEBUGINTERACTIVE" val="True"/>
  <p:tag name="ORIGWIDTH" val="479.75"/>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1}{8}$&#10;\end{document}&#10;"/>
  <p:tag name="EXTERNALNAME" val="Edittex"/>
  <p:tag name="BLEND" val="False"/>
  <p:tag name="TRANSPARENT" val="False"/>
  <p:tag name="KEEPFILES" val="False"/>
  <p:tag name="DEBUGPAUSE" val="False"/>
  <p:tag name="RESOLUTION" val="300"/>
  <p:tag name="BITMAPFORMAT" val="bmpmono"/>
  <p:tag name="DEBUGINTERACTIVE" val="True"/>
  <p:tag name="ORIGWIDTH" val="45"/>
  <p:tag name="PICTUREFILESIZE" val="990"/>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1}{8}$&#10;\end{document}&#10;"/>
  <p:tag name="EXTERNALNAME" val="Edittex"/>
  <p:tag name="BLEND" val="False"/>
  <p:tag name="TRANSPARENT" val="False"/>
  <p:tag name="KEEPFILES" val="False"/>
  <p:tag name="DEBUGPAUSE" val="False"/>
  <p:tag name="RESOLUTION" val="300"/>
  <p:tag name="BITMAPFORMAT" val="bmpmono"/>
  <p:tag name="DEBUGINTERACTIVE" val="True"/>
  <p:tag name="ORIGWIDTH" val="45"/>
  <p:tag name="PICTUREFILESIZE" val="990"/>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_x$&#10;\end{document}&#10;"/>
  <p:tag name="EXTERNALNAME" val="Edittex"/>
  <p:tag name="BLEND" val="False"/>
  <p:tag name="TRANSPARENT" val="False"/>
  <p:tag name="BITMAPFORMAT" val="bmpmono"/>
  <p:tag name="DEBUGINTERACTIVE" val="True"/>
  <p:tag name="ORIGWIDTH" val="71.125"/>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_y$&#10;\end{document}&#10;"/>
  <p:tag name="EXTERNALNAME" val="Edittex"/>
  <p:tag name="BLEND" val="False"/>
  <p:tag name="TRANSPARENT" val="False"/>
  <p:tag name="BITMAPFORMAT" val="bmpmono"/>
  <p:tag name="DEBUGINTERACTIVE" val="True"/>
  <p:tag name="ORIGWIDTH" val="67.5"/>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x)$&#10;\end{document}&#10;"/>
  <p:tag name="EXTERNALNAME" val="txp_fig"/>
  <p:tag name="BLEND" val="False"/>
  <p:tag name="TRANSPARENT" val="False"/>
  <p:tag name="KEEPFILES" val="False"/>
  <p:tag name="DEBUGPAUSE" val="False"/>
  <p:tag name="RESOLUTION" val="300"/>
  <p:tag name="BITMAPFORMAT" val="bmpmono"/>
  <p:tag name="DEBUGINTERACTIVE" val="True"/>
  <p:tag name="ORIGWIDTH" val="153"/>
  <p:tag name="PICTUREFILESIZE" val="2054"/>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d}{dx}f(x)$&#10;\end{document}&#10;"/>
  <p:tag name="EXTERNALNAME" val="txp_fig"/>
  <p:tag name="BLEND" val="False"/>
  <p:tag name="TRANSPARENT" val="False"/>
  <p:tag name="KEEPFILES" val="False"/>
  <p:tag name="DEBUGPAUSE" val="False"/>
  <p:tag name="RESOLUTION" val="300"/>
  <p:tag name="BITMAPFORMAT" val="bmpmono"/>
  <p:tag name="DEBUGINTERACTIVE" val="True"/>
  <p:tag name="ORIGWIDTH" val="232.25"/>
  <p:tag name="PICTUREFILESIZE" val="4238"/>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 \star f$&#10;\end{document}&#10;"/>
  <p:tag name="EXTERNALNAME" val="Edittex"/>
  <p:tag name="BLEND" val="False"/>
  <p:tag name="TRANSPARENT" val="False"/>
  <p:tag name="BITMAPFORMAT" val="bmpmono"/>
  <p:tag name="DEBUGINTERACTIVE" val="True"/>
  <p:tag name="ORIGWIDTH" val="161.125"/>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partial x} (h \star f)$&#10;\end{document}&#10;"/>
  <p:tag name="EXTERNALNAME" val="Edittex"/>
  <p:tag name="BLEND" val="False"/>
  <p:tag name="TRANSPARENT" val="False"/>
  <p:tag name="BITMAPFORMAT" val="bmpmono"/>
  <p:tag name="DEBUGINTERACTIVE" val="True"/>
  <p:tag name="ORIGWIDTH" val="315"/>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10;\end{document}&#10;"/>
  <p:tag name="EXTERNALNAME" val="Edittex"/>
  <p:tag name="BLEND" val="False"/>
  <p:tag name="TRANSPARENT" val="False"/>
  <p:tag name="BITMAPFORMAT" val="bmpmono"/>
  <p:tag name="DEBUGINTERACTIVE" val="True"/>
  <p:tag name="ORIGWIDTH" val="40.5"/>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Edittex"/>
  <p:tag name="BLEND" val="False"/>
  <p:tag name="TRANSPARENT" val="False"/>
  <p:tag name="BITMAPFORMAT" val="bmpmono"/>
  <p:tag name="DEBUGINTERACTIVE" val="True"/>
  <p:tag name="ORIGWIDTH" val="40.5"/>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left[\frac{\partial f}{\partial x},0\right]$&#10;\end{document}&#10;"/>
  <p:tag name="EXTERNALNAME" val="Edittex"/>
  <p:tag name="BLEND" val="False"/>
  <p:tag name="TRANSPARENT" val="False"/>
  <p:tag name="BITMAPFORMAT" val="bmpmono"/>
  <p:tag name="DEBUGINTERACTIVE" val="True"/>
  <p:tag name="ORIGWIDTH" val="441.875"/>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partial x} (h \star f)$&#10;\end{document}&#10;"/>
  <p:tag name="EXTERNALNAME" val="Edittex"/>
  <p:tag name="BLEND" val="False"/>
  <p:tag name="TRANSPARENT" val="False"/>
  <p:tag name="BITMAPFORMAT" val="bmpmono"/>
  <p:tag name="DEBUGINTERACTIVE" val="True"/>
  <p:tag name="ORIGWIDTH" val="315"/>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partial x} (h \star f) = (\frac{\partial}{\partial x} h) \star f$ &#10;\end{document}&#10;"/>
  <p:tag name="EXTERNALNAME" val="Edittex"/>
  <p:tag name="BLEND" val="False"/>
  <p:tag name="TRANSPARENT" val="False"/>
  <p:tag name="BITMAPFORMAT" val="bmpmono"/>
  <p:tag name="DEBUGINTERACTIVE" val="True"/>
  <p:tag name="ORIGWIDTH" val="756.875"/>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10;\end{document}&#10;"/>
  <p:tag name="EXTERNALNAME" val="Edittex"/>
  <p:tag name="BLEND" val="False"/>
  <p:tag name="TRANSPARENT" val="False"/>
  <p:tag name="BITMAPFORMAT" val="bmpmono"/>
  <p:tag name="DEBUGINTERACTIVE" val="True"/>
  <p:tag name="ORIGWIDTH" val="40.5"/>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partial x} h$&#10;\end{document}&#10;"/>
  <p:tag name="EXTERNALNAME" val="Edittex"/>
  <p:tag name="BLEND" val="False"/>
  <p:tag name="TRANSPARENT" val="False"/>
  <p:tag name="BITMAPFORMAT" val="bmpmono"/>
  <p:tag name="DEBUGINTERACTIVE" val="True"/>
  <p:tag name="ORIGWIDTH" val="126.875"/>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partial x} h) \star f$&#10;\end{document}&#10;"/>
  <p:tag name="EXTERNALNAME" val="Edittex"/>
  <p:tag name="BLEND" val="False"/>
  <p:tag name="TRANSPARENT" val="False"/>
  <p:tag name="BITMAPFORMAT" val="bmpmono"/>
  <p:tag name="DEBUGINTERACTIVE" val="True"/>
  <p:tag name="ORIGWIDTH" val="315"/>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2}{\partial x^2} (h \star f)$&#10;\end{document}&#10;"/>
  <p:tag name="EXTERNALNAME" val="Edittex"/>
  <p:tag name="BLEND" val="False"/>
  <p:tag name="TRANSPARENT" val="False"/>
  <p:tag name="BITMAPFORMAT" val="bmpmono"/>
  <p:tag name="DEBUGINTERACTIVE" val="True"/>
  <p:tag name="ORIGWIDTH" val="348.25"/>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10;\end{document}&#10;"/>
  <p:tag name="EXTERNALNAME" val="Edittex"/>
  <p:tag name="BLEND" val="False"/>
  <p:tag name="TRANSPARENT" val="False"/>
  <p:tag name="BITMAPFORMAT" val="bmpmono"/>
  <p:tag name="DEBUGINTERACTIVE" val="True"/>
  <p:tag name="ORIGWIDTH" val="40.5"/>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2}{\partial x^2} h$&#10;\end{document}&#10;"/>
  <p:tag name="EXTERNALNAME" val="Edittex"/>
  <p:tag name="BLEND" val="False"/>
  <p:tag name="TRANSPARENT" val="False"/>
  <p:tag name="BITMAPFORMAT" val="bmpmono"/>
  <p:tag name="DEBUGINTERACTIVE" val="True"/>
  <p:tag name="ORIGWIDTH" val="161.125"/>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rac{\partial^2}{\partial x^2} h) \star f$&#10;\end{document}&#10;"/>
  <p:tag name="EXTERNALNAME" val="Edittex"/>
  <p:tag name="BLEND" val="False"/>
  <p:tag name="TRANSPARENT" val="False"/>
  <p:tag name="BITMAPFORMAT" val="bmpmono"/>
  <p:tag name="DEBUGINTERACTIVE" val="True"/>
  <p:tag name="ORIGWIDTH" val="348.25"/>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h_\sigma(u,v) = \frac{1}{2 \pi \sigma^2} e^{-\frac{u^2+v^2}{2\sigma^2}}&#10;\]&#10;\end{document}&#10;"/>
  <p:tag name="EXTERNALNAME" val="Edittex"/>
  <p:tag name="BLEND" val="False"/>
  <p:tag name="TRANSPARENT" val="False"/>
  <p:tag name="BITMAPFORMAT" val="bmpmono"/>
  <p:tag name="DEBUGINTERACTIVE" val="True"/>
  <p:tag name="ORIGWIDTH" val="858.62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heta = \tan^{-1} \left(\frac{\partial f}{\partial y}/\frac{\partial f}{\partial x}\right)$&#10;\end{document}&#10;"/>
  <p:tag name="EXTERNALNAME" val="Edittex"/>
  <p:tag name="BLEND" val="False"/>
  <p:tag name="TRANSPARENT" val="False"/>
  <p:tag name="BITMAPFORMAT" val="bmpmono"/>
  <p:tag name="DEBUGINTERACTIVE" val="True"/>
  <p:tag name="ORIGWIDTH" val="659.75"/>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nabla^2 h_\sigma (u,v)&#10;\]&#10;\end{document}&#10;"/>
  <p:tag name="EXTERNALNAME" val="Edittex"/>
  <p:tag name="BLEND" val="False"/>
  <p:tag name="TRANSPARENT" val="False"/>
  <p:tag name="BITMAPFORMAT" val="bmpmono"/>
  <p:tag name="DEBUGINTERACTIVE" val="True"/>
  <p:tag name="ORIGWIDTH" val="378"/>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nabla^2 &#10;\]&#10;\end{document}&#10;"/>
  <p:tag name="EXTERNALNAME" val="Edittex"/>
  <p:tag name="BLEND" val="False"/>
  <p:tag name="TRANSPARENT" val="False"/>
  <p:tag name="BITMAPFORMAT" val="bmpmono"/>
  <p:tag name="DEBUGINTERACTIVE" val="True"/>
  <p:tag name="ORIGWIDTH" val="100.75"/>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2 f = \frac{\partial^2 f}{\partial x^2} + \frac{\partial^2 f}{\partial y^2}$&#10;\end{document}&#10;"/>
  <p:tag name="EXTERNALNAME" val="Edittex"/>
  <p:tag name="BLEND" val="False"/>
  <p:tag name="TRANSPARENT" val="False"/>
  <p:tag name="BITMAPFORMAT" val="bmpmono"/>
  <p:tag name="DEBUGINTERACTIVE" val="True"/>
  <p:tag name="ORIGWIDTH" val="611.125"/>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artial}{\partial x} h_\sigma(u,v)&#10;\]&#10;\end{document}&#10;"/>
  <p:tag name="EXTERNALNAME" val="Edittex"/>
  <p:tag name="BLEND" val="False"/>
  <p:tag name="TRANSPARENT" val="False"/>
  <p:tag name="KEEPFILES" val="False"/>
  <p:tag name="DEBUGPAUSE" val="False"/>
  <p:tag name="RESOLUTION" val="300"/>
  <p:tag name="BITMAPFORMAT" val="bmpmono"/>
  <p:tag name="DEBUGINTERACTIVE" val="True"/>
  <p:tag name="ORIGWIDTH" val="370.75"/>
  <p:tag name="PICTUREFILESIZE" val="9578"/>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sqrt{{(\frac{\partial f}{\partial x})}^2 + {(\frac{\partial f}{\partial y})}^2}$&#10;\end{document}&#10;"/>
  <p:tag name="EXTERNALNAME" val="Edittex"/>
  <p:tag name="BLEND" val="False"/>
  <p:tag name="TRANSPARENT" val="False"/>
  <p:tag name="BITMAPFORMAT" val="bmpmono"/>
  <p:tag name="DEBUGINTERACTIVE" val="True"/>
  <p:tag name="ORIGWIDTH" val="873"/>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heta$&#10;\end{document}&#10;"/>
  <p:tag name="EXTERNALNAME" val="Edittex"/>
  <p:tag name="BLEND" val="False"/>
  <p:tag name="TRANSPARENT" val="True"/>
  <p:tag name="BITMAPFORMAT" val="bmpmono"/>
  <p:tag name="DEBUGINTERACTIVE" val="True"/>
  <p:tag name="ORIGWIDTH" val="33.2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left[0,\frac{\partial f}{\partial y}\right]$&#10;\end{document}&#10;"/>
  <p:tag name="EXTERNALNAME" val="Edittex"/>
  <p:tag name="BLEND" val="False"/>
  <p:tag name="TRANSPARENT" val="False"/>
  <p:tag name="BITMAPFORMAT" val="bmpmono"/>
  <p:tag name="DEBUGINTERACTIVE" val="True"/>
  <p:tag name="ORIGWIDTH" val="441.875"/>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nabla f = \left[\frac{\partial f}{\partial x},\frac{\partial f}{\partial y}\right]$&#10;\end{document}&#10;"/>
  <p:tag name="EXTERNALNAME" val="Edittex"/>
  <p:tag name="BLEND" val="False"/>
  <p:tag name="TRANSPARENT" val="False"/>
  <p:tag name="BITMAPFORMAT" val="bmpmono"/>
  <p:tag name="DEBUGINTERACTIVE" val="True"/>
  <p:tag name="ORIGWIDTH" val="479.75"/>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Edittex"/>
  <p:tag name="BLEND" val="False"/>
  <p:tag name="TRANSPARENT" val="False"/>
  <p:tag name="BITMAPFORMAT" val="bmpmono"/>
  <p:tag name="DEBUGINTERACTIVE" val="True"/>
  <p:tag name="ORIGWIDTH" val="67.5"/>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rac{\partial f}{\partial x}[x,y] \approx&#10;f[x + 1,y] - f[x,y]&#10;\]&#10;\end{document}&#10;"/>
  <p:tag name="EXTERNALNAME" val="Edittex"/>
  <p:tag name="BLEND" val="False"/>
  <p:tag name="TRANSPARENT" val="False"/>
  <p:tag name="BITMAPFORMAT" val="bmpmono"/>
  <p:tag name="DEBUGINTERACTIVE" val="True"/>
  <p:tag name="ORIGWIDTH" val="1061.1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1565</TotalTime>
  <Words>843</Words>
  <Application>Microsoft Macintosh PowerPoint</Application>
  <PresentationFormat>On-screen Show (4:3)</PresentationFormat>
  <Paragraphs>198</Paragraphs>
  <Slides>38</Slides>
  <Notes>27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38</vt:i4>
      </vt:variant>
    </vt:vector>
  </HeadingPairs>
  <TitlesOfParts>
    <vt:vector size="47" baseType="lpstr">
      <vt:lpstr>Arial</vt:lpstr>
      <vt:lpstr>Calibri</vt:lpstr>
      <vt:lpstr>Times</vt:lpstr>
      <vt:lpstr>Times New Roman</vt:lpstr>
      <vt:lpstr>Trebuchet MS</vt:lpstr>
      <vt:lpstr>Office Theme</vt:lpstr>
      <vt:lpstr>Equation</vt:lpstr>
      <vt:lpstr>Photo Editor Photo</vt:lpstr>
      <vt:lpstr>Worksheet</vt:lpstr>
      <vt:lpstr>PowerPoint Presentation</vt:lpstr>
      <vt:lpstr>Edge is Where Change Occurs</vt:lpstr>
      <vt:lpstr>Image gradient</vt:lpstr>
      <vt:lpstr>The discrete gradient</vt:lpstr>
      <vt:lpstr>The Sobel operator</vt:lpstr>
      <vt:lpstr>Detecting Edges in Image</vt:lpstr>
      <vt:lpstr>Sobel Edge Detector</vt:lpstr>
      <vt:lpstr>Sobel Edge Detector</vt:lpstr>
      <vt:lpstr>Gradient operators</vt:lpstr>
      <vt:lpstr>Effects of noise</vt:lpstr>
      <vt:lpstr>Solution:  smooth first</vt:lpstr>
      <vt:lpstr>Derivative theorem of convolution</vt:lpstr>
      <vt:lpstr>Laplacian of Gaussian</vt:lpstr>
      <vt:lpstr>2D edge detection filters</vt:lpstr>
      <vt:lpstr>LoG Operator</vt:lpstr>
      <vt:lpstr>LoG Operator</vt:lpstr>
      <vt:lpstr>PowerPoint Presentation</vt:lpstr>
      <vt:lpstr>LoG Operator</vt:lpstr>
      <vt:lpstr>PowerPoint Presentation</vt:lpstr>
      <vt:lpstr>PowerPoint Presentation</vt:lpstr>
      <vt:lpstr>   Quality of an Edge Detector</vt:lpstr>
      <vt:lpstr>  Canny Edge Detector</vt:lpstr>
      <vt:lpstr>PowerPoint Presentation</vt:lpstr>
      <vt:lpstr>  Canny Edge Detector</vt:lpstr>
      <vt:lpstr>  Canny Edge Detector - Gaussian</vt:lpstr>
      <vt:lpstr>PowerPoint Presentation</vt:lpstr>
      <vt:lpstr>  Canny Edge Detector - Gaussian</vt:lpstr>
      <vt:lpstr>  Canny Edge Detector - Gaussian</vt:lpstr>
      <vt:lpstr>PowerPoint Presentation</vt:lpstr>
      <vt:lpstr>  Canny Edge Detector - NMS</vt:lpstr>
      <vt:lpstr>  Canny Edge Detector - NMS</vt:lpstr>
      <vt:lpstr>  Canny Edge Detector - NMS</vt:lpstr>
      <vt:lpstr>Hysteresis Thresholding</vt:lpstr>
      <vt:lpstr>PowerPoint Presentation</vt:lpstr>
      <vt:lpstr>Hysteresis Thresholding</vt:lpstr>
      <vt:lpstr>Thresholding without Hysteresis</vt:lpstr>
      <vt:lpstr>PowerPoint Presentation</vt:lpstr>
      <vt:lpstr>Suggested Reading</vt:lpstr>
    </vt:vector>
  </TitlesOfParts>
  <Company>Escuela de Ingenieria PUC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Domingo Mery</dc:creator>
  <cp:lastModifiedBy>Domingo Mery</cp:lastModifiedBy>
  <cp:revision>29</cp:revision>
  <dcterms:created xsi:type="dcterms:W3CDTF">2014-09-22T14:15:05Z</dcterms:created>
  <dcterms:modified xsi:type="dcterms:W3CDTF">2019-07-26T19:24:17Z</dcterms:modified>
</cp:coreProperties>
</file>